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mpggy8uo3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1371600"/>
            <a:ext cx="54864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3200">
                <a:solidFill>
                  <a:srgbClr val="FFFFFF"/>
                </a:solidFill>
                <a:latin typeface="Helvetica Neue"/>
              </a:rPr>
              <a:t>Meet the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5600" b="1">
                <a:solidFill>
                  <a:srgbClr val="FFFFFF"/>
                </a:solidFill>
                <a:latin typeface="Helvetica Neue"/>
              </a:rPr>
              <a:t>iPhone 16 Pro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389120"/>
            <a:ext cx="64008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2400">
                <a:solidFill>
                  <a:srgbClr val="A0A0A0"/>
                </a:solidFill>
                <a:latin typeface="Helvetica Neue"/>
              </a:rPr>
              <a:t>Redefining Innovation, Again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486400"/>
            <a:ext cx="6400800" cy="1828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sz="1800">
                <a:solidFill>
                  <a:srgbClr val="FFFFFF"/>
                </a:solidFill>
                <a:latin typeface="Helvetica Neue"/>
              </a:rPr>
              <a:t>• Sleek titanium design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FFFFFF"/>
                </a:solidFill>
                <a:latin typeface="Helvetica Neue"/>
              </a:rPr>
              <a:t>• Groundbreaking A18 Pro chip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FFFFFF"/>
                </a:solidFill>
                <a:latin typeface="Helvetica Neue"/>
              </a:rPr>
              <a:t>• Ultra-low-power AI processing</a:t>
            </a:r>
          </a:p>
          <a:p>
            <a:pPr algn="l">
              <a:lnSpc>
                <a:spcPct val="140000"/>
              </a:lnSpc>
            </a:pPr>
            <a:r>
              <a:rPr sz="1800">
                <a:solidFill>
                  <a:srgbClr val="FFFFFF"/>
                </a:solidFill>
                <a:latin typeface="Helvetica Neue"/>
              </a:rPr>
              <a:t>• Next-level iOS experience</a:t>
            </a:r>
          </a:p>
        </p:txBody>
      </p:sp>
    </p:spTree>
  </p:cSld>
  <p:transition xmlns:p14="http://schemas.microsoft.com/office/powerpoint/2010/main" spd="med" p14:dur="1000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D1D1F"/>
                </a:solidFill>
                <a:latin typeface="Helvetica Neue"/>
              </a:rPr>
              <a:t>What Makes It Stand 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tmp_xnb756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13716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438912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D1D1F"/>
                </a:solidFill>
              </a:rPr>
              <a:t>A18 Pro 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4937760"/>
            <a:ext cx="283464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86868B"/>
                </a:solidFill>
              </a:rPr>
              <a:t>Blazing-fast performance &amp; efficiency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tmpbl718df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743200"/>
            <a:ext cx="1371600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54880" y="438912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D1D1F"/>
                </a:solidFill>
              </a:rPr>
              <a:t>ProMotion XDR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4937760"/>
            <a:ext cx="283464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86868B"/>
                </a:solidFill>
              </a:rPr>
              <a:t>Smooth, vibrant visuals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tmpeqqjhkyy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2743200"/>
            <a:ext cx="1371600" cy="1371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12480" y="438912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D1D1F"/>
                </a:solidFill>
              </a:rPr>
              <a:t>48MP Camera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12480" y="4937760"/>
            <a:ext cx="283464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86868B"/>
                </a:solidFill>
              </a:rPr>
              <a:t>Professional-grade photography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887200" y="2286000"/>
            <a:ext cx="32004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tmp7nbbpqhp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1600" y="2743200"/>
            <a:ext cx="1371600" cy="13716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070080" y="4389120"/>
            <a:ext cx="283464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1D1D1F"/>
                </a:solidFill>
              </a:rPr>
              <a:t>AI-Enhanced Siri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070080" y="4937760"/>
            <a:ext cx="283464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86868B"/>
                </a:solidFill>
              </a:rPr>
              <a:t>Smarter, natural interactions</a:t>
            </a:r>
          </a:p>
        </p:txBody>
      </p:sp>
    </p:spTree>
  </p:cSld>
  <p:transition xmlns:p14="http://schemas.microsoft.com/office/powerpoint/2010/main" spd="med" p14:dur="800">
    <p:push dir="l"/>
  </p:transition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D1D1F"/>
                </a:solidFill>
                <a:latin typeface="Helvetica Neue"/>
              </a:rPr>
              <a:t>Designed Around You</a:t>
            </a:r>
          </a:p>
        </p:txBody>
      </p:sp>
      <p:pic>
        <p:nvPicPr>
          <p:cNvPr id="3" name="Picture 2" descr="tmps1ornfu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0"/>
            <a:ext cx="5943600" cy="3657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72400" y="2286000"/>
            <a:ext cx="59436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229600" y="2743200"/>
            <a:ext cx="5029200" cy="2743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>✓ Seamless Apple ecosystem integration</a:t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/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>✓ Always-on AI-powered assistance</a:t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/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>✓ Enhanced privacy &amp; security</a:t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/>
            </a:r>
          </a:p>
          <a:p>
            <a:pPr algn="l">
              <a:lnSpc>
                <a:spcPct val="130000"/>
              </a:lnSpc>
            </a:pPr>
            <a:r>
              <a:rPr sz="1800">
                <a:solidFill>
                  <a:srgbClr val="1D1D1F"/>
                </a:solidFill>
                <a:latin typeface="Helvetica Neue"/>
              </a:rPr>
              <a:t>✓ iOS 18 with improved widgets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6400800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2000">
                <a:solidFill>
                  <a:srgbClr val="86868B"/>
                </a:solidFill>
                <a:latin typeface="Helvetica Neue"/>
              </a:rPr>
              <a:t>Experience seamless integration across all your Apple devices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1D1D1F"/>
                </a:solidFill>
                <a:latin typeface="Helvetica Neue"/>
              </a:rPr>
              <a:t>Why Choose iPhone 16 Pro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2286000"/>
            <a:ext cx="4114800" cy="457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tmpizi6j51j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743200"/>
            <a:ext cx="9144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7280" y="3840480"/>
            <a:ext cx="3749039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1D1D1F"/>
                </a:solidFill>
              </a:rPr>
              <a:t>Longest Battery Life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4389120"/>
            <a:ext cx="3749039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86868B"/>
                </a:solidFill>
              </a:rPr>
              <a:t>Ever on iPhone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2286000"/>
            <a:ext cx="4114800" cy="457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tmpak641ky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0" y="2743200"/>
            <a:ext cx="914400" cy="914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69280" y="3840480"/>
            <a:ext cx="3749039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1D1D1F"/>
                </a:solidFill>
              </a:rPr>
              <a:t>Premium Titanium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69280" y="4389120"/>
            <a:ext cx="3749039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86868B"/>
                </a:solidFill>
              </a:rPr>
              <a:t>Aerospace-grade durability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058400" y="2286000"/>
            <a:ext cx="4114800" cy="457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tmpb_d_waii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600" y="2743200"/>
            <a:ext cx="914400" cy="914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41280" y="3840480"/>
            <a:ext cx="3749039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1D1D1F"/>
                </a:solidFill>
              </a:rPr>
              <a:t>Apple Services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41280" y="4389120"/>
            <a:ext cx="3749039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600">
                <a:solidFill>
                  <a:srgbClr val="86868B"/>
                </a:solidFill>
              </a:rPr>
              <a:t>iCloud+, TV+, Fitness+</a:t>
            </a:r>
          </a:p>
        </p:txBody>
      </p:sp>
    </p:spTree>
  </p:cSld>
  <p:transition xmlns:p14="http://schemas.microsoft.com/office/powerpoint/2010/main" spd="med" p14:dur="900">
    <p:push dir="l"/>
  </p:transition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FFFFFF"/>
                </a:solidFill>
                <a:latin typeface="Helvetica Neue"/>
              </a:rPr>
              <a:t>Experience the Future Today</a:t>
            </a:r>
          </a:p>
        </p:txBody>
      </p:sp>
      <p:pic>
        <p:nvPicPr>
          <p:cNvPr id="3" name="Picture 2" descr="tmpyre42wc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3657600" cy="3657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0800" y="2743200"/>
            <a:ext cx="6400800" cy="3657600"/>
          </a:xfrm>
          <a:prstGeom prst="rect">
            <a:avLst/>
          </a:prstGeom>
          <a:solidFill>
            <a:srgbClr val="FFFFFF"/>
          </a:solidFill>
          <a:ln w="12700">
            <a:solidFill>
              <a:srgbClr val="E5E5E7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8580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2400" b="1">
                <a:solidFill>
                  <a:srgbClr val="1D1D1F"/>
                </a:solidFill>
                <a:latin typeface="Helvetica Neue"/>
              </a:rPr>
              <a:t>Pre-order starts Sept 10,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393192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800">
                <a:solidFill>
                  <a:srgbClr val="86868B"/>
                </a:solidFill>
                <a:latin typeface="Helvetica Neue"/>
              </a:rPr>
              <a:t>Available in 5 stunning finishes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0" y="45720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007AFF"/>
                </a:solidFill>
                <a:latin typeface="Helvetica Neue"/>
              </a:rPr>
              <a:t>Starting at $999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315200" y="5486400"/>
            <a:ext cx="4572000" cy="731520"/>
          </a:xfrm>
          <a:prstGeom prst="roundRect">
            <a:avLst/>
          </a:prstGeom>
          <a:solidFill>
            <a:srgbClr val="007A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  <a:latin typeface="Helvetica Neue"/>
              </a:rPr>
              <a:t>Pre-order Now</a:t>
            </a:r>
          </a:p>
        </p:txBody>
      </p:sp>
    </p:spTree>
  </p:cSld>
  <p:transition xmlns:p14="http://schemas.microsoft.com/office/powerpoint/2010/main" spd="med" p14:dur="1200">
    <p:fade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iPhone 16 Pro - Product Launch</dc:title>
  <dc:subject>iPhone 16 Pro Product Introduction</dc:subject>
  <dc:creator>Apple Inc.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