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371600"/>
            <a:ext cx="82296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5600" b="1">
                <a:solidFill>
                  <a:srgbClr val="FFFFFF"/>
                </a:solidFill>
                <a:latin typeface="Arial"/>
              </a:rPr>
              <a:t>What is LLM?</a:t>
            </a:r>
          </a:p>
        </p:txBody>
      </p:sp>
      <p:pic>
        <p:nvPicPr>
          <p:cNvPr id="4" name="Picture 3" descr="tmp8c5h11n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371600"/>
            <a:ext cx="2286000" cy="1828800"/>
          </a:xfrm>
          <a:prstGeom prst="rect">
            <a:avLst/>
          </a:prstGeom>
          <a:effectLst/>
        </p:spPr>
      </p:pic>
      <p:sp>
        <p:nvSpPr>
          <p:cNvPr id="5" name="TextBox 4"/>
          <p:cNvSpPr txBox="1"/>
          <p:nvPr/>
        </p:nvSpPr>
        <p:spPr>
          <a:xfrm>
            <a:off x="1828800" y="3200400"/>
            <a:ext cx="109728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3200" i="1">
                <a:solidFill>
                  <a:srgbClr val="E3F2FD"/>
                </a:solidFill>
                <a:latin typeface="Arial"/>
              </a:rPr>
              <a:t>Large Language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10972800" cy="1828800"/>
          </a:xfrm>
          <a:prstGeom prst="rect">
            <a:avLst/>
          </a:prstGeom>
          <a:solidFill>
            <a:srgbClr val="1A237E"/>
          </a:solidFill>
          <a:ln w="25400">
            <a:solidFill>
              <a:srgbClr val="64B5F6"/>
            </a:solidFill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</a:pPr>
            <a:r>
              <a:rPr sz="2400">
                <a:solidFill>
                  <a:srgbClr val="FFFFFF"/>
                </a:solidFill>
                <a:latin typeface="Calibri"/>
              </a:rPr>
              <a:t>Large Language Models (LLMs) are advanced AI systems trained on vast amounts of text data to understand and generate human-like language.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10972800" cy="2743200"/>
          </a:xfrm>
          <a:prstGeom prst="rect">
            <a:avLst/>
          </a:prstGeom>
          <a:solidFill>
            <a:srgbClr val="0D47A1"/>
          </a:solidFill>
          <a:ln w="12700">
            <a:solidFill>
              <a:srgbClr val="42A5F5"/>
            </a:solidFill>
          </a:ln>
        </p:spPr>
        <p:txBody>
          <a:bodyPr wrap="none" lIns="274320" tIns="182880" anchor="t">
            <a:spAutoFit/>
          </a:bodyPr>
          <a:lstStyle/>
          <a:p>
            <a:pPr>
              <a:defRPr sz="2000" b="1">
                <a:solidFill>
                  <a:srgbClr val="FFFFFF"/>
                </a:solidFill>
                <a:latin typeface="Calibri"/>
              </a:defRPr>
            </a:pPr>
            <a:r>
              <a:t>Process and understand natural language</a:t>
            </a:r>
          </a:p>
          <a:p>
            <a:pPr>
              <a:defRPr sz="2000" b="1">
                <a:solidFill>
                  <a:srgbClr val="FFFFFF"/>
                </a:solidFill>
                <a:latin typeface="Calibri"/>
              </a:defRPr>
            </a:pPr>
            <a:r>
              <a:t>Generate coherent and contextual responses</a:t>
            </a:r>
          </a:p>
          <a:p>
            <a:pPr>
              <a:defRPr sz="2000" b="1">
                <a:solidFill>
                  <a:srgbClr val="FFFFFF"/>
                </a:solidFill>
                <a:latin typeface="Calibri"/>
              </a:defRPr>
            </a:pPr>
            <a:r>
              <a:t>Perform various language-related tasks</a:t>
            </a:r>
          </a:p>
          <a:p>
            <a:pPr>
              <a:defRPr sz="2000" b="1">
                <a:solidFill>
                  <a:srgbClr val="FFFFFF"/>
                </a:solidFill>
                <a:latin typeface="Calibri"/>
              </a:defRPr>
            </a:pPr>
            <a:r>
              <a:t>Learn patterns from massive text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Key Capabilities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Text Generation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Language Translation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1828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Question Answering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Code Generation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Content Summarization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601200" y="4114800"/>
            <a:ext cx="4114800" cy="1828800"/>
          </a:xfrm>
          <a:prstGeom prst="round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Creative Writing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6400800"/>
            <a:ext cx="10972800" cy="1371600"/>
          </a:xfrm>
          <a:prstGeom prst="rect">
            <a:avLst/>
          </a:prstGeom>
          <a:solidFill>
            <a:srgbClr val="0D47A1"/>
          </a:solidFill>
        </p:spPr>
        <p:txBody>
          <a:bodyPr wrap="none">
            <a:spAutoFit/>
          </a:bodyPr>
          <a:lstStyle/>
          <a:p>
            <a:pPr algn="ctr"/>
            <a:r>
              <a:rPr sz="1800" i="1">
                <a:solidFill>
                  <a:srgbClr val="E3F2FD"/>
                </a:solidFill>
                <a:latin typeface="Calibri"/>
              </a:rPr>
              <a:t>LLMs can perform multiple language tasks with remarkable accuracy and human-like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Popular LLM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286000"/>
            <a:ext cx="2743200" cy="1371600"/>
          </a:xfrm>
          <a:prstGeom prst="rect">
            <a:avLst/>
          </a:prstGeom>
          <a:solidFill>
            <a:srgbClr val="00C85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GPT-4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(OpenAI)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2286000"/>
            <a:ext cx="2743200" cy="1371600"/>
          </a:xfrm>
          <a:prstGeom prst="rect">
            <a:avLst/>
          </a:prstGeom>
          <a:solidFill>
            <a:srgbClr val="FF6D0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Claude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(Anthropic)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58400" y="2286000"/>
            <a:ext cx="27432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Gemini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572000"/>
            <a:ext cx="2743200" cy="1371600"/>
          </a:xfrm>
          <a:prstGeom prst="rect">
            <a:avLst/>
          </a:prstGeom>
          <a:solidFill>
            <a:srgbClr val="9C27B0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LLaMA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(Meta)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4572000"/>
            <a:ext cx="2743200" cy="1371600"/>
          </a:xfrm>
          <a:prstGeom prst="rect">
            <a:avLst/>
          </a:prstGeom>
          <a:solidFill>
            <a:srgbClr val="F44336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Mistral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(Mistral AI)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8400" y="4572000"/>
            <a:ext cx="27432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400" b="1">
                <a:solidFill>
                  <a:srgbClr val="FFFFFF"/>
                </a:solidFill>
              </a:rPr>
              <a:t>PaLM</a:t>
            </a:r>
          </a:p>
          <a:p>
            <a:pPr algn="ctr"/>
            <a:r>
              <a:rPr sz="1400" b="1">
                <a:solidFill>
                  <a:srgbClr val="FFFFFF"/>
                </a:solidFill>
              </a:rPr>
              <a:t>(Google)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How LLMs Work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914400" y="2286000"/>
            <a:ext cx="2743200" cy="1371600"/>
          </a:xfrm>
          <a:prstGeom prst="parallelogram">
            <a:avLst/>
          </a:prstGeom>
          <a:solidFill>
            <a:srgbClr val="4CAF50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Training Data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(Billions of texts)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2286000"/>
            <a:ext cx="3657600" cy="1371600"/>
          </a:xfrm>
          <a:prstGeom prst="rect">
            <a:avLst/>
          </a:prstGeom>
          <a:solidFill>
            <a:srgbClr val="2196F3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Neural Network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(Transformer)</a:t>
            </a:r>
          </a:p>
        </p:txBody>
      </p:sp>
      <p:sp>
        <p:nvSpPr>
          <p:cNvPr id="6" name="Document 5"/>
          <p:cNvSpPr/>
          <p:nvPr/>
        </p:nvSpPr>
        <p:spPr>
          <a:xfrm>
            <a:off x="10972800" y="2286000"/>
            <a:ext cx="2743200" cy="1371600"/>
          </a:xfrm>
          <a:prstGeom prst="flowChartDocument">
            <a:avLst/>
          </a:prstGeom>
          <a:solidFill>
            <a:srgbClr val="FF9800"/>
          </a:solidFill>
          <a:ln w="25400">
            <a:solidFill>
              <a:srgbClr val="16A08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Trained Model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(LLM)</a:t>
            </a:r>
          </a:p>
        </p:txBody>
      </p:sp>
      <p:sp>
        <p:nvSpPr>
          <p:cNvPr id="7" name="Manual Input 6"/>
          <p:cNvSpPr/>
          <p:nvPr/>
        </p:nvSpPr>
        <p:spPr>
          <a:xfrm>
            <a:off x="914400" y="5029200"/>
            <a:ext cx="2743200" cy="1371600"/>
          </a:xfrm>
          <a:prstGeom prst="flowChartManualInput">
            <a:avLst/>
          </a:prstGeom>
          <a:solidFill>
            <a:srgbClr val="9C27B0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User Input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(Prompt)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5029200"/>
            <a:ext cx="3657600" cy="1371600"/>
          </a:xfrm>
          <a:prstGeom prst="rect">
            <a:avLst/>
          </a:prstGeom>
          <a:solidFill>
            <a:srgbClr val="607D8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Inference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(Processing)</a:t>
            </a:r>
          </a:p>
        </p:txBody>
      </p:sp>
      <p:sp>
        <p:nvSpPr>
          <p:cNvPr id="9" name="Display 8"/>
          <p:cNvSpPr/>
          <p:nvPr/>
        </p:nvSpPr>
        <p:spPr>
          <a:xfrm>
            <a:off x="10972800" y="5029200"/>
            <a:ext cx="2743200" cy="1371600"/>
          </a:xfrm>
          <a:prstGeom prst="flowChartDisplay">
            <a:avLst/>
          </a:prstGeom>
          <a:solidFill>
            <a:srgbClr val="E91E63"/>
          </a:solidFill>
          <a:ln w="254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Generated</a:t>
            </a:r>
          </a:p>
          <a:p>
            <a:pPr algn="ctr"/>
            <a:r>
              <a:rPr sz="1200" b="1">
                <a:solidFill>
                  <a:srgbClr val="FFFFFF"/>
                </a:solidFill>
              </a:rPr>
              <a:t>Response</a:t>
            </a:r>
          </a:p>
        </p:txBody>
      </p:sp>
      <p:cxnSp>
        <p:nvCxnSpPr>
          <p:cNvPr id="10" name="Connector 9"/>
          <p:cNvCxnSpPr/>
          <p:nvPr/>
        </p:nvCxnSpPr>
        <p:spPr>
          <a:xfrm flipV="1">
            <a:off x="22860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 flipV="1">
            <a:off x="7315200" y="22860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V="1">
            <a:off x="22860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V="1">
            <a:off x="7315200" y="5029200"/>
            <a:ext cx="5029200" cy="137160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7315200" y="3657600"/>
            <a:ext cx="5029200" cy="1371600"/>
          </a:xfrm>
          <a:prstGeom prst="line">
            <a:avLst/>
          </a:prstGeom>
          <a:ln w="25400">
            <a:solidFill>
              <a:srgbClr val="64B5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ixzts1k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800" y="1371600"/>
            <a:ext cx="10972800" cy="18288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Arial"/>
              </a:rPr>
              <a:t>The Future of LLMs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10972800" cy="3657600"/>
          </a:xfrm>
          <a:prstGeom prst="rect">
            <a:avLst/>
          </a:prstGeom>
          <a:gradFill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scaled="0"/>
          </a:gradFill>
          <a:ln w="25400">
            <a:solidFill>
              <a:srgbClr val="64B5F6"/>
            </a:solidFill>
          </a:ln>
          <a:effectLst/>
        </p:spPr>
        <p:txBody>
          <a:bodyPr wrap="none" lIns="365760" tIns="274320" anchor="t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🚀 More powerful and efficient models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🌐 Better multilingual capabilities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🔧 Specialized domain-specific LLMs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🤖 Integration with robotics and IoT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💡 Enhanced reasoning and problem-solving</a:t>
            </a:r>
          </a:p>
          <a:p>
            <a:pPr>
              <a:defRPr sz="2200" b="1">
                <a:solidFill>
                  <a:srgbClr val="FFFFFF"/>
                </a:solidFill>
                <a:latin typeface="Calibri"/>
              </a:defRPr>
            </a:pPr>
            <a:r>
              <a:t>🎯 Personalized AI assistants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LLM - Large Language Models</dc:title>
  <dc:subject>Introduction to Large Language Models</dc:subject>
  <dc:creator>PPTX Engine</dc:creator>
  <cp:keywords>LLM, AI, machine learning, artificial intelligence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