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75" r:id="rId1"/>
  </p:sldMasterIdLst>
  <p:notesMasterIdLst>
    <p:notesMasterId r:id="rId25"/>
  </p:notesMasterIdLst>
  <p:sldIdLst>
    <p:sldId id="268" r:id="rId2"/>
    <p:sldId id="269" r:id="rId3"/>
    <p:sldId id="271" r:id="rId4"/>
    <p:sldId id="281" r:id="rId5"/>
    <p:sldId id="282" r:id="rId6"/>
    <p:sldId id="272" r:id="rId7"/>
    <p:sldId id="273" r:id="rId8"/>
    <p:sldId id="274" r:id="rId9"/>
    <p:sldId id="275" r:id="rId10"/>
    <p:sldId id="276" r:id="rId11"/>
    <p:sldId id="277" r:id="rId12"/>
    <p:sldId id="278" r:id="rId13"/>
    <p:sldId id="279" r:id="rId14"/>
    <p:sldId id="280" r:id="rId15"/>
    <p:sldId id="267" r:id="rId16"/>
    <p:sldId id="259" r:id="rId17"/>
    <p:sldId id="260" r:id="rId18"/>
    <p:sldId id="265" r:id="rId19"/>
    <p:sldId id="261" r:id="rId20"/>
    <p:sldId id="262" r:id="rId21"/>
    <p:sldId id="263" r:id="rId22"/>
    <p:sldId id="266" r:id="rId23"/>
    <p:sldId id="264" r:id="rId24"/>
  </p:sldIdLst>
  <p:sldSz cx="9144000" cy="5143500" type="screen16x9"/>
  <p:notesSz cx="6858000" cy="9144000"/>
  <p:embeddedFontLst>
    <p:embeddedFont>
      <p:font typeface="Wingdings 3" panose="05040102010807070707" pitchFamily="18" charset="2"/>
      <p:regular r:id="rId26"/>
    </p:embeddedFont>
    <p:embeddedFont>
      <p:font typeface="Verdana" panose="020B0604030504040204" pitchFamily="34" charset="0"/>
      <p:regular r:id="rId27"/>
      <p:bold r:id="rId28"/>
      <p:italic r:id="rId29"/>
      <p:boldItalic r:id="rId30"/>
    </p:embeddedFont>
    <p:embeddedFont>
      <p:font typeface="Lucida Sans Unicode" panose="020B0602030504020204" pitchFamily="34" charset="0"/>
      <p:regular r:id="rId31"/>
    </p:embeddedFont>
    <p:embeddedFont>
      <p:font typeface="Source Code Pro" panose="020B0604020202020204" charset="0"/>
      <p:regular r:id="rId32"/>
      <p:bold r:id="rId33"/>
    </p:embeddedFont>
    <p:embeddedFont>
      <p:font typeface="Wingdings 2" panose="05020102010507070707" pitchFamily="18" charset="2"/>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EB0"/>
    <a:srgbClr val="EFF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78" autoAdjust="0"/>
  </p:normalViewPr>
  <p:slideViewPr>
    <p:cSldViewPr>
      <p:cViewPr varScale="1">
        <p:scale>
          <a:sx n="84" d="100"/>
          <a:sy n="84" d="100"/>
        </p:scale>
        <p:origin x="96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33127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044555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69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2111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19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42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3</a:t>
            </a:fld>
            <a:endParaRPr lang="en-SG" dirty="0"/>
          </a:p>
        </p:txBody>
      </p:sp>
    </p:spTree>
    <p:extLst>
      <p:ext uri="{BB962C8B-B14F-4D97-AF65-F5344CB8AC3E}">
        <p14:creationId xmlns:p14="http://schemas.microsoft.com/office/powerpoint/2010/main" val="2524933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6</a:t>
            </a:fld>
            <a:endParaRPr lang="en-SG" dirty="0"/>
          </a:p>
        </p:txBody>
      </p:sp>
    </p:spTree>
    <p:extLst>
      <p:ext uri="{BB962C8B-B14F-4D97-AF65-F5344CB8AC3E}">
        <p14:creationId xmlns:p14="http://schemas.microsoft.com/office/powerpoint/2010/main" val="41459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123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Label components</a:t>
            </a:r>
            <a:endParaRPr dirty="0"/>
          </a:p>
        </p:txBody>
      </p:sp>
    </p:spTree>
    <p:extLst>
      <p:ext uri="{BB962C8B-B14F-4D97-AF65-F5344CB8AC3E}">
        <p14:creationId xmlns:p14="http://schemas.microsoft.com/office/powerpoint/2010/main" val="168659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Thank</a:t>
            </a:r>
            <a:r>
              <a:rPr lang="en-SG" baseline="0" dirty="0" smtClean="0"/>
              <a:t> you </a:t>
            </a:r>
            <a:r>
              <a:rPr lang="en-SG" baseline="0" dirty="0" err="1" smtClean="0"/>
              <a:t>Riwu</a:t>
            </a:r>
            <a:r>
              <a:rPr lang="en-SG" baseline="0" dirty="0" smtClean="0"/>
              <a:t> and good afternoon everyone. I am Julian, and I will be bringing all of you through the add and edit capabilities of WURI. First off, WURI’s add feature is amazingly simple, built with the sole purpose of allowing users to add tasks with minimal effort. As showing will definitely bring more clarity than seeing, let us jump right into it! </a:t>
            </a:r>
          </a:p>
          <a:p>
            <a:pPr lvl="0">
              <a:spcBef>
                <a:spcPts val="0"/>
              </a:spcBef>
              <a:buNone/>
            </a:pPr>
            <a:r>
              <a:rPr lang="en-SG" baseline="0" dirty="0" smtClean="0"/>
              <a:t>Now, imagine that you want to read some books in your free time, at your own pace.</a:t>
            </a:r>
            <a:br>
              <a:rPr lang="en-SG" baseline="0" dirty="0" smtClean="0"/>
            </a:br>
            <a:r>
              <a:rPr lang="en-SG" baseline="0" dirty="0" smtClean="0"/>
              <a:t>You can simply type “Read books” into WURI for it to be recorded down for you!</a:t>
            </a:r>
          </a:p>
          <a:p>
            <a:pPr lvl="0">
              <a:spcBef>
                <a:spcPts val="0"/>
              </a:spcBef>
              <a:buNone/>
            </a:pPr>
            <a:r>
              <a:rPr lang="en-SG" baseline="0" dirty="0" smtClean="0"/>
              <a:t>Now, lets just say that you are meeting a friend for lunch on this Saturday.</a:t>
            </a:r>
            <a:br>
              <a:rPr lang="en-SG" baseline="0" dirty="0" smtClean="0"/>
            </a:br>
            <a:r>
              <a:rPr lang="en-SG" baseline="0" dirty="0" smtClean="0"/>
              <a:t>Simply type “Meet friend Saturday 12pm” to record it down into WURI.</a:t>
            </a:r>
          </a:p>
          <a:p>
            <a:pPr lvl="0">
              <a:spcBef>
                <a:spcPts val="0"/>
              </a:spcBef>
              <a:buNone/>
            </a:pPr>
            <a:r>
              <a:rPr lang="en-SG" baseline="0" dirty="0" smtClean="0"/>
              <a:t>Tada, isn’t it amazing?</a:t>
            </a:r>
          </a:p>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If you face a similar situation, no problem! Just type “Do work Sunday 23:59 1w” and WURI will now record this task every week on Sunday. 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endParaRPr lang="en-SG" baseline="0" dirty="0" smtClean="0"/>
          </a:p>
          <a:p>
            <a:pPr lvl="0">
              <a:spcBef>
                <a:spcPts val="0"/>
              </a:spcBef>
              <a:buNone/>
            </a:pPr>
            <a:r>
              <a:rPr lang="en-SG" baseline="0" dirty="0" smtClean="0"/>
              <a:t>Now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400496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30086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88858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763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extLst>
      <p:ext uri="{BB962C8B-B14F-4D97-AF65-F5344CB8AC3E}">
        <p14:creationId xmlns:p14="http://schemas.microsoft.com/office/powerpoint/2010/main" val="32239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lvl="0">
              <a:spcBef>
                <a:spcPts val="0"/>
              </a:spcBef>
              <a:buNone/>
            </a:pPr>
            <a:fld id="{00000000-1234-1234-1234-123412341234}" type="slidenum">
              <a:rPr lang="en" smtClean="0"/>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solidFill>
                <a:schemeClr val="tx1">
                  <a:shade val="50000"/>
                </a:schemeClr>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hyperlink" Target="http://www.java.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4.gif"/><Relationship Id="rId4" Type="http://schemas.openxmlformats.org/officeDocument/2006/relationships/image" Target="../media/image2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216" y="1724091"/>
            <a:ext cx="2016848" cy="2574700"/>
          </a:xfrm>
          <a:prstGeom prst="rect">
            <a:avLst/>
          </a:prstGeom>
        </p:spPr>
      </p:pic>
      <p:pic>
        <p:nvPicPr>
          <p:cNvPr id="19"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10" y="1728583"/>
            <a:ext cx="1929263" cy="2570208"/>
          </a:xfrm>
          <a:prstGeom prst="rect">
            <a:avLst/>
          </a:prstGeom>
        </p:spPr>
      </p:pic>
      <p:pic>
        <p:nvPicPr>
          <p:cNvPr id="20" name="Picture 2" descr="C:\Users\Shaun Lee\Documents\pho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388" y="1728582"/>
            <a:ext cx="1999051" cy="2570208"/>
          </a:xfrm>
          <a:prstGeom prst="rect">
            <a:avLst/>
          </a:prstGeom>
          <a:noFill/>
          <a:extLst>
            <a:ext uri="{909E8E84-426E-40DD-AFC4-6F175D3DCCD1}">
              <a14:hiddenFill xmlns:a14="http://schemas.microsoft.com/office/drawing/2010/main">
                <a:solidFill>
                  <a:srgbClr val="FFFFFF"/>
                </a:solidFill>
              </a14:hiddenFill>
            </a:ext>
          </a:extLst>
        </p:spPr>
      </p:pic>
      <p:pic>
        <p:nvPicPr>
          <p:cNvPr id="21" name="Content Placeholder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20" y="1728584"/>
            <a:ext cx="2009092" cy="2570207"/>
          </a:xfrm>
          <a:prstGeom prst="rect">
            <a:avLst/>
          </a:prstGeom>
        </p:spPr>
      </p:pic>
      <p:pic>
        <p:nvPicPr>
          <p:cNvPr id="6" name="Shape 56"/>
          <p:cNvPicPr preferRelativeResize="0"/>
          <p:nvPr/>
        </p:nvPicPr>
        <p:blipFill>
          <a:blip r:embed="rId7">
            <a:alphaModFix/>
          </a:blip>
          <a:stretch>
            <a:fillRect/>
          </a:stretch>
        </p:blipFill>
        <p:spPr>
          <a:xfrm>
            <a:off x="2195736" y="0"/>
            <a:ext cx="4248472" cy="1728192"/>
          </a:xfrm>
          <a:prstGeom prst="rect">
            <a:avLst/>
          </a:prstGeom>
          <a:noFill/>
          <a:ln>
            <a:noFill/>
          </a:ln>
        </p:spPr>
      </p:pic>
      <p:sp>
        <p:nvSpPr>
          <p:cNvPr id="2" name="TextBox 1"/>
          <p:cNvSpPr txBox="1"/>
          <p:nvPr/>
        </p:nvSpPr>
        <p:spPr>
          <a:xfrm>
            <a:off x="683570" y="4298791"/>
            <a:ext cx="8630917" cy="646331"/>
          </a:xfrm>
          <a:prstGeom prst="rect">
            <a:avLst/>
          </a:prstGeom>
          <a:noFill/>
        </p:spPr>
        <p:txBody>
          <a:bodyPr wrap="square" rtlCol="0">
            <a:spAutoFit/>
          </a:bodyPr>
          <a:lstStyle/>
          <a:p>
            <a:r>
              <a:rPr lang="en-SG" sz="3600" dirty="0" err="1" smtClean="0">
                <a:latin typeface="Verdana" panose="020B0604030504040204" pitchFamily="34" charset="0"/>
                <a:ea typeface="Verdana" panose="020B0604030504040204" pitchFamily="34" charset="0"/>
                <a:cs typeface="Verdana" panose="020B0604030504040204" pitchFamily="34" charset="0"/>
              </a:rPr>
              <a:t>Riwu</a:t>
            </a:r>
            <a:r>
              <a:rPr lang="en-SG" sz="3600" dirty="0" smtClean="0">
                <a:latin typeface="Verdana" panose="020B0604030504040204" pitchFamily="34" charset="0"/>
                <a:ea typeface="Verdana" panose="020B0604030504040204" pitchFamily="34" charset="0"/>
                <a:cs typeface="Verdana" panose="020B0604030504040204" pitchFamily="34" charset="0"/>
              </a:rPr>
              <a:t> 	  Julian 	  </a:t>
            </a:r>
            <a:r>
              <a:rPr lang="en-SG" sz="3600" dirty="0" err="1" smtClean="0">
                <a:latin typeface="Verdana" panose="020B0604030504040204" pitchFamily="34" charset="0"/>
                <a:ea typeface="Verdana" panose="020B0604030504040204" pitchFamily="34" charset="0"/>
                <a:cs typeface="Verdana" panose="020B0604030504040204" pitchFamily="34" charset="0"/>
              </a:rPr>
              <a:t>Ruomu</a:t>
            </a:r>
            <a:r>
              <a:rPr lang="en-SG" sz="3600" dirty="0" smtClean="0">
                <a:latin typeface="Verdana" panose="020B0604030504040204" pitchFamily="34" charset="0"/>
                <a:ea typeface="Verdana" panose="020B0604030504040204" pitchFamily="34" charset="0"/>
                <a:cs typeface="Verdana" panose="020B0604030504040204" pitchFamily="34" charset="0"/>
              </a:rPr>
              <a:t> 	 Shaun</a:t>
            </a:r>
            <a:endParaRPr lang="en-SG"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37311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851660"/>
            <a:ext cx="6779961"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Download for free at </a:t>
            </a:r>
            <a:r>
              <a:rPr lang="en-SG" sz="2700" dirty="0" smtClean="0">
                <a:latin typeface="Verdana" panose="020B0604030504040204" pitchFamily="34" charset="0"/>
                <a:ea typeface="Verdana" panose="020B0604030504040204" pitchFamily="34" charset="0"/>
                <a:cs typeface="Verdana" panose="020B0604030504040204" pitchFamily="34" charset="0"/>
                <a:hlinkClick r:id="rId2"/>
              </a:rPr>
              <a:t>www.java.com</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Windows</a:t>
            </a:r>
            <a:r>
              <a:rPr lang="en-SG" sz="2700" dirty="0">
                <a:latin typeface="Verdana" panose="020B0604030504040204" pitchFamily="34" charset="0"/>
                <a:ea typeface="Verdana" panose="020B0604030504040204" pitchFamily="34" charset="0"/>
                <a:cs typeface="Verdana" panose="020B0604030504040204" pitchFamily="34" charset="0"/>
              </a:rPr>
              <a:t>, Linux, Mac</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normAutofit/>
          </a:bodyPr>
          <a:lstStyle/>
          <a:p>
            <a:r>
              <a:rPr lang="en-SG" sz="4050" b="0" dirty="0">
                <a:latin typeface="Verdana" panose="020B0604030504040204" pitchFamily="34" charset="0"/>
                <a:ea typeface="Verdana" panose="020B0604030504040204" pitchFamily="34" charset="0"/>
                <a:cs typeface="Verdana" panose="020B0604030504040204" pitchFamily="34" charset="0"/>
              </a:rPr>
              <a:t>Run on </a:t>
            </a:r>
            <a:r>
              <a:rPr lang="en-SG" sz="4050" b="0" dirty="0" smtClean="0">
                <a:latin typeface="Verdana" panose="020B0604030504040204" pitchFamily="34" charset="0"/>
                <a:ea typeface="Verdana" panose="020B0604030504040204" pitchFamily="34" charset="0"/>
                <a:cs typeface="Verdana" panose="020B0604030504040204" pitchFamily="34" charset="0"/>
              </a:rPr>
              <a:t>anything with Java</a:t>
            </a:r>
            <a:endParaRPr lang="en-SG" sz="405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372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Task </a:t>
            </a:r>
            <a:r>
              <a:rPr lang="en-SG" sz="2700" dirty="0">
                <a:latin typeface="Verdana" panose="020B0604030504040204" pitchFamily="34" charset="0"/>
                <a:ea typeface="Verdana" panose="020B0604030504040204" pitchFamily="34" charset="0"/>
                <a:cs typeface="Verdana" panose="020B0604030504040204" pitchFamily="34" charset="0"/>
              </a:rPr>
              <a:t>list saved to file after every operation. </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Stable and never crashes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Reliable</a:t>
            </a:r>
          </a:p>
        </p:txBody>
      </p:sp>
    </p:spTree>
    <p:extLst>
      <p:ext uri="{BB962C8B-B14F-4D97-AF65-F5344CB8AC3E}">
        <p14:creationId xmlns:p14="http://schemas.microsoft.com/office/powerpoint/2010/main" val="409239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70307-windows-xp-vista-and-7-blue-screen-of-death.jpg"/>
          <p:cNvPicPr>
            <a:picLocks noGrp="1" noChangeAspect="1"/>
          </p:cNvPicPr>
          <p:nvPr>
            <p:ph idx="1"/>
          </p:nvPr>
        </p:nvPicPr>
        <p:blipFill>
          <a:blip r:embed="rId2"/>
          <a:stretch>
            <a:fillRect/>
          </a:stretch>
        </p:blipFill>
        <p:spPr>
          <a:xfrm>
            <a:off x="0" y="1"/>
            <a:ext cx="9144000" cy="5162649"/>
          </a:xfr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72393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Saving done only after list updated on </a:t>
            </a:r>
            <a:r>
              <a:rPr lang="en-SG" sz="2700" dirty="0" smtClean="0">
                <a:latin typeface="Verdana" panose="020B0604030504040204" pitchFamily="34" charset="0"/>
                <a:ea typeface="Verdana" panose="020B0604030504040204" pitchFamily="34" charset="0"/>
                <a:cs typeface="Verdana" panose="020B0604030504040204" pitchFamily="34" charset="0"/>
              </a:rPr>
              <a:t>display</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No perceivable delay</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Performance</a:t>
            </a:r>
          </a:p>
        </p:txBody>
      </p:sp>
    </p:spTree>
    <p:extLst>
      <p:ext uri="{BB962C8B-B14F-4D97-AF65-F5344CB8AC3E}">
        <p14:creationId xmlns:p14="http://schemas.microsoft.com/office/powerpoint/2010/main" val="165934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Only need </a:t>
            </a:r>
            <a:r>
              <a:rPr lang="en-SG" sz="2700" dirty="0" smtClean="0">
                <a:latin typeface="Verdana" panose="020B0604030504040204" pitchFamily="34" charset="0"/>
                <a:ea typeface="Verdana" panose="020B0604030504040204" pitchFamily="34" charset="0"/>
                <a:cs typeface="Verdana" panose="020B0604030504040204" pitchFamily="34" charset="0"/>
              </a:rPr>
              <a:t>keyboard</a:t>
            </a: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Minimal </a:t>
            </a:r>
            <a:r>
              <a:rPr lang="en-SG" sz="2700" dirty="0" smtClean="0">
                <a:latin typeface="Verdana" panose="020B0604030504040204" pitchFamily="34" charset="0"/>
                <a:ea typeface="Verdana" panose="020B0604030504040204" pitchFamily="34" charset="0"/>
                <a:cs typeface="Verdana" panose="020B0604030504040204" pitchFamily="34" charset="0"/>
              </a:rPr>
              <a:t>keywords</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Single letter commands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Ease of use</a:t>
            </a:r>
          </a:p>
        </p:txBody>
      </p:sp>
    </p:spTree>
    <p:extLst>
      <p:ext uri="{BB962C8B-B14F-4D97-AF65-F5344CB8AC3E}">
        <p14:creationId xmlns:p14="http://schemas.microsoft.com/office/powerpoint/2010/main" val="70676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and 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Simple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Minimal effort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69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Storage	</a:t>
            </a: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Extensible Markup Language (XML)</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Simple structure</a:t>
            </a:r>
          </a:p>
          <a:p>
            <a:pPr marL="457200" lvl="0" indent="-228600">
              <a:spcBef>
                <a:spcPts val="0"/>
              </a:spcBef>
            </a:pPr>
            <a:r>
              <a:rPr lang="en" dirty="0">
                <a:latin typeface="Verdana" panose="020B0604030504040204" pitchFamily="34" charset="0"/>
                <a:ea typeface="Verdana" panose="020B0604030504040204" pitchFamily="34" charset="0"/>
                <a:cs typeface="Verdana" panose="020B0604030504040204" pitchFamily="34" charset="0"/>
              </a:rPr>
              <a:t>Easy to edit</a:t>
            </a:r>
          </a:p>
        </p:txBody>
      </p:sp>
      <p:pic>
        <p:nvPicPr>
          <p:cNvPr id="74" name="Shape 74"/>
          <p:cNvPicPr preferRelativeResize="0"/>
          <p:nvPr/>
        </p:nvPicPr>
        <p:blipFill rotWithShape="1">
          <a:blip r:embed="rId3">
            <a:alphaModFix/>
          </a:blip>
          <a:srcRect l="41270" t="36568" r="30713" b="34822"/>
          <a:stretch/>
        </p:blipFill>
        <p:spPr>
          <a:xfrm>
            <a:off x="3993077" y="1995812"/>
            <a:ext cx="4657699" cy="2675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2147024" y="976550"/>
            <a:ext cx="4053240" cy="1819260"/>
          </a:xfrm>
          <a:prstGeom prst="cloud">
            <a:avLst/>
          </a:prstGeom>
          <a:solidFill>
            <a:schemeClr val="lt1"/>
          </a:solidFill>
          <a:ln w="38100" cap="flat" cmpd="sng">
            <a:solidFill>
              <a:srgbClr val="C9DAF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Storage</a:t>
            </a:r>
          </a:p>
        </p:txBody>
      </p:sp>
      <p:pic>
        <p:nvPicPr>
          <p:cNvPr id="81" name="Shape 81"/>
          <p:cNvPicPr preferRelativeResize="0"/>
          <p:nvPr/>
        </p:nvPicPr>
        <p:blipFill>
          <a:blip r:embed="rId3">
            <a:alphaModFix amt="57000"/>
          </a:blip>
          <a:stretch>
            <a:fillRect/>
          </a:stretch>
        </p:blipFill>
        <p:spPr>
          <a:xfrm>
            <a:off x="3492625" y="1155737"/>
            <a:ext cx="1460874" cy="1460874"/>
          </a:xfrm>
          <a:prstGeom prst="rect">
            <a:avLst/>
          </a:prstGeom>
          <a:noFill/>
          <a:ln>
            <a:noFill/>
          </a:ln>
        </p:spPr>
      </p:pic>
      <p:pic>
        <p:nvPicPr>
          <p:cNvPr id="82" name="Shape 82"/>
          <p:cNvPicPr preferRelativeResize="0"/>
          <p:nvPr/>
        </p:nvPicPr>
        <p:blipFill>
          <a:blip r:embed="rId4">
            <a:alphaModFix/>
          </a:blip>
          <a:stretch>
            <a:fillRect/>
          </a:stretch>
        </p:blipFill>
        <p:spPr>
          <a:xfrm>
            <a:off x="1043152" y="3363301"/>
            <a:ext cx="2359575" cy="2359575"/>
          </a:xfrm>
          <a:prstGeom prst="rect">
            <a:avLst/>
          </a:prstGeom>
          <a:noFill/>
          <a:ln>
            <a:noFill/>
          </a:ln>
        </p:spPr>
      </p:pic>
      <p:pic>
        <p:nvPicPr>
          <p:cNvPr id="83" name="Shape 83"/>
          <p:cNvPicPr preferRelativeResize="0"/>
          <p:nvPr/>
        </p:nvPicPr>
        <p:blipFill>
          <a:blip r:embed="rId5">
            <a:alphaModFix/>
          </a:blip>
          <a:stretch>
            <a:fillRect/>
          </a:stretch>
        </p:blipFill>
        <p:spPr>
          <a:xfrm>
            <a:off x="5378652" y="3115826"/>
            <a:ext cx="2109975" cy="2109975"/>
          </a:xfrm>
          <a:prstGeom prst="rect">
            <a:avLst/>
          </a:prstGeom>
          <a:noFill/>
          <a:ln>
            <a:noFill/>
          </a:ln>
        </p:spPr>
      </p:pic>
      <p:cxnSp>
        <p:nvCxnSpPr>
          <p:cNvPr id="84" name="Shape 84"/>
          <p:cNvCxnSpPr/>
          <p:nvPr/>
        </p:nvCxnSpPr>
        <p:spPr>
          <a:xfrm flipV="1">
            <a:off x="2843810" y="2653976"/>
            <a:ext cx="677167" cy="709325"/>
          </a:xfrm>
          <a:prstGeom prst="straightConnector1">
            <a:avLst/>
          </a:prstGeom>
          <a:noFill/>
          <a:ln w="38100" cap="flat" cmpd="sng">
            <a:solidFill>
              <a:srgbClr val="9FC5E8"/>
            </a:solidFill>
            <a:prstDash val="solid"/>
            <a:round/>
            <a:headEnd type="none" w="lg" len="lg"/>
            <a:tailEnd type="none" w="lg" len="lg"/>
          </a:ln>
        </p:spPr>
      </p:cxnSp>
      <p:cxnSp>
        <p:nvCxnSpPr>
          <p:cNvPr id="85" name="Shape 85"/>
          <p:cNvCxnSpPr/>
          <p:nvPr/>
        </p:nvCxnSpPr>
        <p:spPr>
          <a:xfrm flipH="1" flipV="1">
            <a:off x="5197450" y="2530500"/>
            <a:ext cx="1174750" cy="905346"/>
          </a:xfrm>
          <a:prstGeom prst="straightConnector1">
            <a:avLst/>
          </a:prstGeom>
          <a:noFill/>
          <a:ln w="38100" cap="flat" cmpd="sng">
            <a:solidFill>
              <a:srgbClr val="9FC5E8"/>
            </a:solidFill>
            <a:prstDash val="solid"/>
            <a:round/>
            <a:headEnd type="none" w="lg" len="lg"/>
            <a:tailEnd type="none" w="lg" len="lg"/>
          </a:ln>
        </p:spPr>
      </p:cxnSp>
      <p:pic>
        <p:nvPicPr>
          <p:cNvPr id="9" name="Shape 56"/>
          <p:cNvPicPr preferRelativeResize="0"/>
          <p:nvPr/>
        </p:nvPicPr>
        <p:blipFill>
          <a:blip r:embed="rId6">
            <a:alphaModFix/>
          </a:blip>
          <a:stretch>
            <a:fillRect/>
          </a:stretch>
        </p:blipFill>
        <p:spPr>
          <a:xfrm>
            <a:off x="1527205" y="3723878"/>
            <a:ext cx="1391467" cy="602037"/>
          </a:xfrm>
          <a:prstGeom prst="rect">
            <a:avLst/>
          </a:prstGeom>
          <a:noFill/>
          <a:ln>
            <a:noFill/>
          </a:ln>
        </p:spPr>
      </p:pic>
      <p:pic>
        <p:nvPicPr>
          <p:cNvPr id="10" name="Shape 56"/>
          <p:cNvPicPr preferRelativeResize="0"/>
          <p:nvPr/>
        </p:nvPicPr>
        <p:blipFill>
          <a:blip r:embed="rId6">
            <a:alphaModFix/>
          </a:blip>
          <a:stretch>
            <a:fillRect/>
          </a:stretch>
        </p:blipFill>
        <p:spPr>
          <a:xfrm>
            <a:off x="6200264" y="3735489"/>
            <a:ext cx="1060658" cy="4589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un Lee\Desktop\Enormous-Rainbow-Cubit-Modular-Shelving-Installation-Multi-Coloured.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2100" y1="13742" x2="20400" y2="19702"/>
                        <a14:foregroundMark x1="7100" y1="30960" x2="17500" y2="41556"/>
                        <a14:foregroundMark x1="16500" y1="27483" x2="13800" y2="25166"/>
                        <a14:foregroundMark x1="4700" y1="25166" x2="11200" y2="32781"/>
                        <a14:foregroundMark x1="8900" y1="25000" x2="4700" y2="34437"/>
                        <a14:foregroundMark x1="10700" y1="17053" x2="15400" y2="7947"/>
                        <a14:foregroundMark x1="9400" y1="7947" x2="14800" y2="14901"/>
                        <a14:foregroundMark x1="12800" y1="6954" x2="9200" y2="7450"/>
                        <a14:foregroundMark x1="10400" y1="10762" x2="8800" y2="18709"/>
                        <a14:foregroundMark x1="16200" y1="16060" x2="26600" y2="13907"/>
                        <a14:foregroundMark x1="9400" y1="28808" x2="36900" y2="60265"/>
                        <a14:foregroundMark x1="16300" y1="29801" x2="8500" y2="92053"/>
                        <a14:foregroundMark x1="26600" y1="22020" x2="10700" y2="93543"/>
                        <a14:foregroundMark x1="27200" y1="45033" x2="13600" y2="89570"/>
                        <a14:foregroundMark x1="5200" y1="50662" x2="15500" y2="49834"/>
                        <a14:foregroundMark x1="4900" y1="50828" x2="5600" y2="56457"/>
                        <a14:foregroundMark x1="8000" y1="57285" x2="12300" y2="68212"/>
                        <a14:foregroundMark x1="8300" y1="66722" x2="8300" y2="59768"/>
                        <a14:foregroundMark x1="3100" y1="71192" x2="12500" y2="71026"/>
                        <a14:foregroundMark x1="2600" y1="71523" x2="2600" y2="80132"/>
                      </a14:backgroundRemoval>
                    </a14:imgEffect>
                  </a14:imgLayer>
                </a14:imgProps>
              </a:ext>
              <a:ext uri="{28A0092B-C50C-407E-A947-70E740481C1C}">
                <a14:useLocalDpi xmlns:a14="http://schemas.microsoft.com/office/drawing/2010/main" val="0"/>
              </a:ext>
            </a:extLst>
          </a:blip>
          <a:srcRect/>
          <a:stretch>
            <a:fillRect/>
          </a:stretch>
        </p:blipFill>
        <p:spPr bwMode="auto">
          <a:xfrm>
            <a:off x="2337659" y="1563638"/>
            <a:ext cx="429186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56"/>
          <p:cNvPicPr preferRelativeResize="0"/>
          <p:nvPr/>
        </p:nvPicPr>
        <p:blipFill>
          <a:blip r:embed="rId4">
            <a:alphaModFix/>
          </a:blip>
          <a:stretch>
            <a:fillRect/>
          </a:stretch>
        </p:blipFill>
        <p:spPr>
          <a:xfrm>
            <a:off x="3491880" y="2499742"/>
            <a:ext cx="1983426" cy="858156"/>
          </a:xfrm>
          <a:prstGeom prst="rect">
            <a:avLst/>
          </a:prstGeom>
          <a:noFill/>
          <a:ln>
            <a:noFill/>
          </a:ln>
        </p:spPr>
      </p:pic>
      <p:sp>
        <p:nvSpPr>
          <p:cNvPr id="4" name="TextBox 3"/>
          <p:cNvSpPr txBox="1"/>
          <p:nvPr/>
        </p:nvSpPr>
        <p:spPr>
          <a:xfrm>
            <a:off x="986396" y="2634439"/>
            <a:ext cx="93610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Modular</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995202" y="3443705"/>
            <a:ext cx="92729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Scalable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3851920" y="915567"/>
            <a:ext cx="1512168" cy="307777"/>
          </a:xfrm>
          <a:prstGeom prst="rect">
            <a:avLst/>
          </a:prstGeom>
          <a:solidFill>
            <a:srgbClr val="F8FEB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Colour scheme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6627865" y="1221855"/>
            <a:ext cx="1512168" cy="307777"/>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Change Fonts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732240" y="2129830"/>
            <a:ext cx="1512168" cy="307777"/>
          </a:xfrm>
          <a:prstGeom prst="rect">
            <a:avLst/>
          </a:prstGeom>
          <a:solidFill>
            <a:schemeClr val="tx1">
              <a:lumMod val="25000"/>
              <a:lumOff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Notifications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6876256" y="3025169"/>
            <a:ext cx="1512168" cy="307777"/>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Encryption</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6876256" y="3864992"/>
            <a:ext cx="1512168" cy="30777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Autocomplete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4572000" y="4515967"/>
            <a:ext cx="648072" cy="307777"/>
          </a:xfrm>
          <a:prstGeom prst="rect">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More</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a:xfrm>
            <a:off x="4860032" y="1221855"/>
            <a:ext cx="0" cy="4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396560" y="1563638"/>
            <a:ext cx="1011749" cy="39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rot="5400000">
            <a:off x="6756665" y="2197160"/>
            <a:ext cx="491212" cy="972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rot="5400000">
            <a:off x="6950821" y="2826335"/>
            <a:ext cx="174908" cy="118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p:cNvCxnSpPr>
          <p:nvPr/>
        </p:nvCxnSpPr>
        <p:spPr>
          <a:xfrm rot="5400000" flipH="1" flipV="1">
            <a:off x="4648188" y="4267325"/>
            <a:ext cx="496491" cy="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1"/>
          </p:cNvCxnSpPr>
          <p:nvPr/>
        </p:nvCxnSpPr>
        <p:spPr>
          <a:xfrm rot="10800000">
            <a:off x="6228184" y="3939903"/>
            <a:ext cx="648072" cy="78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dirty="0">
                <a:latin typeface="Verdana"/>
                <a:ea typeface="Verdana"/>
                <a:cs typeface="Verdana"/>
                <a:sym typeface="Verdana"/>
              </a:rPr>
              <a:t/>
            </a:r>
            <a:br>
              <a:rPr lang="en-SG" dirty="0">
                <a:latin typeface="Verdana"/>
                <a:ea typeface="Verdana"/>
                <a:cs typeface="Verdana"/>
                <a:sym typeface="Verdana"/>
              </a:rPr>
            </a:br>
            <a:r>
              <a:rPr lang="en-SG" dirty="0"/>
              <a:t/>
            </a:r>
            <a:br>
              <a:rPr lang="en-SG" dirty="0"/>
            </a:br>
            <a:endParaRPr lang="en-SG" dirty="0"/>
          </a:p>
        </p:txBody>
      </p:sp>
      <p:sp>
        <p:nvSpPr>
          <p:cNvPr id="33" name="TextBox 32"/>
          <p:cNvSpPr txBox="1"/>
          <p:nvPr/>
        </p:nvSpPr>
        <p:spPr>
          <a:xfrm>
            <a:off x="467544" y="1822053"/>
            <a:ext cx="1512168" cy="30777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Mobile App</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467544" y="3135928"/>
            <a:ext cx="1512168" cy="307777"/>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Web App</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35" name="Straight Arrow Connector 34"/>
          <p:cNvCxnSpPr/>
          <p:nvPr/>
        </p:nvCxnSpPr>
        <p:spPr>
          <a:xfrm>
            <a:off x="1979712" y="1948333"/>
            <a:ext cx="576064" cy="33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22500" y="3289816"/>
            <a:ext cx="777292" cy="43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2.71605E-6 L 0.38767 -0.00339 " pathEditMode="relative" rAng="0" ptsTypes="AA">
                                      <p:cBhvr>
                                        <p:cTn id="6" dur="2000" fill="hold"/>
                                        <p:tgtEl>
                                          <p:spTgt spid="7"/>
                                        </p:tgtEl>
                                        <p:attrNameLst>
                                          <p:attrName>ppt_x</p:attrName>
                                          <p:attrName>ppt_y</p:attrName>
                                        </p:attrNameLst>
                                      </p:cBhvr>
                                      <p:rCtr x="19375" y="-185"/>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22222E-6 4.69136E-6 L 0.13871 4.69136E-6 C 0.20104 4.69136E-6 0.27795 0.04228 0.27795 0.07654 L 0.27795 0.15401 " pathEditMode="relative" rAng="0" ptsTypes="FfFF">
                                      <p:cBhvr>
                                        <p:cTn id="10" dur="2000" fill="hold"/>
                                        <p:tgtEl>
                                          <p:spTgt spid="4"/>
                                        </p:tgtEl>
                                        <p:attrNameLst>
                                          <p:attrName>ppt_x</p:attrName>
                                          <p:attrName>ppt_y</p:attrName>
                                        </p:attrNameLst>
                                      </p:cBhvr>
                                      <p:rCtr x="13889" y="76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5" grpId="0" animBg="1"/>
      <p:bldP spid="16" grpId="0" animBg="1"/>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
        <p:nvSpPr>
          <p:cNvPr id="91" name="Shape 91"/>
          <p:cNvSpPr txBox="1">
            <a:spLocks noGrp="1"/>
          </p:cNvSpPr>
          <p:nvPr>
            <p:ph type="body" idx="1"/>
          </p:nvPr>
        </p:nvSpPr>
        <p:spPr>
          <a:xfrm>
            <a:off x="311700" y="1228675"/>
            <a:ext cx="3108172" cy="999000"/>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Customizability</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Colour </a:t>
            </a:r>
            <a:r>
              <a:rPr lang="en" dirty="0" smtClean="0">
                <a:latin typeface="Verdana" panose="020B0604030504040204" pitchFamily="34" charset="0"/>
                <a:ea typeface="Verdana" panose="020B0604030504040204" pitchFamily="34" charset="0"/>
                <a:cs typeface="Verdana" panose="020B0604030504040204" pitchFamily="34" charset="0"/>
              </a:rPr>
              <a:t>scheme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Font</a:t>
            </a: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92" name="Shape 92"/>
          <p:cNvPicPr preferRelativeResize="0"/>
          <p:nvPr/>
        </p:nvPicPr>
        <p:blipFill rotWithShape="1">
          <a:blip r:embed="rId3">
            <a:alphaModFix/>
          </a:blip>
          <a:srcRect b="59294"/>
          <a:stretch/>
        </p:blipFill>
        <p:spPr>
          <a:xfrm>
            <a:off x="4196475" y="1349300"/>
            <a:ext cx="3848650" cy="998999"/>
          </a:xfrm>
          <a:prstGeom prst="rect">
            <a:avLst/>
          </a:prstGeom>
          <a:noFill/>
          <a:ln>
            <a:noFill/>
          </a:ln>
        </p:spPr>
      </p:pic>
      <p:pic>
        <p:nvPicPr>
          <p:cNvPr id="93" name="Shape 93"/>
          <p:cNvPicPr preferRelativeResize="0"/>
          <p:nvPr/>
        </p:nvPicPr>
        <p:blipFill rotWithShape="1">
          <a:blip r:embed="rId4">
            <a:alphaModFix/>
          </a:blip>
          <a:srcRect l="1693" t="11402" r="54892" b="21564"/>
          <a:stretch/>
        </p:blipFill>
        <p:spPr>
          <a:xfrm>
            <a:off x="4235401" y="2575301"/>
            <a:ext cx="1447275" cy="1404700"/>
          </a:xfrm>
          <a:prstGeom prst="rect">
            <a:avLst/>
          </a:prstGeom>
          <a:noFill/>
          <a:ln>
            <a:noFill/>
          </a:ln>
        </p:spPr>
      </p:pic>
      <p:pic>
        <p:nvPicPr>
          <p:cNvPr id="2050" name="Picture 2" descr="https://www.eslpod.com/eslpod_blog/wp-content/uploads/2008/06/frame_fonts21.gif"/>
          <p:cNvPicPr>
            <a:picLocks noChangeAspect="1" noChangeArrowheads="1"/>
          </p:cNvPicPr>
          <p:nvPr/>
        </p:nvPicPr>
        <p:blipFill rotWithShape="1">
          <a:blip r:embed="rId5">
            <a:extLst>
              <a:ext uri="{28A0092B-C50C-407E-A947-70E740481C1C}">
                <a14:useLocalDpi xmlns:a14="http://schemas.microsoft.com/office/drawing/2010/main" val="0"/>
              </a:ext>
            </a:extLst>
          </a:blip>
          <a:srcRect t="43228" r="66826"/>
          <a:stretch/>
        </p:blipFill>
        <p:spPr bwMode="auto">
          <a:xfrm>
            <a:off x="5868146" y="2513891"/>
            <a:ext cx="1297569" cy="1466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1000"/>
                                        <p:tgtEl>
                                          <p:spTgt spid="92"/>
                                        </p:tgtEl>
                                      </p:cBhvr>
                                    </p:animEffect>
                                  </p:childTnLst>
                                </p:cTn>
                              </p:par>
                              <p:par>
                                <p:cTn id="17" presetID="10"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1000"/>
                                        <p:tgtEl>
                                          <p:spTgt spid="93"/>
                                        </p:tgtEl>
                                      </p:cBhvr>
                                    </p:animEffect>
                                  </p:childTnLst>
                                </p:cTn>
                              </p:par>
                              <p:par>
                                <p:cTn id="20" presetID="1"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10" y="1491630"/>
            <a:ext cx="6936133" cy="1938992"/>
          </a:xfrm>
          <a:prstGeom prst="rect">
            <a:avLst/>
          </a:prstGeom>
          <a:noFill/>
        </p:spPr>
        <p:txBody>
          <a:bodyPr wrap="square" lIns="68580" tIns="34290" rIns="68580" bIns="34290">
            <a:spAutoFit/>
          </a:bodyPr>
          <a:lstStyle/>
          <a:p>
            <a:pPr algn="ct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How many </a:t>
            </a:r>
            <a:r>
              <a:rPr lang="en-SG" sz="4050" dirty="0" smtClean="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objects </a:t>
            </a: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can your mind hold in working memory?</a:t>
            </a:r>
          </a:p>
        </p:txBody>
      </p:sp>
      <p:sp>
        <p:nvSpPr>
          <p:cNvPr id="2" name="Rectangle 1"/>
          <p:cNvSpPr/>
          <p:nvPr/>
        </p:nvSpPr>
        <p:spPr>
          <a:xfrm rot="21060627">
            <a:off x="3215532" y="1026616"/>
            <a:ext cx="2592288" cy="3170099"/>
          </a:xfrm>
          <a:prstGeom prst="rect">
            <a:avLst/>
          </a:prstGeom>
          <a:noFill/>
          <a:effectLst>
            <a:glow rad="228600">
              <a:schemeClr val="accent5">
                <a:satMod val="175000"/>
                <a:alpha val="40000"/>
              </a:schemeClr>
            </a:glow>
          </a:effectLst>
        </p:spPr>
        <p:txBody>
          <a:bodyPr wrap="square" lIns="91440" tIns="45720" rIns="91440" bIns="45720">
            <a:spAutoFit/>
          </a:bodyPr>
          <a:lstStyle/>
          <a:p>
            <a:pPr algn="ctr"/>
            <a:r>
              <a:rPr lang="en-US" sz="20000" b="1" dirty="0">
                <a:ln w="22225">
                  <a:solidFill>
                    <a:schemeClr val="accent2"/>
                  </a:solidFill>
                  <a:prstDash val="solid"/>
                </a:ln>
                <a:solidFill>
                  <a:schemeClr val="accent2">
                    <a:lumMod val="40000"/>
                    <a:lumOff val="60000"/>
                  </a:schemeClr>
                </a:solidFill>
                <a:latin typeface="Arial" panose="020B0604020202020204" pitchFamily="34" charset="0"/>
                <a:ea typeface="Verdana" panose="020B0604030504040204" pitchFamily="34" charset="0"/>
                <a:cs typeface="Arial" panose="020B0604020202020204" pitchFamily="34" charset="0"/>
              </a:rPr>
              <a:t>7</a:t>
            </a:r>
          </a:p>
        </p:txBody>
      </p:sp>
    </p:spTree>
    <p:extLst>
      <p:ext uri="{BB962C8B-B14F-4D97-AF65-F5344CB8AC3E}">
        <p14:creationId xmlns:p14="http://schemas.microsoft.com/office/powerpoint/2010/main" val="115188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
        <p:nvSpPr>
          <p:cNvPr id="100" name="Shape 100"/>
          <p:cNvSpPr txBox="1">
            <a:spLocks noGrp="1"/>
          </p:cNvSpPr>
          <p:nvPr>
            <p:ph type="body" idx="1"/>
          </p:nvPr>
        </p:nvSpPr>
        <p:spPr>
          <a:xfrm>
            <a:off x="311700" y="1228675"/>
            <a:ext cx="2100060" cy="481200"/>
          </a:xfrm>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Notifications</a:t>
            </a:r>
            <a:r>
              <a:rPr lang="en" dirty="0"/>
              <a:t> </a:t>
            </a:r>
          </a:p>
        </p:txBody>
      </p:sp>
      <p:sp>
        <p:nvSpPr>
          <p:cNvPr id="103" name="Shape 103"/>
          <p:cNvSpPr txBox="1">
            <a:spLocks noGrp="1"/>
          </p:cNvSpPr>
          <p:nvPr>
            <p:ph type="body" idx="4294967295"/>
          </p:nvPr>
        </p:nvSpPr>
        <p:spPr>
          <a:xfrm>
            <a:off x="0" y="1774825"/>
            <a:ext cx="1993900" cy="481013"/>
          </a:xfrm>
          <a:prstGeom prst="rect">
            <a:avLst/>
          </a:prstGeom>
        </p:spPr>
        <p:txBody>
          <a:bodyPr lIns="91425" tIns="91425" rIns="91425" bIns="91425" anchor="t" anchorCtr="0">
            <a:noAutofit/>
          </a:bodyPr>
          <a:lstStyle/>
          <a:p>
            <a:pPr lvl="0" rtl="0">
              <a:spcBef>
                <a:spcPts val="0"/>
              </a:spcBef>
              <a:buNone/>
            </a:pPr>
            <a:r>
              <a:rPr lang="en" dirty="0" smtClean="0">
                <a:latin typeface="Verdana" panose="020B0604030504040204" pitchFamily="34" charset="0"/>
                <a:ea typeface="Verdana" panose="020B0604030504040204" pitchFamily="34" charset="0"/>
                <a:cs typeface="Verdana" panose="020B0604030504040204" pitchFamily="34" charset="0"/>
              </a:rPr>
              <a:t>	 Encryption</a:t>
            </a:r>
            <a:r>
              <a:rPr lang="en" dirty="0" smtClean="0"/>
              <a:t> </a:t>
            </a:r>
            <a:endParaRPr lang="en" dirty="0"/>
          </a:p>
        </p:txBody>
      </p:sp>
      <p:pic>
        <p:nvPicPr>
          <p:cNvPr id="101" name="Shape 101"/>
          <p:cNvPicPr preferRelativeResize="0"/>
          <p:nvPr/>
        </p:nvPicPr>
        <p:blipFill>
          <a:blip r:embed="rId3">
            <a:alphaModFix/>
          </a:blip>
          <a:stretch>
            <a:fillRect/>
          </a:stretch>
        </p:blipFill>
        <p:spPr>
          <a:xfrm>
            <a:off x="5302925" y="1371913"/>
            <a:ext cx="3143250" cy="1285875"/>
          </a:xfrm>
          <a:prstGeom prst="rect">
            <a:avLst/>
          </a:prstGeom>
          <a:noFill/>
          <a:ln>
            <a:noFill/>
          </a:ln>
        </p:spPr>
      </p:pic>
      <p:pic>
        <p:nvPicPr>
          <p:cNvPr id="102" name="Shape 102"/>
          <p:cNvPicPr preferRelativeResize="0"/>
          <p:nvPr/>
        </p:nvPicPr>
        <p:blipFill>
          <a:blip r:embed="rId4">
            <a:alphaModFix/>
          </a:blip>
          <a:stretch>
            <a:fillRect/>
          </a:stretch>
        </p:blipFill>
        <p:spPr>
          <a:xfrm>
            <a:off x="2981799" y="1371926"/>
            <a:ext cx="1773800" cy="1501349"/>
          </a:xfrm>
          <a:prstGeom prst="rect">
            <a:avLst/>
          </a:prstGeom>
          <a:noFill/>
          <a:ln>
            <a:noFill/>
          </a:ln>
        </p:spPr>
      </p:pic>
      <p:pic>
        <p:nvPicPr>
          <p:cNvPr id="104" name="Shape 104"/>
          <p:cNvPicPr preferRelativeResize="0"/>
          <p:nvPr/>
        </p:nvPicPr>
        <p:blipFill>
          <a:blip r:embed="rId5">
            <a:alphaModFix/>
          </a:blip>
          <a:stretch>
            <a:fillRect/>
          </a:stretch>
        </p:blipFill>
        <p:spPr>
          <a:xfrm>
            <a:off x="2718000" y="3363887"/>
            <a:ext cx="1446450" cy="1446450"/>
          </a:xfrm>
          <a:prstGeom prst="rect">
            <a:avLst/>
          </a:prstGeom>
          <a:noFill/>
          <a:ln>
            <a:noFill/>
          </a:ln>
        </p:spPr>
      </p:pic>
      <p:pic>
        <p:nvPicPr>
          <p:cNvPr id="105" name="Shape 105"/>
          <p:cNvPicPr preferRelativeResize="0"/>
          <p:nvPr/>
        </p:nvPicPr>
        <p:blipFill>
          <a:blip r:embed="rId6">
            <a:alphaModFix/>
          </a:blip>
          <a:stretch>
            <a:fillRect/>
          </a:stretch>
        </p:blipFill>
        <p:spPr>
          <a:xfrm>
            <a:off x="4604632" y="3317548"/>
            <a:ext cx="4320218" cy="435325"/>
          </a:xfrm>
          <a:prstGeom prst="rect">
            <a:avLst/>
          </a:prstGeom>
          <a:noFill/>
          <a:ln>
            <a:noFill/>
          </a:ln>
        </p:spPr>
      </p:pic>
      <p:pic>
        <p:nvPicPr>
          <p:cNvPr id="106" name="Shape 106"/>
          <p:cNvPicPr preferRelativeResize="0"/>
          <p:nvPr/>
        </p:nvPicPr>
        <p:blipFill>
          <a:blip r:embed="rId7">
            <a:alphaModFix/>
          </a:blip>
          <a:stretch>
            <a:fillRect/>
          </a:stretch>
        </p:blipFill>
        <p:spPr>
          <a:xfrm>
            <a:off x="6309047" y="3818201"/>
            <a:ext cx="739500" cy="537825"/>
          </a:xfrm>
          <a:prstGeom prst="rect">
            <a:avLst/>
          </a:prstGeom>
          <a:noFill/>
          <a:ln>
            <a:noFill/>
          </a:ln>
        </p:spPr>
      </p:pic>
      <p:pic>
        <p:nvPicPr>
          <p:cNvPr id="107" name="Shape 107"/>
          <p:cNvPicPr preferRelativeResize="0"/>
          <p:nvPr/>
        </p:nvPicPr>
        <p:blipFill>
          <a:blip r:embed="rId8">
            <a:alphaModFix/>
          </a:blip>
          <a:stretch>
            <a:fillRect/>
          </a:stretch>
        </p:blipFill>
        <p:spPr>
          <a:xfrm>
            <a:off x="4604852" y="4491251"/>
            <a:ext cx="4319763" cy="4353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Autocomplete &amp; </a:t>
            </a:r>
            <a:r>
              <a:rPr lang="en" dirty="0" smtClean="0">
                <a:latin typeface="Verdana" panose="020B0604030504040204" pitchFamily="34" charset="0"/>
                <a:ea typeface="Verdana" panose="020B0604030504040204" pitchFamily="34" charset="0"/>
                <a:cs typeface="Verdana" panose="020B0604030504040204" pitchFamily="34" charset="0"/>
              </a:rPr>
              <a:t>Autocorrect</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Personalized</a:t>
            </a:r>
          </a:p>
          <a:p>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114" name="Shape 114"/>
          <p:cNvPicPr preferRelativeResize="0"/>
          <p:nvPr/>
        </p:nvPicPr>
        <p:blipFill>
          <a:blip r:embed="rId3">
            <a:alphaModFix/>
          </a:blip>
          <a:stretch>
            <a:fillRect/>
          </a:stretch>
        </p:blipFill>
        <p:spPr>
          <a:xfrm>
            <a:off x="3491880" y="1927565"/>
            <a:ext cx="4716049" cy="1335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r>
              <a:rPr lang="en" dirty="0" smtClean="0">
                <a:latin typeface="Verdana" panose="020B0604030504040204" pitchFamily="34" charset="0"/>
                <a:ea typeface="Verdana" panose="020B0604030504040204" pitchFamily="34" charset="0"/>
                <a:cs typeface="Verdana" panose="020B0604030504040204" pitchFamily="34" charset="0"/>
              </a:rPr>
              <a:t>Mobile support</a:t>
            </a:r>
          </a:p>
          <a:p>
            <a:pPr marL="0" indent="0">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Web Application</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http://www.geek.com/wp-content/uploads/2011/12/showcase-ph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238" y="1077492"/>
            <a:ext cx="4006851" cy="24664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oyal.pingdom.com/wp-content/uploads/2011/06/browser-logo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51870"/>
            <a:ext cx="5524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499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Questions?</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001" y="2101555"/>
            <a:ext cx="4006460" cy="2664296"/>
          </a:xfrm>
          <a:prstGeom prst="rect">
            <a:avLst/>
          </a:prstGeom>
        </p:spPr>
      </p:pic>
      <p:sp>
        <p:nvSpPr>
          <p:cNvPr id="3" name="Cloud Callout 2"/>
          <p:cNvSpPr/>
          <p:nvPr/>
        </p:nvSpPr>
        <p:spPr>
          <a:xfrm>
            <a:off x="3131840" y="195486"/>
            <a:ext cx="2808312" cy="1296144"/>
          </a:xfrm>
          <a:prstGeom prst="cloudCallout">
            <a:avLst>
              <a:gd name="adj1" fmla="val -14657"/>
              <a:gd name="adj2" fmla="val 1069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Meet Juliet tomorrow at 3pm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Cloud Callout 13"/>
          <p:cNvSpPr/>
          <p:nvPr/>
        </p:nvSpPr>
        <p:spPr>
          <a:xfrm>
            <a:off x="6156624" y="454549"/>
            <a:ext cx="2987376" cy="1296144"/>
          </a:xfrm>
          <a:prstGeom prst="cloudCallout">
            <a:avLst>
              <a:gd name="adj1" fmla="val -96369"/>
              <a:gd name="adj2" fmla="val 1077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Submit sales report to boss by Fri</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Cloud Callout 14"/>
          <p:cNvSpPr/>
          <p:nvPr/>
        </p:nvSpPr>
        <p:spPr>
          <a:xfrm>
            <a:off x="395536" y="43835"/>
            <a:ext cx="2350276" cy="1296144"/>
          </a:xfrm>
          <a:prstGeom prst="cloudCallout">
            <a:avLst>
              <a:gd name="adj1" fmla="val 77507"/>
              <a:gd name="adj2" fmla="val 1182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Labour Day on</a:t>
            </a:r>
          </a:p>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 May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Cloud Callout 15"/>
          <p:cNvSpPr/>
          <p:nvPr/>
        </p:nvSpPr>
        <p:spPr>
          <a:xfrm>
            <a:off x="95984" y="1606097"/>
            <a:ext cx="2459793" cy="1296144"/>
          </a:xfrm>
          <a:prstGeom prst="cloudCallout">
            <a:avLst>
              <a:gd name="adj1" fmla="val 73231"/>
              <a:gd name="adj2" fmla="val 738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John’s wedding</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15 May </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8-10am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Cloud Callout 16"/>
          <p:cNvSpPr/>
          <p:nvPr/>
        </p:nvSpPr>
        <p:spPr>
          <a:xfrm>
            <a:off x="6145752" y="2038725"/>
            <a:ext cx="2890744" cy="1296144"/>
          </a:xfrm>
          <a:prstGeom prst="cloudCallout">
            <a:avLst>
              <a:gd name="adj1" fmla="val -81166"/>
              <a:gd name="adj2" fmla="val 546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Gym session every 2 days 7-9pm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Cloud Callout 17"/>
          <p:cNvSpPr/>
          <p:nvPr/>
        </p:nvSpPr>
        <p:spPr>
          <a:xfrm>
            <a:off x="6372200" y="3504320"/>
            <a:ext cx="2520280" cy="1296144"/>
          </a:xfrm>
          <a:prstGeom prst="cloudCallout">
            <a:avLst>
              <a:gd name="adj1" fmla="val -82117"/>
              <a:gd name="adj2" fmla="val 50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War and Peace</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Cloud Callout 18"/>
          <p:cNvSpPr/>
          <p:nvPr/>
        </p:nvSpPr>
        <p:spPr>
          <a:xfrm>
            <a:off x="251520" y="3271817"/>
            <a:ext cx="2376264" cy="1296144"/>
          </a:xfrm>
          <a:prstGeom prst="cloudCallout">
            <a:avLst>
              <a:gd name="adj1" fmla="val 71806"/>
              <a:gd name="adj2" fmla="val 494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Safety briefing every Monday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78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anim calcmode="lin" valueType="num">
                                      <p:cBhvr>
                                        <p:cTn id="14" dur="750" fill="hold"/>
                                        <p:tgtEl>
                                          <p:spTgt spid="17"/>
                                        </p:tgtEl>
                                        <p:attrNameLst>
                                          <p:attrName>ppt_x</p:attrName>
                                        </p:attrNameLst>
                                      </p:cBhvr>
                                      <p:tavLst>
                                        <p:tav tm="0">
                                          <p:val>
                                            <p:strVal val="#ppt_x"/>
                                          </p:val>
                                        </p:tav>
                                        <p:tav tm="100000">
                                          <p:val>
                                            <p:strVal val="#ppt_x"/>
                                          </p:val>
                                        </p:tav>
                                      </p:tavLst>
                                    </p:anim>
                                    <p:anim calcmode="lin" valueType="num">
                                      <p:cBhvr>
                                        <p:cTn id="15" dur="75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50"/>
                                        <p:tgtEl>
                                          <p:spTgt spid="19"/>
                                        </p:tgtEl>
                                      </p:cBhvr>
                                    </p:animEffect>
                                    <p:anim calcmode="lin" valueType="num">
                                      <p:cBhvr>
                                        <p:cTn id="44" dur="250" fill="hold"/>
                                        <p:tgtEl>
                                          <p:spTgt spid="19"/>
                                        </p:tgtEl>
                                        <p:attrNameLst>
                                          <p:attrName>ppt_x</p:attrName>
                                        </p:attrNameLst>
                                      </p:cBhvr>
                                      <p:tavLst>
                                        <p:tav tm="0">
                                          <p:val>
                                            <p:strVal val="#ppt_x"/>
                                          </p:val>
                                        </p:tav>
                                        <p:tav tm="100000">
                                          <p:val>
                                            <p:strVal val="#ppt_x"/>
                                          </p:val>
                                        </p:tav>
                                      </p:tavLst>
                                    </p:anim>
                                    <p:anim calcmode="lin" valueType="num">
                                      <p:cBhvr>
                                        <p:cTn id="45"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spTree>
    <p:extLst>
      <p:ext uri="{BB962C8B-B14F-4D97-AF65-F5344CB8AC3E}">
        <p14:creationId xmlns:p14="http://schemas.microsoft.com/office/powerpoint/2010/main" val="295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9091"/>
            <a:ext cx="5022356" cy="5138884"/>
          </a:xfrm>
          <a:prstGeom prst="rect">
            <a:avLst/>
          </a:prstGeom>
        </p:spPr>
      </p:pic>
    </p:spTree>
    <p:extLst>
      <p:ext uri="{BB962C8B-B14F-4D97-AF65-F5344CB8AC3E}">
        <p14:creationId xmlns:p14="http://schemas.microsoft.com/office/powerpoint/2010/main" val="240945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haun Lee\Desktop\WinWP-1024x467.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54"/>
          <a:stretch/>
        </p:blipFill>
        <p:spPr bwMode="auto">
          <a:xfrm>
            <a:off x="3491880" y="1373331"/>
            <a:ext cx="4267926" cy="2642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un Lee\Desktop\screen-shot-2013-10-10-at-4-07-23-pm.png"/>
          <p:cNvPicPr>
            <a:picLocks noChangeAspect="1" noChangeArrowheads="1"/>
          </p:cNvPicPr>
          <p:nvPr/>
        </p:nvPicPr>
        <p:blipFill rotWithShape="1">
          <a:blip r:embed="rId4">
            <a:extLst>
              <a:ext uri="{28A0092B-C50C-407E-A947-70E740481C1C}">
                <a14:useLocalDpi xmlns:a14="http://schemas.microsoft.com/office/drawing/2010/main" val="0"/>
              </a:ext>
            </a:extLst>
          </a:blip>
          <a:srcRect l="12442" t="18741"/>
          <a:stretch/>
        </p:blipFill>
        <p:spPr bwMode="auto">
          <a:xfrm>
            <a:off x="1439652" y="1923679"/>
            <a:ext cx="4373668" cy="23472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haun Lee\Desktop\unnamed.jpg"/>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tretch>
            <a:fillRect/>
          </a:stretch>
        </p:blipFill>
        <p:spPr bwMode="auto">
          <a:xfrm>
            <a:off x="1856740" y="1111250"/>
            <a:ext cx="5430520" cy="33940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SG"/>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299" y="411511"/>
            <a:ext cx="7037403" cy="410303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240" y="207806"/>
            <a:ext cx="7043890" cy="4392488"/>
          </a:xfrm>
          <a:prstGeom prst="rect">
            <a:avLst/>
          </a:prstGeom>
        </p:spPr>
      </p:pic>
    </p:spTree>
    <p:extLst>
      <p:ext uri="{BB962C8B-B14F-4D97-AF65-F5344CB8AC3E}">
        <p14:creationId xmlns:p14="http://schemas.microsoft.com/office/powerpoint/2010/main" val="261451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250"/>
                                        <p:tgtEl>
                                          <p:spTgt spid="1028"/>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250"/>
                                        <p:tgtEl>
                                          <p:spTgt spid="1026"/>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250"/>
                                        <p:tgtEl>
                                          <p:spTgt spid="7"/>
                                        </p:tgtEl>
                                      </p:cBhvr>
                                    </p:animEffect>
                                  </p:childTnLst>
                                </p:cTn>
                              </p:par>
                            </p:childTnLst>
                          </p:cTn>
                        </p:par>
                        <p:par>
                          <p:cTn id="16" fill="hold">
                            <p:stCondLst>
                              <p:cond delay="375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1403648" y="1059583"/>
            <a:ext cx="6058606" cy="2863797"/>
          </a:xfrm>
          <a:prstGeom prst="rect">
            <a:avLst/>
          </a:prstGeom>
          <a:noFill/>
          <a:ln>
            <a:noFill/>
          </a:ln>
        </p:spPr>
      </p:pic>
    </p:spTree>
    <p:extLst>
      <p:ext uri="{BB962C8B-B14F-4D97-AF65-F5344CB8AC3E}">
        <p14:creationId xmlns:p14="http://schemas.microsoft.com/office/powerpoint/2010/main" val="428522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descr="1.png"/>
          <p:cNvPicPr>
            <a:picLocks noChangeAspect="1"/>
          </p:cNvPicPr>
          <p:nvPr/>
        </p:nvPicPr>
        <p:blipFill>
          <a:blip r:embed="rId3"/>
          <a:stretch>
            <a:fillRect/>
          </a:stretch>
        </p:blipFill>
        <p:spPr>
          <a:xfrm>
            <a:off x="179512" y="-11458"/>
            <a:ext cx="8820472" cy="5154959"/>
          </a:xfrm>
          <a:prstGeom prst="rect">
            <a:avLst/>
          </a:prstGeom>
        </p:spPr>
      </p:pic>
    </p:spTree>
    <p:extLst>
      <p:ext uri="{BB962C8B-B14F-4D97-AF65-F5344CB8AC3E}">
        <p14:creationId xmlns:p14="http://schemas.microsoft.com/office/powerpoint/2010/main" val="46271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491630"/>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Safe and </a:t>
            </a:r>
            <a:r>
              <a:rPr lang="en-SG" sz="2700" dirty="0" smtClean="0">
                <a:latin typeface="Verdana" panose="020B0604030504040204" pitchFamily="34" charset="0"/>
                <a:ea typeface="Verdana" panose="020B0604030504040204" pitchFamily="34" charset="0"/>
                <a:cs typeface="Verdana" panose="020B0604030504040204" pitchFamily="34" charset="0"/>
              </a:rPr>
              <a:t>Virus-free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Continuously developed; never </a:t>
            </a:r>
            <a:r>
              <a:rPr lang="en-SG" sz="2700" dirty="0" smtClean="0">
                <a:latin typeface="Verdana" panose="020B0604030504040204" pitchFamily="34" charset="0"/>
                <a:ea typeface="Verdana" panose="020B0604030504040204" pitchFamily="34" charset="0"/>
                <a:cs typeface="Verdana" panose="020B0604030504040204" pitchFamily="34" charset="0"/>
              </a:rPr>
              <a:t>obsolete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Customisable by any programmer</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Free and Open source</a:t>
            </a:r>
          </a:p>
        </p:txBody>
      </p:sp>
    </p:spTree>
    <p:extLst>
      <p:ext uri="{BB962C8B-B14F-4D97-AF65-F5344CB8AC3E}">
        <p14:creationId xmlns:p14="http://schemas.microsoft.com/office/powerpoint/2010/main" val="347857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397</TotalTime>
  <Words>272</Words>
  <Application>Microsoft Office PowerPoint</Application>
  <PresentationFormat>On-screen Show (16:9)</PresentationFormat>
  <Paragraphs>82</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Wingdings 3</vt:lpstr>
      <vt:lpstr>Verdana</vt:lpstr>
      <vt:lpstr>Lucida Sans Unicode</vt:lpstr>
      <vt:lpstr>Source Code Pro</vt:lpstr>
      <vt:lpstr>Arial</vt:lpstr>
      <vt:lpstr>Wingdings 2</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Free and Open source</vt:lpstr>
      <vt:lpstr>Run on anything with Java</vt:lpstr>
      <vt:lpstr>Reliable</vt:lpstr>
      <vt:lpstr>PowerPoint Presentation</vt:lpstr>
      <vt:lpstr>Performance</vt:lpstr>
      <vt:lpstr>Ease of use</vt:lpstr>
      <vt:lpstr>Adding and Editing</vt:lpstr>
      <vt:lpstr>Storage </vt:lpstr>
      <vt:lpstr>Storage</vt:lpstr>
      <vt:lpstr>What’s next?  </vt:lpstr>
      <vt:lpstr>What’s next?</vt:lpstr>
      <vt:lpstr>What’s next?</vt:lpstr>
      <vt:lpstr>What’s next? </vt:lpstr>
      <vt:lpstr>What’s next?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Lee</dc:creator>
  <cp:lastModifiedBy>1</cp:lastModifiedBy>
  <cp:revision>41</cp:revision>
  <dcterms:modified xsi:type="dcterms:W3CDTF">2016-04-06T14:21:20Z</dcterms:modified>
</cp:coreProperties>
</file>