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4" r:id="rId1"/>
  </p:sldMasterIdLst>
  <p:notesMasterIdLst>
    <p:notesMasterId r:id="rId12"/>
  </p:notesMasterIdLst>
  <p:sldIdLst>
    <p:sldId id="256" r:id="rId2"/>
    <p:sldId id="267" r:id="rId3"/>
    <p:sldId id="259" r:id="rId4"/>
    <p:sldId id="260" r:id="rId5"/>
    <p:sldId id="265" r:id="rId6"/>
    <p:sldId id="261" r:id="rId7"/>
    <p:sldId id="262" r:id="rId8"/>
    <p:sldId id="263" r:id="rId9"/>
    <p:sldId id="266" r:id="rId10"/>
    <p:sldId id="264" r:id="rId11"/>
  </p:sldIdLst>
  <p:sldSz cx="9144000" cy="5143500" type="screen16x9"/>
  <p:notesSz cx="6858000" cy="9144000"/>
  <p:embeddedFontLst>
    <p:embeddedFont>
      <p:font typeface="Verdana" panose="020B0604030504040204" pitchFamily="34" charset="0"/>
      <p:regular r:id="rId13"/>
      <p:bold r:id="rId14"/>
      <p:italic r:id="rId15"/>
      <p:boldItalic r:id="rId16"/>
    </p:embeddedFont>
    <p:embeddedFont>
      <p:font typeface="Source Code Pro"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B0"/>
    <a:srgbClr val="EFFC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073" autoAdjust="0"/>
  </p:normalViewPr>
  <p:slideViewPr>
    <p:cSldViewPr>
      <p:cViewPr varScale="1">
        <p:scale>
          <a:sx n="46" d="100"/>
          <a:sy n="46" d="100"/>
        </p:scale>
        <p:origin x="1862" y="24"/>
      </p:cViewPr>
      <p:guideLst>
        <p:guide orient="horz" pos="1620"/>
        <p:guide pos="2880"/>
      </p:guideLst>
    </p:cSldViewPr>
  </p:slideViewPr>
  <p:notesTextViewPr>
    <p:cViewPr>
      <p:scale>
        <a:sx n="1" d="1"/>
        <a:sy n="1" d="1"/>
      </p:scale>
      <p:origin x="0" y="-60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331274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540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SG" dirty="0" smtClean="0"/>
              <a:t>Thank</a:t>
            </a:r>
            <a:r>
              <a:rPr lang="en-SG" baseline="0" dirty="0" smtClean="0"/>
              <a:t> you </a:t>
            </a:r>
            <a:r>
              <a:rPr lang="en-SG" baseline="0" dirty="0" err="1" smtClean="0"/>
              <a:t>Riwu</a:t>
            </a:r>
            <a:r>
              <a:rPr lang="en-SG" baseline="0" dirty="0" smtClean="0"/>
              <a:t> and good afternoon everyone. I am Julian, and I will be bringing all of you through the add and edit capabilities of WURI. First off, WURI’s add feature is amazingly simple, built with the sole purpose of allowing users to add tasks with minimal effort. As showing will definitely bring more clarity than seeing, let us jump right into it! </a:t>
            </a:r>
          </a:p>
          <a:p>
            <a:pPr lvl="0">
              <a:spcBef>
                <a:spcPts val="0"/>
              </a:spcBef>
              <a:buNone/>
            </a:pPr>
            <a:r>
              <a:rPr lang="en-SG" baseline="0" dirty="0" smtClean="0"/>
              <a:t>Now, imagine that you want to read some books in your free time, at your own pace.</a:t>
            </a:r>
            <a:br>
              <a:rPr lang="en-SG" baseline="0" dirty="0" smtClean="0"/>
            </a:br>
            <a:r>
              <a:rPr lang="en-SG" baseline="0" dirty="0" smtClean="0"/>
              <a:t>You can simply type “Read books” into WURI for it to be recorded down for you!</a:t>
            </a:r>
          </a:p>
          <a:p>
            <a:pPr lvl="0">
              <a:spcBef>
                <a:spcPts val="0"/>
              </a:spcBef>
              <a:buNone/>
            </a:pPr>
            <a:r>
              <a:rPr lang="en-SG" baseline="0" dirty="0" smtClean="0"/>
              <a:t>Now, lets just say that you are meeting a friend for lunch on this Saturday.</a:t>
            </a:r>
            <a:br>
              <a:rPr lang="en-SG" baseline="0" dirty="0" smtClean="0"/>
            </a:br>
            <a:r>
              <a:rPr lang="en-SG" baseline="0" dirty="0" smtClean="0"/>
              <a:t>Simply type “Meet friend Saturday 12pm” to record it down into WURI.</a:t>
            </a:r>
          </a:p>
          <a:p>
            <a:pPr lvl="0">
              <a:spcBef>
                <a:spcPts val="0"/>
              </a:spcBef>
              <a:buNone/>
            </a:pPr>
            <a:r>
              <a:rPr lang="en-SG" baseline="0" dirty="0" smtClean="0"/>
              <a:t>Tada, isn’t it amazing?</a:t>
            </a:r>
          </a:p>
          <a:p>
            <a:pPr lvl="0">
              <a:spcBef>
                <a:spcPts val="0"/>
              </a:spcBef>
              <a:buNone/>
            </a:pPr>
            <a:r>
              <a:rPr lang="en-SG" baseline="0" dirty="0" smtClean="0"/>
              <a:t>Moving on, how many of us here have work due by the end of almost every week?</a:t>
            </a:r>
          </a:p>
          <a:p>
            <a:pPr lvl="0">
              <a:spcBef>
                <a:spcPts val="0"/>
              </a:spcBef>
              <a:buNone/>
            </a:pPr>
            <a:r>
              <a:rPr lang="en-SG" baseline="0" dirty="0" smtClean="0"/>
              <a:t>For me I often have work due by the midnight of Sunday. If you face a similar situation, no problem! Just type “Do work Sunday 23:59 1w” and WURI will now record this task every week on Sunday. If Sunday has passed and you want to move the deadline to the next weekend, simply type “d 1” to delete last Sunday’s task, bringing forth to the next week. I will leave </a:t>
            </a:r>
            <a:r>
              <a:rPr lang="en-SG" baseline="0" dirty="0" err="1" smtClean="0"/>
              <a:t>Ruomu</a:t>
            </a:r>
            <a:r>
              <a:rPr lang="en-SG" baseline="0" dirty="0" smtClean="0"/>
              <a:t> to discuss the rest of deletion later.</a:t>
            </a:r>
          </a:p>
          <a:p>
            <a:pPr lvl="0">
              <a:spcBef>
                <a:spcPts val="0"/>
              </a:spcBef>
              <a:buNone/>
            </a:pPr>
            <a:endParaRPr lang="en-SG" baseline="0" dirty="0" smtClean="0"/>
          </a:p>
          <a:p>
            <a:pPr lvl="0">
              <a:spcBef>
                <a:spcPts val="0"/>
              </a:spcBef>
              <a:buNone/>
            </a:pPr>
            <a:r>
              <a:rPr lang="en-SG" baseline="0" dirty="0" smtClean="0"/>
              <a:t>Now imagine if your meeting with your friend got rescheduled to Thursday instead. Simply type “e 1 </a:t>
            </a:r>
            <a:r>
              <a:rPr lang="en-SG" baseline="0" dirty="0" err="1" smtClean="0"/>
              <a:t>thurs</a:t>
            </a:r>
            <a:r>
              <a:rPr lang="en-SG" baseline="0" dirty="0" smtClean="0"/>
              <a:t>” and the date will be edited accordingly.</a:t>
            </a:r>
            <a:br>
              <a:rPr lang="en-SG" baseline="0" dirty="0" smtClean="0"/>
            </a:br>
            <a:r>
              <a:rPr lang="en-SG" baseline="0" dirty="0" smtClean="0"/>
              <a:t>Now what if your friend suddenly says that he can only make it for dinner as it is a weekday? Fret not! Type “e 1 7pm” and the new time will be reflected in WURI.</a:t>
            </a:r>
          </a:p>
          <a:p>
            <a:pPr lvl="0">
              <a:spcBef>
                <a:spcPts val="0"/>
              </a:spcBef>
              <a:buNone/>
            </a:pPr>
            <a:r>
              <a:rPr lang="en-SG" baseline="0" dirty="0" smtClean="0"/>
              <a:t>Lastly, imagine that your workload has increased and that you now have work due every 3 days! We totally understand that at this point, you do not have the time to fiddle around with fanciful commands, so we’ve kept it short and sweet. Simply type “e 2 3d” for your deadlines to now be set every 3 days!</a:t>
            </a:r>
            <a:br>
              <a:rPr lang="en-SG" baseline="0" dirty="0" smtClean="0"/>
            </a:br>
            <a:r>
              <a:rPr lang="en-SG" baseline="0" dirty="0" smtClean="0"/>
              <a:t>I will now be passing the time over to </a:t>
            </a:r>
            <a:r>
              <a:rPr lang="en-SG" baseline="0" dirty="0" err="1" smtClean="0"/>
              <a:t>Ruomu</a:t>
            </a:r>
            <a:r>
              <a:rPr lang="en-SG" baseline="0" dirty="0" smtClean="0"/>
              <a:t> to talk about the rest of WURI’s capabilities.</a:t>
            </a:r>
          </a:p>
        </p:txBody>
      </p:sp>
    </p:spTree>
    <p:extLst>
      <p:ext uri="{BB962C8B-B14F-4D97-AF65-F5344CB8AC3E}">
        <p14:creationId xmlns:p14="http://schemas.microsoft.com/office/powerpoint/2010/main" val="400496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3008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8885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76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69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211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99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42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4/5/2016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eaLnBrk="1" latinLnBrk="0" hangingPunct="1"/>
            <a:fld id="{7CB97365-EBCA-4027-87D5-99FC1D4DF0BB}" type="datetimeFigureOut">
              <a:rPr lang="en-US" smtClean="0"/>
              <a:pPr eaLnBrk="1" latinLnBrk="0" hangingPunct="1"/>
              <a:t>4/5/2016</a:t>
            </a:fld>
            <a:endParaRPr lang="en-US">
              <a:solidFill>
                <a:schemeClr val="tx1">
                  <a:shade val="50000"/>
                </a:schemeClr>
              </a:solidFill>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lvl="0" algn="r">
              <a:spcBef>
                <a:spcPts val="0"/>
              </a:spcBef>
              <a:buNone/>
            </a:pPr>
            <a:fld id="{00000000-1234-1234-1234-123412341234}" type="slidenum">
              <a:rPr lang="en" sz="1000" smtClean="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1195850" y="1136900"/>
            <a:ext cx="7037799" cy="3044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Questions?</a:t>
            </a:r>
          </a:p>
        </p:txBody>
      </p:sp>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smtClean="0">
                <a:latin typeface="Verdana"/>
                <a:ea typeface="Verdana"/>
                <a:cs typeface="Verdana"/>
                <a:sym typeface="Verdana"/>
              </a:rPr>
              <a:t>Adding and Editing</a:t>
            </a:r>
            <a:endParaRPr lang="en" b="0" dirty="0">
              <a:latin typeface="Verdana"/>
              <a:ea typeface="Verdana"/>
              <a:cs typeface="Verdana"/>
              <a:sym typeface="Verdana"/>
            </a:endParaRP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Simple</a:t>
            </a:r>
          </a:p>
          <a:p>
            <a:pPr marL="457200" lvl="0" indent="-228600" rtl="0">
              <a:spcBef>
                <a:spcPts val="0"/>
              </a:spcBef>
            </a:pPr>
            <a:r>
              <a:rPr lang="en" dirty="0" smtClean="0">
                <a:latin typeface="Verdana" panose="020B0604030504040204" pitchFamily="34" charset="0"/>
                <a:ea typeface="Verdana" panose="020B0604030504040204" pitchFamily="34" charset="0"/>
                <a:cs typeface="Verdana" panose="020B0604030504040204" pitchFamily="34" charset="0"/>
              </a:rPr>
              <a:t>Minimal effort</a:t>
            </a:r>
            <a:endParaRPr lang="e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76971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dirty="0">
                <a:latin typeface="Verdana"/>
                <a:ea typeface="Verdana"/>
                <a:cs typeface="Verdana"/>
                <a:sym typeface="Verdana"/>
              </a:rPr>
              <a:t>Storage	</a:t>
            </a:r>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Extensible Markup Language (XML)</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Simple structure</a:t>
            </a:r>
          </a:p>
          <a:p>
            <a:pPr marL="457200" lvl="0" indent="-228600">
              <a:spcBef>
                <a:spcPts val="0"/>
              </a:spcBef>
            </a:pPr>
            <a:r>
              <a:rPr lang="en" dirty="0">
                <a:latin typeface="Verdana" panose="020B0604030504040204" pitchFamily="34" charset="0"/>
                <a:ea typeface="Verdana" panose="020B0604030504040204" pitchFamily="34" charset="0"/>
                <a:cs typeface="Verdana" panose="020B0604030504040204" pitchFamily="34" charset="0"/>
              </a:rPr>
              <a:t>Easy to edit</a:t>
            </a:r>
          </a:p>
        </p:txBody>
      </p:sp>
      <p:pic>
        <p:nvPicPr>
          <p:cNvPr id="74" name="Shape 74"/>
          <p:cNvPicPr preferRelativeResize="0"/>
          <p:nvPr/>
        </p:nvPicPr>
        <p:blipFill rotWithShape="1">
          <a:blip r:embed="rId3">
            <a:alphaModFix/>
          </a:blip>
          <a:srcRect l="41270" t="36568" r="30713" b="34822"/>
          <a:stretch/>
        </p:blipFill>
        <p:spPr>
          <a:xfrm>
            <a:off x="3993075" y="1995812"/>
            <a:ext cx="4657699" cy="2675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2147024" y="976550"/>
            <a:ext cx="4053240" cy="1819260"/>
          </a:xfrm>
          <a:prstGeom prst="cloud">
            <a:avLst/>
          </a:prstGeom>
          <a:solidFill>
            <a:schemeClr val="lt1"/>
          </a:solidFill>
          <a:ln w="38100" cap="flat" cmpd="sng">
            <a:solidFill>
              <a:srgbClr val="C9DAF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0">
                <a:latin typeface="Verdana"/>
                <a:ea typeface="Verdana"/>
                <a:cs typeface="Verdana"/>
                <a:sym typeface="Verdana"/>
              </a:rPr>
              <a:t>Storage</a:t>
            </a:r>
          </a:p>
        </p:txBody>
      </p:sp>
      <p:pic>
        <p:nvPicPr>
          <p:cNvPr id="81" name="Shape 81"/>
          <p:cNvPicPr preferRelativeResize="0"/>
          <p:nvPr/>
        </p:nvPicPr>
        <p:blipFill>
          <a:blip r:embed="rId3">
            <a:alphaModFix amt="57000"/>
          </a:blip>
          <a:stretch>
            <a:fillRect/>
          </a:stretch>
        </p:blipFill>
        <p:spPr>
          <a:xfrm>
            <a:off x="3492625" y="1155737"/>
            <a:ext cx="1460874" cy="1460874"/>
          </a:xfrm>
          <a:prstGeom prst="rect">
            <a:avLst/>
          </a:prstGeom>
          <a:noFill/>
          <a:ln>
            <a:noFill/>
          </a:ln>
        </p:spPr>
      </p:pic>
      <p:pic>
        <p:nvPicPr>
          <p:cNvPr id="82" name="Shape 82"/>
          <p:cNvPicPr preferRelativeResize="0"/>
          <p:nvPr/>
        </p:nvPicPr>
        <p:blipFill>
          <a:blip r:embed="rId4">
            <a:alphaModFix/>
          </a:blip>
          <a:stretch>
            <a:fillRect/>
          </a:stretch>
        </p:blipFill>
        <p:spPr>
          <a:xfrm>
            <a:off x="1043150" y="3363300"/>
            <a:ext cx="2359575" cy="2359575"/>
          </a:xfrm>
          <a:prstGeom prst="rect">
            <a:avLst/>
          </a:prstGeom>
          <a:noFill/>
          <a:ln>
            <a:noFill/>
          </a:ln>
        </p:spPr>
      </p:pic>
      <p:pic>
        <p:nvPicPr>
          <p:cNvPr id="83" name="Shape 83"/>
          <p:cNvPicPr preferRelativeResize="0"/>
          <p:nvPr/>
        </p:nvPicPr>
        <p:blipFill>
          <a:blip r:embed="rId5">
            <a:alphaModFix/>
          </a:blip>
          <a:stretch>
            <a:fillRect/>
          </a:stretch>
        </p:blipFill>
        <p:spPr>
          <a:xfrm>
            <a:off x="5378650" y="3115825"/>
            <a:ext cx="2109975" cy="2109975"/>
          </a:xfrm>
          <a:prstGeom prst="rect">
            <a:avLst/>
          </a:prstGeom>
          <a:noFill/>
          <a:ln>
            <a:noFill/>
          </a:ln>
        </p:spPr>
      </p:pic>
      <p:cxnSp>
        <p:nvCxnSpPr>
          <p:cNvPr id="84" name="Shape 84"/>
          <p:cNvCxnSpPr/>
          <p:nvPr/>
        </p:nvCxnSpPr>
        <p:spPr>
          <a:xfrm flipV="1">
            <a:off x="2843808" y="2653975"/>
            <a:ext cx="677167" cy="709325"/>
          </a:xfrm>
          <a:prstGeom prst="straightConnector1">
            <a:avLst/>
          </a:prstGeom>
          <a:noFill/>
          <a:ln w="38100" cap="flat" cmpd="sng">
            <a:solidFill>
              <a:srgbClr val="9FC5E8"/>
            </a:solidFill>
            <a:prstDash val="solid"/>
            <a:round/>
            <a:headEnd type="none" w="lg" len="lg"/>
            <a:tailEnd type="none" w="lg" len="lg"/>
          </a:ln>
        </p:spPr>
      </p:cxnSp>
      <p:cxnSp>
        <p:nvCxnSpPr>
          <p:cNvPr id="85" name="Shape 85"/>
          <p:cNvCxnSpPr/>
          <p:nvPr/>
        </p:nvCxnSpPr>
        <p:spPr>
          <a:xfrm flipH="1" flipV="1">
            <a:off x="5197450" y="2530500"/>
            <a:ext cx="1174750" cy="905346"/>
          </a:xfrm>
          <a:prstGeom prst="straightConnector1">
            <a:avLst/>
          </a:prstGeom>
          <a:noFill/>
          <a:ln w="38100" cap="flat" cmpd="sng">
            <a:solidFill>
              <a:srgbClr val="9FC5E8"/>
            </a:solidFill>
            <a:prstDash val="solid"/>
            <a:round/>
            <a:headEnd type="none" w="lg" len="lg"/>
            <a:tailEnd type="none" w="lg" len="lg"/>
          </a:ln>
        </p:spPr>
      </p:cxnSp>
      <p:pic>
        <p:nvPicPr>
          <p:cNvPr id="9" name="Shape 56"/>
          <p:cNvPicPr preferRelativeResize="0"/>
          <p:nvPr/>
        </p:nvPicPr>
        <p:blipFill>
          <a:blip r:embed="rId6">
            <a:alphaModFix/>
          </a:blip>
          <a:stretch>
            <a:fillRect/>
          </a:stretch>
        </p:blipFill>
        <p:spPr>
          <a:xfrm>
            <a:off x="1527203" y="3723878"/>
            <a:ext cx="1391467" cy="602037"/>
          </a:xfrm>
          <a:prstGeom prst="rect">
            <a:avLst/>
          </a:prstGeom>
          <a:noFill/>
          <a:ln>
            <a:noFill/>
          </a:ln>
        </p:spPr>
      </p:pic>
      <p:pic>
        <p:nvPicPr>
          <p:cNvPr id="10" name="Shape 56"/>
          <p:cNvPicPr preferRelativeResize="0"/>
          <p:nvPr/>
        </p:nvPicPr>
        <p:blipFill>
          <a:blip r:embed="rId6">
            <a:alphaModFix/>
          </a:blip>
          <a:stretch>
            <a:fillRect/>
          </a:stretch>
        </p:blipFill>
        <p:spPr>
          <a:xfrm>
            <a:off x="6200264" y="3735489"/>
            <a:ext cx="1060658" cy="4589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un Lee\Desktop\Enormous-Rainbow-Cubit-Modular-Shelving-Installation-Multi-Coloured.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2100" y1="13742" x2="20400" y2="19702"/>
                        <a14:foregroundMark x1="7100" y1="30960" x2="17500" y2="41556"/>
                        <a14:foregroundMark x1="16500" y1="27483" x2="13800" y2="25166"/>
                        <a14:foregroundMark x1="4700" y1="25166" x2="11200" y2="32781"/>
                        <a14:foregroundMark x1="8900" y1="25000" x2="4700" y2="34437"/>
                        <a14:foregroundMark x1="10700" y1="17053" x2="15400" y2="7947"/>
                        <a14:foregroundMark x1="9400" y1="7947" x2="14800" y2="14901"/>
                        <a14:foregroundMark x1="12800" y1="6954" x2="9200" y2="7450"/>
                        <a14:foregroundMark x1="10400" y1="10762" x2="8800" y2="18709"/>
                        <a14:foregroundMark x1="16200" y1="16060" x2="26600" y2="13907"/>
                        <a14:foregroundMark x1="9400" y1="28808" x2="36900" y2="60265"/>
                        <a14:foregroundMark x1="16300" y1="29801" x2="8500" y2="92053"/>
                        <a14:foregroundMark x1="26600" y1="22020" x2="10700" y2="93543"/>
                        <a14:foregroundMark x1="27200" y1="45033" x2="13600" y2="89570"/>
                        <a14:foregroundMark x1="5200" y1="50662" x2="15500" y2="49834"/>
                        <a14:foregroundMark x1="4900" y1="50828" x2="5600" y2="56457"/>
                        <a14:foregroundMark x1="8000" y1="57285" x2="12300" y2="68212"/>
                        <a14:foregroundMark x1="8300" y1="66722" x2="8300" y2="59768"/>
                        <a14:foregroundMark x1="3100" y1="71192" x2="12500" y2="71026"/>
                        <a14:foregroundMark x1="2600" y1="71523" x2="2600" y2="80132"/>
                      </a14:backgroundRemoval>
                    </a14:imgEffect>
                  </a14:imgLayer>
                </a14:imgProps>
              </a:ext>
              <a:ext uri="{28A0092B-C50C-407E-A947-70E740481C1C}">
                <a14:useLocalDpi xmlns:a14="http://schemas.microsoft.com/office/drawing/2010/main" val="0"/>
              </a:ext>
            </a:extLst>
          </a:blip>
          <a:srcRect/>
          <a:stretch>
            <a:fillRect/>
          </a:stretch>
        </p:blipFill>
        <p:spPr bwMode="auto">
          <a:xfrm>
            <a:off x="2337659" y="1563638"/>
            <a:ext cx="429186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56"/>
          <p:cNvPicPr preferRelativeResize="0"/>
          <p:nvPr/>
        </p:nvPicPr>
        <p:blipFill>
          <a:blip r:embed="rId4">
            <a:alphaModFix/>
          </a:blip>
          <a:stretch>
            <a:fillRect/>
          </a:stretch>
        </p:blipFill>
        <p:spPr>
          <a:xfrm>
            <a:off x="3491880" y="2499742"/>
            <a:ext cx="1983426" cy="858156"/>
          </a:xfrm>
          <a:prstGeom prst="rect">
            <a:avLst/>
          </a:prstGeom>
          <a:noFill/>
          <a:ln>
            <a:noFill/>
          </a:ln>
        </p:spPr>
      </p:pic>
      <p:sp>
        <p:nvSpPr>
          <p:cNvPr id="4" name="TextBox 3"/>
          <p:cNvSpPr txBox="1"/>
          <p:nvPr/>
        </p:nvSpPr>
        <p:spPr>
          <a:xfrm>
            <a:off x="986396" y="2634438"/>
            <a:ext cx="936104"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Modular</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995202" y="3443704"/>
            <a:ext cx="927298" cy="307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Scalable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3851920" y="915566"/>
            <a:ext cx="1512168" cy="307777"/>
          </a:xfrm>
          <a:prstGeom prst="rect">
            <a:avLst/>
          </a:prstGeom>
          <a:solidFill>
            <a:srgbClr val="F8FEB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Colour scheme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6627865" y="1221854"/>
            <a:ext cx="1512168" cy="307777"/>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Change Fonts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732240" y="2129829"/>
            <a:ext cx="1512168" cy="307777"/>
          </a:xfrm>
          <a:prstGeom prst="rect">
            <a:avLst/>
          </a:prstGeom>
          <a:solidFill>
            <a:schemeClr val="tx1">
              <a:lumMod val="25000"/>
              <a:lumOff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Notifications</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6876256" y="3025168"/>
            <a:ext cx="1512168" cy="307777"/>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Encryption</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6876256" y="3864991"/>
            <a:ext cx="1512168" cy="30777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Autocomplete</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4572000" y="4515966"/>
            <a:ext cx="648072" cy="307777"/>
          </a:xfrm>
          <a:prstGeom prst="rect">
            <a:avLst/>
          </a:prstGeom>
          <a:solidFill>
            <a:schemeClr val="bg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More</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a:xfrm>
            <a:off x="4860032" y="1221854"/>
            <a:ext cx="0" cy="4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396558" y="1563638"/>
            <a:ext cx="1011749" cy="39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flipH="1">
            <a:off x="6516216" y="2437606"/>
            <a:ext cx="972108" cy="491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p:cNvCxnSpPr>
          <p:nvPr/>
        </p:nvCxnSpPr>
        <p:spPr>
          <a:xfrm flipH="1">
            <a:off x="6444208" y="3332945"/>
            <a:ext cx="1188132" cy="174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p:cNvCxnSpPr>
          <p:nvPr/>
        </p:nvCxnSpPr>
        <p:spPr>
          <a:xfrm flipV="1">
            <a:off x="4896036" y="4018879"/>
            <a:ext cx="0" cy="497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1"/>
          </p:cNvCxnSpPr>
          <p:nvPr/>
        </p:nvCxnSpPr>
        <p:spPr>
          <a:xfrm flipH="1" flipV="1">
            <a:off x="6228184" y="3939902"/>
            <a:ext cx="648072" cy="78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a:xfrm>
            <a:off x="311700" y="292850"/>
            <a:ext cx="8520600" cy="801000"/>
          </a:xfrm>
        </p:spPr>
        <p:txBody>
          <a:bodyPr>
            <a:normAutofit fontScale="90000"/>
          </a:bodyPr>
          <a:lstStyle/>
          <a:p>
            <a:pPr lvl="0"/>
            <a:r>
              <a:rPr lang="en-SG" sz="4400" dirty="0">
                <a:latin typeface="Verdana"/>
                <a:ea typeface="Verdana"/>
                <a:cs typeface="Verdana"/>
                <a:sym typeface="Verdana"/>
              </a:rPr>
              <a:t>What’s next?</a:t>
            </a:r>
            <a:r>
              <a:rPr lang="en-SG" dirty="0">
                <a:latin typeface="Verdana"/>
                <a:ea typeface="Verdana"/>
                <a:cs typeface="Verdana"/>
                <a:sym typeface="Verdana"/>
              </a:rPr>
              <a:t/>
            </a:r>
            <a:br>
              <a:rPr lang="en-SG" dirty="0">
                <a:latin typeface="Verdana"/>
                <a:ea typeface="Verdana"/>
                <a:cs typeface="Verdana"/>
                <a:sym typeface="Verdana"/>
              </a:rPr>
            </a:br>
            <a:r>
              <a:rPr lang="en-SG" dirty="0"/>
              <a:t/>
            </a:r>
            <a:br>
              <a:rPr lang="en-SG" dirty="0"/>
            </a:br>
            <a:endParaRPr lang="en-SG" dirty="0"/>
          </a:p>
        </p:txBody>
      </p:sp>
      <p:sp>
        <p:nvSpPr>
          <p:cNvPr id="33" name="TextBox 32"/>
          <p:cNvSpPr txBox="1"/>
          <p:nvPr/>
        </p:nvSpPr>
        <p:spPr>
          <a:xfrm>
            <a:off x="467544" y="1822052"/>
            <a:ext cx="1512168" cy="30777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Mobile App</a:t>
            </a:r>
            <a:endParaRPr lang="en-SG"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467544" y="3135927"/>
            <a:ext cx="1512168" cy="307777"/>
          </a:xfrm>
          <a:prstGeom prst="rect">
            <a:avLst/>
          </a:prstGeom>
          <a:solidFill>
            <a:schemeClr val="accent3">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SG" dirty="0" smtClean="0">
                <a:latin typeface="Verdana" panose="020B0604030504040204" pitchFamily="34" charset="0"/>
                <a:ea typeface="Verdana" panose="020B0604030504040204" pitchFamily="34" charset="0"/>
                <a:cs typeface="Verdana" panose="020B0604030504040204" pitchFamily="34" charset="0"/>
              </a:rPr>
              <a:t>Web App</a:t>
            </a:r>
            <a:endParaRPr lang="en-SG" dirty="0">
              <a:latin typeface="Verdana" panose="020B0604030504040204" pitchFamily="34" charset="0"/>
              <a:ea typeface="Verdana" panose="020B0604030504040204" pitchFamily="34" charset="0"/>
              <a:cs typeface="Verdana" panose="020B0604030504040204" pitchFamily="34" charset="0"/>
            </a:endParaRPr>
          </a:p>
        </p:txBody>
      </p:sp>
      <p:cxnSp>
        <p:nvCxnSpPr>
          <p:cNvPr id="35" name="Straight Arrow Connector 34"/>
          <p:cNvCxnSpPr/>
          <p:nvPr/>
        </p:nvCxnSpPr>
        <p:spPr>
          <a:xfrm>
            <a:off x="1979712" y="1948333"/>
            <a:ext cx="576064" cy="335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22500" y="3289815"/>
            <a:ext cx="777292" cy="43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2.71605E-6 L 0.38767 -0.00339 " pathEditMode="relative" rAng="0" ptsTypes="AA">
                                      <p:cBhvr>
                                        <p:cTn id="6" dur="2000" fill="hold"/>
                                        <p:tgtEl>
                                          <p:spTgt spid="7"/>
                                        </p:tgtEl>
                                        <p:attrNameLst>
                                          <p:attrName>ppt_x</p:attrName>
                                          <p:attrName>ppt_y</p:attrName>
                                        </p:attrNameLst>
                                      </p:cBhvr>
                                      <p:rCtr x="19375" y="-185"/>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22222E-6 4.69136E-6 L 0.13871 4.69136E-6 C 0.20104 4.69136E-6 0.27795 0.04228 0.27795 0.07654 L 0.27795 0.15401 " pathEditMode="relative" rAng="0" ptsTypes="FfFF">
                                      <p:cBhvr>
                                        <p:cTn id="10" dur="2000" fill="hold"/>
                                        <p:tgtEl>
                                          <p:spTgt spid="4"/>
                                        </p:tgtEl>
                                        <p:attrNameLst>
                                          <p:attrName>ppt_x</p:attrName>
                                          <p:attrName>ppt_y</p:attrName>
                                        </p:attrNameLst>
                                      </p:cBhvr>
                                      <p:rCtr x="13889" y="7685"/>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2" grpId="0" animBg="1"/>
      <p:bldP spid="13" grpId="0" animBg="1"/>
      <p:bldP spid="14" grpId="0" animBg="1"/>
      <p:bldP spid="15" grpId="0" animBg="1"/>
      <p:bldP spid="16"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body" idx="1"/>
          </p:nvPr>
        </p:nvSpPr>
        <p:spPr>
          <a:xfrm>
            <a:off x="311700" y="1228675"/>
            <a:ext cx="3108172" cy="999000"/>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Customizability</a:t>
            </a:r>
          </a:p>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Colour </a:t>
            </a:r>
            <a:r>
              <a:rPr lang="en" dirty="0" smtClean="0">
                <a:latin typeface="Verdana" panose="020B0604030504040204" pitchFamily="34" charset="0"/>
                <a:ea typeface="Verdana" panose="020B0604030504040204" pitchFamily="34" charset="0"/>
                <a:cs typeface="Verdana" panose="020B0604030504040204" pitchFamily="34" charset="0"/>
              </a:rPr>
              <a:t>scheme</a:t>
            </a:r>
            <a:endParaRPr lang="en" dirty="0">
              <a:latin typeface="Verdana" panose="020B0604030504040204" pitchFamily="34" charset="0"/>
              <a:ea typeface="Verdana" panose="020B0604030504040204" pitchFamily="34" charset="0"/>
              <a:cs typeface="Verdana" panose="020B0604030504040204" pitchFamily="34" charset="0"/>
            </a:endParaRPr>
          </a:p>
        </p:txBody>
      </p:sp>
      <p:sp>
        <p:nvSpPr>
          <p:cNvPr id="94" name="Shape 94"/>
          <p:cNvSpPr txBox="1">
            <a:spLocks noGrp="1"/>
          </p:cNvSpPr>
          <p:nvPr>
            <p:ph type="body" idx="4294967295"/>
          </p:nvPr>
        </p:nvSpPr>
        <p:spPr>
          <a:xfrm>
            <a:off x="323528" y="1995686"/>
            <a:ext cx="2682875" cy="998537"/>
          </a:xfrm>
          <a:prstGeom prst="rect">
            <a:avLst/>
          </a:prstGeom>
        </p:spPr>
        <p:txBody>
          <a:bodyPr lIns="91425" tIns="91425" rIns="91425" bIns="91425" anchor="t" anchorCtr="0">
            <a:noAutofit/>
          </a:bodyPr>
          <a:lstStyle/>
          <a:p>
            <a:pPr marL="457200" lvl="0" indent="-228600" rtl="0">
              <a:spcBef>
                <a:spcPts val="0"/>
              </a:spcBef>
            </a:pPr>
            <a:r>
              <a:rPr lang="en" dirty="0">
                <a:latin typeface="Verdana" panose="020B0604030504040204" pitchFamily="34" charset="0"/>
                <a:ea typeface="Verdana" panose="020B0604030504040204" pitchFamily="34" charset="0"/>
                <a:cs typeface="Verdana" panose="020B0604030504040204" pitchFamily="34" charset="0"/>
              </a:rPr>
              <a:t>Font</a:t>
            </a:r>
          </a:p>
        </p:txBody>
      </p:sp>
      <p:pic>
        <p:nvPicPr>
          <p:cNvPr id="92" name="Shape 92"/>
          <p:cNvPicPr preferRelativeResize="0"/>
          <p:nvPr/>
        </p:nvPicPr>
        <p:blipFill rotWithShape="1">
          <a:blip r:embed="rId3">
            <a:alphaModFix/>
          </a:blip>
          <a:srcRect b="59294"/>
          <a:stretch/>
        </p:blipFill>
        <p:spPr>
          <a:xfrm>
            <a:off x="4196475" y="1349299"/>
            <a:ext cx="3848650" cy="998999"/>
          </a:xfrm>
          <a:prstGeom prst="rect">
            <a:avLst/>
          </a:prstGeom>
          <a:noFill/>
          <a:ln>
            <a:noFill/>
          </a:ln>
        </p:spPr>
      </p:pic>
      <p:pic>
        <p:nvPicPr>
          <p:cNvPr id="93" name="Shape 93"/>
          <p:cNvPicPr preferRelativeResize="0"/>
          <p:nvPr/>
        </p:nvPicPr>
        <p:blipFill rotWithShape="1">
          <a:blip r:embed="rId4">
            <a:alphaModFix/>
          </a:blip>
          <a:srcRect l="1693" t="11402" r="54892" b="21564"/>
          <a:stretch/>
        </p:blipFill>
        <p:spPr>
          <a:xfrm>
            <a:off x="4235399" y="2575300"/>
            <a:ext cx="1447275" cy="1404700"/>
          </a:xfrm>
          <a:prstGeom prst="rect">
            <a:avLst/>
          </a:prstGeom>
          <a:noFill/>
          <a:ln>
            <a:noFill/>
          </a:ln>
        </p:spPr>
      </p:pic>
      <p:sp>
        <p:nvSpPr>
          <p:cNvPr id="9" name="Title 1"/>
          <p:cNvSpPr>
            <a:spLocks noGrp="1"/>
          </p:cNvSpPr>
          <p:nvPr>
            <p:ph type="title"/>
          </p:nvPr>
        </p:nvSpPr>
        <p:spPr>
          <a:xfrm>
            <a:off x="311700" y="292850"/>
            <a:ext cx="8520600" cy="801000"/>
          </a:xfrm>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pic>
        <p:nvPicPr>
          <p:cNvPr id="2050" name="Picture 2" descr="https://www.eslpod.com/eslpod_blog/wp-content/uploads/2008/06/frame_fonts21.gif"/>
          <p:cNvPicPr>
            <a:picLocks noChangeAspect="1" noChangeArrowheads="1"/>
          </p:cNvPicPr>
          <p:nvPr/>
        </p:nvPicPr>
        <p:blipFill rotWithShape="1">
          <a:blip r:embed="rId5">
            <a:extLst>
              <a:ext uri="{28A0092B-C50C-407E-A947-70E740481C1C}">
                <a14:useLocalDpi xmlns:a14="http://schemas.microsoft.com/office/drawing/2010/main" val="0"/>
              </a:ext>
            </a:extLst>
          </a:blip>
          <a:srcRect t="43228" r="66826"/>
          <a:stretch/>
        </p:blipFill>
        <p:spPr bwMode="auto">
          <a:xfrm>
            <a:off x="5868144" y="2513890"/>
            <a:ext cx="1297569" cy="146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animEffect transition="in" filter="fade">
                                      <p:cBhvr>
                                        <p:cTn id="9" dur="1000"/>
                                        <p:tgtEl>
                                          <p:spTgt spid="91"/>
                                        </p:tgtEl>
                                      </p:cBhvr>
                                    </p:animEffect>
                                  </p:childTnLst>
                                </p:cTn>
                              </p:par>
                              <p:par>
                                <p:cTn id="10" presetID="10" presetClass="entr" presetSubtype="0"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1000"/>
                                        <p:tgtEl>
                                          <p:spTgt spid="94"/>
                                        </p:tgtEl>
                                      </p:cBhvr>
                                    </p:animEffect>
                                  </p:childTnLst>
                                </p:cTn>
                              </p:par>
                              <p:par>
                                <p:cTn id="18" presetID="10" presetClass="entr" presetSubtype="0" fill="hold"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1000"/>
                                        <p:tgtEl>
                                          <p:spTgt spid="93"/>
                                        </p:tgtEl>
                                      </p:cBhvr>
                                    </p:animEffec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a:spLocks noGrp="1"/>
          </p:cNvSpPr>
          <p:nvPr>
            <p:ph type="body" idx="1"/>
          </p:nvPr>
        </p:nvSpPr>
        <p:spPr>
          <a:xfrm>
            <a:off x="311700" y="1228675"/>
            <a:ext cx="2100060" cy="481200"/>
          </a:xfrm>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Notifications</a:t>
            </a:r>
            <a:r>
              <a:rPr lang="en" dirty="0"/>
              <a:t> </a:t>
            </a:r>
          </a:p>
        </p:txBody>
      </p:sp>
      <p:sp>
        <p:nvSpPr>
          <p:cNvPr id="103" name="Shape 103"/>
          <p:cNvSpPr txBox="1">
            <a:spLocks noGrp="1"/>
          </p:cNvSpPr>
          <p:nvPr>
            <p:ph type="body" idx="4294967295"/>
          </p:nvPr>
        </p:nvSpPr>
        <p:spPr>
          <a:xfrm>
            <a:off x="323528" y="1774342"/>
            <a:ext cx="1993900" cy="481013"/>
          </a:xfrm>
          <a:prstGeom prst="rect">
            <a:avLst/>
          </a:prstGeom>
        </p:spPr>
        <p:txBody>
          <a:bodyPr lIns="91425" tIns="91425" rIns="91425" bIns="91425" anchor="t" anchorCtr="0">
            <a:noAutofit/>
          </a:bodyPr>
          <a:lstStyle/>
          <a:p>
            <a:pPr lvl="0" rt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Encryption</a:t>
            </a:r>
            <a:r>
              <a:rPr lang="en" dirty="0"/>
              <a:t> </a:t>
            </a:r>
          </a:p>
        </p:txBody>
      </p:sp>
      <p:pic>
        <p:nvPicPr>
          <p:cNvPr id="101" name="Shape 101"/>
          <p:cNvPicPr preferRelativeResize="0"/>
          <p:nvPr/>
        </p:nvPicPr>
        <p:blipFill>
          <a:blip r:embed="rId3">
            <a:alphaModFix/>
          </a:blip>
          <a:stretch>
            <a:fillRect/>
          </a:stretch>
        </p:blipFill>
        <p:spPr>
          <a:xfrm>
            <a:off x="5302925" y="1371912"/>
            <a:ext cx="3143250" cy="1285875"/>
          </a:xfrm>
          <a:prstGeom prst="rect">
            <a:avLst/>
          </a:prstGeom>
          <a:noFill/>
          <a:ln>
            <a:noFill/>
          </a:ln>
        </p:spPr>
      </p:pic>
      <p:pic>
        <p:nvPicPr>
          <p:cNvPr id="102" name="Shape 102"/>
          <p:cNvPicPr preferRelativeResize="0"/>
          <p:nvPr/>
        </p:nvPicPr>
        <p:blipFill>
          <a:blip r:embed="rId4">
            <a:alphaModFix/>
          </a:blip>
          <a:stretch>
            <a:fillRect/>
          </a:stretch>
        </p:blipFill>
        <p:spPr>
          <a:xfrm>
            <a:off x="2981799" y="1371925"/>
            <a:ext cx="1773800" cy="1501349"/>
          </a:xfrm>
          <a:prstGeom prst="rect">
            <a:avLst/>
          </a:prstGeom>
          <a:noFill/>
          <a:ln>
            <a:noFill/>
          </a:ln>
        </p:spPr>
      </p:pic>
      <p:pic>
        <p:nvPicPr>
          <p:cNvPr id="104" name="Shape 104"/>
          <p:cNvPicPr preferRelativeResize="0"/>
          <p:nvPr/>
        </p:nvPicPr>
        <p:blipFill>
          <a:blip r:embed="rId5">
            <a:alphaModFix/>
          </a:blip>
          <a:stretch>
            <a:fillRect/>
          </a:stretch>
        </p:blipFill>
        <p:spPr>
          <a:xfrm>
            <a:off x="2718000" y="3363887"/>
            <a:ext cx="1446450" cy="1446450"/>
          </a:xfrm>
          <a:prstGeom prst="rect">
            <a:avLst/>
          </a:prstGeom>
          <a:noFill/>
          <a:ln>
            <a:noFill/>
          </a:ln>
        </p:spPr>
      </p:pic>
      <p:pic>
        <p:nvPicPr>
          <p:cNvPr id="105" name="Shape 105"/>
          <p:cNvPicPr preferRelativeResize="0"/>
          <p:nvPr/>
        </p:nvPicPr>
        <p:blipFill>
          <a:blip r:embed="rId6">
            <a:alphaModFix/>
          </a:blip>
          <a:stretch>
            <a:fillRect/>
          </a:stretch>
        </p:blipFill>
        <p:spPr>
          <a:xfrm>
            <a:off x="4604632" y="3317547"/>
            <a:ext cx="4320218" cy="435325"/>
          </a:xfrm>
          <a:prstGeom prst="rect">
            <a:avLst/>
          </a:prstGeom>
          <a:noFill/>
          <a:ln>
            <a:noFill/>
          </a:ln>
        </p:spPr>
      </p:pic>
      <p:pic>
        <p:nvPicPr>
          <p:cNvPr id="106" name="Shape 106"/>
          <p:cNvPicPr preferRelativeResize="0"/>
          <p:nvPr/>
        </p:nvPicPr>
        <p:blipFill>
          <a:blip r:embed="rId7">
            <a:alphaModFix/>
          </a:blip>
          <a:stretch>
            <a:fillRect/>
          </a:stretch>
        </p:blipFill>
        <p:spPr>
          <a:xfrm>
            <a:off x="6309047" y="3818200"/>
            <a:ext cx="739500" cy="537825"/>
          </a:xfrm>
          <a:prstGeom prst="rect">
            <a:avLst/>
          </a:prstGeom>
          <a:noFill/>
          <a:ln>
            <a:noFill/>
          </a:ln>
        </p:spPr>
      </p:pic>
      <p:pic>
        <p:nvPicPr>
          <p:cNvPr id="107" name="Shape 107"/>
          <p:cNvPicPr preferRelativeResize="0"/>
          <p:nvPr/>
        </p:nvPicPr>
        <p:blipFill>
          <a:blip r:embed="rId8">
            <a:alphaModFix/>
          </a:blip>
          <a:stretch>
            <a:fillRect/>
          </a:stretch>
        </p:blipFill>
        <p:spPr>
          <a:xfrm>
            <a:off x="4604850" y="4491250"/>
            <a:ext cx="4319763" cy="435325"/>
          </a:xfrm>
          <a:prstGeom prst="rect">
            <a:avLst/>
          </a:prstGeom>
          <a:noFill/>
          <a:ln>
            <a:noFill/>
          </a:ln>
        </p:spPr>
      </p:pic>
      <p:sp>
        <p:nvSpPr>
          <p:cNvPr id="2" name="Title 1"/>
          <p:cNvSpPr>
            <a:spLocks noGrp="1"/>
          </p:cNvSpPr>
          <p:nvPr>
            <p:ph type="title"/>
          </p:nvPr>
        </p:nvSpPr>
        <p:spPr/>
        <p:txBody>
          <a:bodyPr>
            <a:normAutofit fontScale="90000"/>
          </a:bodyPr>
          <a:lstStyle/>
          <a:p>
            <a:pPr lvl="0"/>
            <a:r>
              <a:rPr lang="en-SG" sz="4400" dirty="0">
                <a:latin typeface="Verdana"/>
                <a:ea typeface="Verdana"/>
                <a:cs typeface="Verdana"/>
                <a:sym typeface="Verdana"/>
              </a:rPr>
              <a:t>What’s next</a:t>
            </a:r>
            <a:r>
              <a:rPr lang="en-SG" sz="4400" dirty="0" smtClean="0">
                <a:latin typeface="Verdana"/>
                <a:ea typeface="Verdana"/>
                <a:cs typeface="Verdana"/>
                <a:sym typeface="Verdana"/>
              </a:rPr>
              <a:t>?</a:t>
            </a:r>
            <a:endParaRPr lang="en-SG"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10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childTnLst>
                                </p:cTn>
                              </p:par>
                              <p:par>
                                <p:cTn id="19" presetID="10"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childTnLst>
                                </p:cTn>
                              </p:par>
                              <p:par>
                                <p:cTn id="22" presetID="10" presetClass="entr" presetSubtype="0" fill="hold" nodeType="with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fade">
                                      <p:cBhvr>
                                        <p:cTn id="24" dur="1000"/>
                                        <p:tgtEl>
                                          <p:spTgt spid="105"/>
                                        </p:tgtEl>
                                      </p:cBhvr>
                                    </p:animEffect>
                                  </p:childTnLst>
                                </p:cTn>
                              </p:par>
                              <p:par>
                                <p:cTn id="25" presetID="10"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childTnLst>
                                </p:cTn>
                              </p:par>
                              <p:par>
                                <p:cTn id="28" presetID="10" presetClass="entr" presetSubtype="0"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fade">
                                      <p:cBhvr>
                                        <p:cTn id="30"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a:latin typeface="Verdana" panose="020B0604030504040204" pitchFamily="34" charset="0"/>
                <a:ea typeface="Verdana" panose="020B0604030504040204" pitchFamily="34" charset="0"/>
                <a:cs typeface="Verdana" panose="020B0604030504040204" pitchFamily="34" charset="0"/>
              </a:rPr>
              <a:t>Autocomplete &amp; </a:t>
            </a:r>
            <a:r>
              <a:rPr lang="en" dirty="0" smtClean="0">
                <a:latin typeface="Verdana" panose="020B0604030504040204" pitchFamily="34" charset="0"/>
                <a:ea typeface="Verdana" panose="020B0604030504040204" pitchFamily="34" charset="0"/>
                <a:cs typeface="Verdana" panose="020B0604030504040204" pitchFamily="34" charset="0"/>
              </a:rPr>
              <a:t>Autocorrect</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Personalized</a:t>
            </a:r>
          </a:p>
          <a:p>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114" name="Shape 114"/>
          <p:cNvPicPr preferRelativeResize="0"/>
          <p:nvPr/>
        </p:nvPicPr>
        <p:blipFill>
          <a:blip r:embed="rId3">
            <a:alphaModFix/>
          </a:blip>
          <a:stretch>
            <a:fillRect/>
          </a:stretch>
        </p:blipFill>
        <p:spPr>
          <a:xfrm>
            <a:off x="3491880" y="1927565"/>
            <a:ext cx="4716049" cy="1335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0" dirty="0">
                <a:latin typeface="Verdana"/>
                <a:ea typeface="Verdana"/>
                <a:cs typeface="Verdana"/>
                <a:sym typeface="Verdana"/>
              </a:rPr>
              <a:t>What’s next</a:t>
            </a:r>
            <a:r>
              <a:rPr lang="en" b="0" dirty="0" smtClean="0">
                <a:latin typeface="Verdana"/>
                <a:ea typeface="Verdana"/>
                <a:cs typeface="Verdana"/>
                <a:sym typeface="Verdana"/>
              </a:rPr>
              <a:t>?</a:t>
            </a:r>
            <a:endParaRPr dirty="0"/>
          </a:p>
          <a:p>
            <a:pPr lvl="0">
              <a:spcBef>
                <a:spcPts val="0"/>
              </a:spcBef>
              <a:buNone/>
            </a:pPr>
            <a:endParaRPr dirty="0"/>
          </a:p>
        </p:txBody>
      </p:sp>
      <p:sp>
        <p:nvSpPr>
          <p:cNvPr id="113" name="Shape 113"/>
          <p:cNvSpPr txBox="1">
            <a:spLocks noGrp="1"/>
          </p:cNvSpPr>
          <p:nvPr>
            <p:ph type="body" idx="1"/>
          </p:nvPr>
        </p:nvSpPr>
        <p:spPr>
          <a:prstGeom prst="rect">
            <a:avLst/>
          </a:prstGeom>
        </p:spPr>
        <p:txBody>
          <a:bodyPr lIns="91425" tIns="91425" rIns="91425" bIns="91425" anchor="t" anchorCtr="0">
            <a:noAutofit/>
          </a:bodyPr>
          <a:lstStyle/>
          <a:p>
            <a:r>
              <a:rPr lang="en" dirty="0" smtClean="0">
                <a:latin typeface="Verdana" panose="020B0604030504040204" pitchFamily="34" charset="0"/>
                <a:ea typeface="Verdana" panose="020B0604030504040204" pitchFamily="34" charset="0"/>
                <a:cs typeface="Verdana" panose="020B0604030504040204" pitchFamily="34" charset="0"/>
              </a:rPr>
              <a:t>Mobile support</a:t>
            </a:r>
          </a:p>
          <a:p>
            <a:pPr marL="0" indent="0">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r>
              <a:rPr lang="en" dirty="0" smtClean="0">
                <a:latin typeface="Verdana" panose="020B0604030504040204" pitchFamily="34" charset="0"/>
                <a:ea typeface="Verdana" panose="020B0604030504040204" pitchFamily="34" charset="0"/>
                <a:cs typeface="Verdana" panose="020B0604030504040204" pitchFamily="34" charset="0"/>
              </a:rPr>
              <a:t>Web Application</a:t>
            </a:r>
          </a:p>
          <a:p>
            <a:pPr lvl="0">
              <a:spcBef>
                <a:spcPts val="0"/>
              </a:spcBef>
              <a:buNone/>
            </a:pPr>
            <a:endParaRPr lang="en"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 dirty="0">
              <a:latin typeface="Verdana" panose="020B0604030504040204" pitchFamily="34" charset="0"/>
              <a:ea typeface="Verdana" panose="020B0604030504040204" pitchFamily="34" charset="0"/>
              <a:cs typeface="Verdana" panose="020B0604030504040204" pitchFamily="34" charset="0"/>
            </a:endParaRPr>
          </a:p>
        </p:txBody>
      </p:sp>
      <p:pic>
        <p:nvPicPr>
          <p:cNvPr id="3074" name="Picture 2" descr="http://www.geek.com/wp-content/uploads/2011/12/showcase-ph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236" y="1077491"/>
            <a:ext cx="4006851" cy="24664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royal.pingdom.com/wp-content/uploads/2011/06/browser-logos.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51870"/>
            <a:ext cx="55245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499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97</TotalTime>
  <Words>155</Words>
  <Application>Microsoft Office PowerPoint</Application>
  <PresentationFormat>On-screen Show (16:9)</PresentationFormat>
  <Paragraphs>44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Verdana</vt:lpstr>
      <vt:lpstr>Source Code Pro</vt:lpstr>
      <vt:lpstr>Arial</vt:lpstr>
      <vt:lpstr>Clarity</vt:lpstr>
      <vt:lpstr>PowerPoint Presentation</vt:lpstr>
      <vt:lpstr>Adding and Editing</vt:lpstr>
      <vt:lpstr>Storage </vt:lpstr>
      <vt:lpstr>Storage</vt:lpstr>
      <vt:lpstr>What’s next?  </vt:lpstr>
      <vt:lpstr>What’s next?</vt:lpstr>
      <vt:lpstr>What’s next?</vt:lpstr>
      <vt:lpstr>What’s next? </vt:lpstr>
      <vt:lpstr>What’s next?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 Lee</dc:creator>
  <cp:lastModifiedBy>Julian Chan</cp:lastModifiedBy>
  <cp:revision>9</cp:revision>
  <dcterms:modified xsi:type="dcterms:W3CDTF">2016-04-05T15:52:19Z</dcterms:modified>
</cp:coreProperties>
</file>