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75" r:id="rId1"/>
  </p:sldMasterIdLst>
  <p:notesMasterIdLst>
    <p:notesMasterId r:id="rId30"/>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267" r:id="rId16"/>
    <p:sldId id="283" r:id="rId17"/>
    <p:sldId id="284" r:id="rId18"/>
    <p:sldId id="286" r:id="rId19"/>
    <p:sldId id="285" r:id="rId20"/>
    <p:sldId id="287" r:id="rId21"/>
    <p:sldId id="259" r:id="rId22"/>
    <p:sldId id="260" r:id="rId23"/>
    <p:sldId id="265" r:id="rId24"/>
    <p:sldId id="261" r:id="rId25"/>
    <p:sldId id="262" r:id="rId26"/>
    <p:sldId id="263" r:id="rId27"/>
    <p:sldId id="266" r:id="rId28"/>
    <p:sldId id="264" r:id="rId29"/>
  </p:sldIdLst>
  <p:sldSz cx="9144000" cy="5143500" type="screen16x9"/>
  <p:notesSz cx="6858000" cy="9144000"/>
  <p:embeddedFontLst>
    <p:embeddedFont>
      <p:font typeface="Wingdings 3" panose="05040102010807070707" pitchFamily="18" charset="2"/>
      <p:regular r:id="rId31"/>
    </p:embeddedFont>
    <p:embeddedFont>
      <p:font typeface="Verdana" panose="020B0604030504040204" pitchFamily="34" charset="0"/>
      <p:regular r:id="rId32"/>
      <p:bold r:id="rId33"/>
      <p:italic r:id="rId34"/>
      <p:boldItalic r:id="rId35"/>
    </p:embeddedFont>
    <p:embeddedFont>
      <p:font typeface="Source Code Pro" panose="020B0604020202020204" charset="0"/>
      <p:regular r:id="rId36"/>
      <p:bold r:id="rId37"/>
    </p:embeddedFont>
    <p:embeddedFont>
      <p:font typeface="Lucida Sans Unicode" panose="020B0602030504020204" pitchFamily="34" charset="0"/>
      <p:regular r:id="rId38"/>
    </p:embeddedFont>
    <p:embeddedFont>
      <p:font typeface="Wingdings 2" panose="05020102010507070707" pitchFamily="18"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95" autoAdjust="0"/>
  </p:normalViewPr>
  <p:slideViewPr>
    <p:cSldViewPr>
      <p:cViewPr varScale="1">
        <p:scale>
          <a:sx n="70" d="100"/>
          <a:sy n="70" d="100"/>
        </p:scale>
        <p:origin x="138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23814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If you face a similar situation, no problem! </a:t>
            </a:r>
            <a:br>
              <a:rPr lang="en-SG" baseline="0" dirty="0" smtClean="0"/>
            </a:br>
            <a:r>
              <a:rPr lang="en-SG" baseline="0" dirty="0" smtClean="0"/>
              <a:t>Just type following this format, and WURI will now record this task every week on Sunday.</a:t>
            </a:r>
            <a:br>
              <a:rPr lang="en-SG" baseline="0" dirty="0" smtClean="0"/>
            </a:br>
            <a:r>
              <a:rPr lang="en-SG" baseline="0" dirty="0" smtClean="0"/>
              <a:t>Note that in this case 1w here stands for 1 week. Similarly, 2d stands for 2 days.</a:t>
            </a:r>
            <a:br>
              <a:rPr lang="en-SG" baseline="0" dirty="0" smtClean="0"/>
            </a:br>
            <a:r>
              <a:rPr lang="en-SG" baseline="0" dirty="0" smtClean="0"/>
              <a:t>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r>
              <a:rPr lang="en-SG" baseline="0" dirty="0" smtClean="0"/>
              <a:t/>
            </a:r>
            <a:br>
              <a:rPr lang="en-SG" baseline="0" dirty="0" smtClean="0"/>
            </a:br>
            <a:r>
              <a:rPr lang="en-SG" baseline="0" dirty="0" smtClean="0"/>
              <a:t>Additionally, you can also state an end date for a recurrence. </a:t>
            </a:r>
          </a:p>
          <a:p>
            <a:pPr lvl="0">
              <a:spcBef>
                <a:spcPts val="0"/>
              </a:spcBef>
              <a:buNone/>
            </a:pPr>
            <a:r>
              <a:rPr lang="en-SG" baseline="0" dirty="0" smtClean="0"/>
              <a:t>For example, imagine that you have signed up for weekly 10am Saturday yoga lessons until the end of May.</a:t>
            </a:r>
            <a:br>
              <a:rPr lang="en-SG" baseline="0" dirty="0" smtClean="0"/>
            </a:br>
            <a:r>
              <a:rPr lang="en-SG" baseline="0" dirty="0" smtClean="0"/>
              <a:t>You could simply type “Go for yoga lessons Sat 10am 1w 31/5” and WURI will record it down for you.</a:t>
            </a:r>
          </a:p>
        </p:txBody>
      </p:sp>
    </p:spTree>
    <p:extLst>
      <p:ext uri="{BB962C8B-B14F-4D97-AF65-F5344CB8AC3E}">
        <p14:creationId xmlns:p14="http://schemas.microsoft.com/office/powerpoint/2010/main" val="244093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Moving on to editing,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
            </a:r>
            <a:br>
              <a:rPr lang="en-SG" baseline="0" dirty="0" smtClean="0"/>
            </a:br>
            <a:r>
              <a:rPr lang="en-SG" baseline="0" dirty="0" smtClean="0"/>
              <a:t>The commands used in editing are very similar to the commands for adding, in order to lessen the time you have to take to learn our intuitive commands.</a:t>
            </a:r>
            <a:br>
              <a:rPr lang="en-SG" baseline="0" dirty="0" smtClean="0"/>
            </a:br>
            <a:r>
              <a:rPr lang="en-SG" baseline="0" dirty="0" smtClean="0"/>
              <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2352098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3</a:t>
            </a:fld>
            <a:endParaRPr lang="en-SG" dirty="0"/>
          </a:p>
        </p:txBody>
      </p:sp>
    </p:spTree>
    <p:extLst>
      <p:ext uri="{BB962C8B-B14F-4D97-AF65-F5344CB8AC3E}">
        <p14:creationId xmlns:p14="http://schemas.microsoft.com/office/powerpoint/2010/main" val="425670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8DEF3BC-85DD-4ED2-8C84-4F0BB785FC11}" type="slidenum">
              <a:rPr lang="en-SG" smtClean="0"/>
              <a:pPr/>
              <a:t>6</a:t>
            </a:fld>
            <a:endParaRPr lang="en-SG" dirty="0"/>
          </a:p>
        </p:txBody>
      </p:sp>
    </p:spTree>
    <p:extLst>
      <p:ext uri="{BB962C8B-B14F-4D97-AF65-F5344CB8AC3E}">
        <p14:creationId xmlns:p14="http://schemas.microsoft.com/office/powerpoint/2010/main" val="385372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417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Label components</a:t>
            </a:r>
            <a:endParaRPr dirty="0"/>
          </a:p>
        </p:txBody>
      </p:sp>
    </p:spTree>
    <p:extLst>
      <p:ext uri="{BB962C8B-B14F-4D97-AF65-F5344CB8AC3E}">
        <p14:creationId xmlns:p14="http://schemas.microsoft.com/office/powerpoint/2010/main" val="306445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Similarly, with any other tasks without deadlines, you can simply type them in to WURI as they are.</a:t>
            </a:r>
          </a:p>
          <a:p>
            <a:pPr lvl="0">
              <a:spcBef>
                <a:spcPts val="0"/>
              </a:spcBef>
              <a:buNone/>
            </a:pPr>
            <a:endParaRPr lang="en-SG" baseline="0" dirty="0" smtClean="0"/>
          </a:p>
        </p:txBody>
      </p:sp>
    </p:spTree>
    <p:extLst>
      <p:ext uri="{BB962C8B-B14F-4D97-AF65-F5344CB8AC3E}">
        <p14:creationId xmlns:p14="http://schemas.microsoft.com/office/powerpoint/2010/main" val="414461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imagine that you are meeting a friend for lunch next Saturday.</a:t>
            </a:r>
            <a:br>
              <a:rPr lang="en-SG" baseline="0" dirty="0" smtClean="0"/>
            </a:br>
            <a:r>
              <a:rPr lang="en-SG" baseline="0" dirty="0" smtClean="0"/>
              <a:t>Simply type “Meet friend Saturday” to record it down into WURI.</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Tada, isn’t it amazing?</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smtClean="0"/>
              <a:t>Alternatively, you can also use a date to record a task in WURI or even key it down as today or tomorrow!</a:t>
            </a:r>
          </a:p>
        </p:txBody>
      </p:sp>
    </p:spTree>
    <p:extLst>
      <p:ext uri="{BB962C8B-B14F-4D97-AF65-F5344CB8AC3E}">
        <p14:creationId xmlns:p14="http://schemas.microsoft.com/office/powerpoint/2010/main" val="24465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baseline="0" dirty="0" smtClean="0"/>
              <a:t>Now, lets say that you want to record a specific time for a meeting that is going to be held today.</a:t>
            </a:r>
          </a:p>
          <a:p>
            <a:pPr lvl="0">
              <a:spcBef>
                <a:spcPts val="0"/>
              </a:spcBef>
              <a:buNone/>
            </a:pPr>
            <a:r>
              <a:rPr lang="en-SG" baseline="0" dirty="0" smtClean="0"/>
              <a:t>Simply type “Meeting 3pm” for it to be recorded into WURI, and it will be recorded right away for you.</a:t>
            </a:r>
          </a:p>
          <a:p>
            <a:pPr lvl="0">
              <a:spcBef>
                <a:spcPts val="0"/>
              </a:spcBef>
              <a:buNone/>
            </a:pPr>
            <a:r>
              <a:rPr lang="en-SG" baseline="0" dirty="0" smtClean="0"/>
              <a:t>Notice that time can also be entered together with a date,</a:t>
            </a:r>
          </a:p>
          <a:p>
            <a:pPr lvl="0">
              <a:spcBef>
                <a:spcPts val="0"/>
              </a:spcBef>
              <a:buNone/>
            </a:pPr>
            <a:r>
              <a:rPr lang="en-SG" baseline="0" dirty="0" smtClean="0"/>
              <a:t>For example, if you wish to block out 2 hours on Sunday morning to run errands, you can simply type</a:t>
            </a:r>
            <a:br>
              <a:rPr lang="en-SG" baseline="0" dirty="0" smtClean="0"/>
            </a:br>
            <a:r>
              <a:rPr lang="en-SG" baseline="0" dirty="0" smtClean="0"/>
              <a:t>“Run errands Sunday 1000-1200” and WURI will do the rest for you.</a:t>
            </a:r>
          </a:p>
        </p:txBody>
      </p:sp>
    </p:spTree>
    <p:extLst>
      <p:ext uri="{BB962C8B-B14F-4D97-AF65-F5344CB8AC3E}">
        <p14:creationId xmlns:p14="http://schemas.microsoft.com/office/powerpoint/2010/main" val="3154843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extLst>
      <p:ext uri="{BB962C8B-B14F-4D97-AF65-F5344CB8AC3E}">
        <p14:creationId xmlns:p14="http://schemas.microsoft.com/office/powerpoint/2010/main" val="32239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4/6/2016</a:t>
            </a:fld>
            <a:endParaRPr lang="en-US">
              <a:solidFill>
                <a:schemeClr val="tx1">
                  <a:shade val="50000"/>
                </a:schemeClr>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7"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www.jav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4.gif"/><Relationship Id="rId4" Type="http://schemas.openxmlformats.org/officeDocument/2006/relationships/image" Target="../media/image23.gif"/></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16" y="1724091"/>
            <a:ext cx="2016848" cy="2574700"/>
          </a:xfrm>
          <a:prstGeom prst="rect">
            <a:avLst/>
          </a:prstGeom>
        </p:spPr>
      </p:pic>
      <p:pic>
        <p:nvPicPr>
          <p:cNvPr id="19" name="Content Placeholder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10" y="1728583"/>
            <a:ext cx="1929263" cy="2570208"/>
          </a:xfrm>
          <a:prstGeom prst="rect">
            <a:avLst/>
          </a:prstGeom>
        </p:spPr>
      </p:pic>
      <p:pic>
        <p:nvPicPr>
          <p:cNvPr id="20" name="Picture 2" descr="C:\Users\Shaun Lee\Documents\pho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3388" y="1728582"/>
            <a:ext cx="1999051" cy="2570208"/>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728584"/>
            <a:ext cx="2009092" cy="2570207"/>
          </a:xfrm>
          <a:prstGeom prst="rect">
            <a:avLst/>
          </a:prstGeom>
        </p:spPr>
      </p:pic>
      <p:pic>
        <p:nvPicPr>
          <p:cNvPr id="6" name="Shape 56"/>
          <p:cNvPicPr preferRelativeResize="0"/>
          <p:nvPr/>
        </p:nvPicPr>
        <p:blipFill>
          <a:blip r:embed="rId7">
            <a:alphaModFix/>
          </a:blip>
          <a:stretch>
            <a:fillRect/>
          </a:stretch>
        </p:blipFill>
        <p:spPr>
          <a:xfrm>
            <a:off x="2195736" y="0"/>
            <a:ext cx="4248472" cy="1728192"/>
          </a:xfrm>
          <a:prstGeom prst="rect">
            <a:avLst/>
          </a:prstGeom>
          <a:noFill/>
          <a:ln>
            <a:noFill/>
          </a:ln>
        </p:spPr>
      </p:pic>
      <p:sp>
        <p:nvSpPr>
          <p:cNvPr id="2" name="TextBox 1"/>
          <p:cNvSpPr txBox="1"/>
          <p:nvPr/>
        </p:nvSpPr>
        <p:spPr>
          <a:xfrm>
            <a:off x="683570" y="4298791"/>
            <a:ext cx="8630917" cy="646331"/>
          </a:xfrm>
          <a:prstGeom prst="rect">
            <a:avLst/>
          </a:prstGeom>
          <a:noFill/>
        </p:spPr>
        <p:txBody>
          <a:bodyPr wrap="square" rtlCol="0">
            <a:spAutoFit/>
          </a:bodyPr>
          <a:lstStyle/>
          <a:p>
            <a:r>
              <a:rPr lang="en-SG" sz="3600" dirty="0" err="1" smtClean="0">
                <a:latin typeface="Verdana" panose="020B0604030504040204" pitchFamily="34" charset="0"/>
                <a:ea typeface="Verdana" panose="020B0604030504040204" pitchFamily="34" charset="0"/>
                <a:cs typeface="Verdana" panose="020B0604030504040204" pitchFamily="34" charset="0"/>
              </a:rPr>
              <a:t>Riwu</a:t>
            </a:r>
            <a:r>
              <a:rPr lang="en-SG" sz="3600" dirty="0" smtClean="0">
                <a:latin typeface="Verdana" panose="020B0604030504040204" pitchFamily="34" charset="0"/>
                <a:ea typeface="Verdana" panose="020B0604030504040204" pitchFamily="34" charset="0"/>
                <a:cs typeface="Verdana" panose="020B0604030504040204" pitchFamily="34" charset="0"/>
              </a:rPr>
              <a:t> 	  Julian 	  </a:t>
            </a:r>
            <a:r>
              <a:rPr lang="en-SG" sz="3600" dirty="0" err="1" smtClean="0">
                <a:latin typeface="Verdana" panose="020B0604030504040204" pitchFamily="34" charset="0"/>
                <a:ea typeface="Verdana" panose="020B0604030504040204" pitchFamily="34" charset="0"/>
                <a:cs typeface="Verdana" panose="020B0604030504040204" pitchFamily="34" charset="0"/>
              </a:rPr>
              <a:t>Ruomu</a:t>
            </a:r>
            <a:r>
              <a:rPr lang="en-SG" sz="3600" dirty="0" smtClean="0">
                <a:latin typeface="Verdana" panose="020B0604030504040204" pitchFamily="34" charset="0"/>
                <a:ea typeface="Verdana" panose="020B0604030504040204" pitchFamily="34" charset="0"/>
                <a:cs typeface="Verdana" panose="020B0604030504040204" pitchFamily="34" charset="0"/>
              </a:rPr>
              <a:t> 	 Shaun</a:t>
            </a:r>
            <a:endParaRPr lang="en-SG"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046920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851660"/>
            <a:ext cx="6779961"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Download for free at </a:t>
            </a:r>
            <a:r>
              <a:rPr lang="en-SG" sz="2700" dirty="0" smtClean="0">
                <a:latin typeface="Verdana" panose="020B0604030504040204" pitchFamily="34" charset="0"/>
                <a:ea typeface="Verdana" panose="020B0604030504040204" pitchFamily="34" charset="0"/>
                <a:cs typeface="Verdana" panose="020B0604030504040204" pitchFamily="34" charset="0"/>
                <a:hlinkClick r:id="rId2"/>
              </a:rPr>
              <a:t>www.java.com</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Windows</a:t>
            </a:r>
            <a:r>
              <a:rPr lang="en-SG" sz="2700" dirty="0">
                <a:latin typeface="Verdana" panose="020B0604030504040204" pitchFamily="34" charset="0"/>
                <a:ea typeface="Verdana" panose="020B0604030504040204" pitchFamily="34" charset="0"/>
                <a:cs typeface="Verdana" panose="020B0604030504040204" pitchFamily="34" charset="0"/>
              </a:rPr>
              <a:t>, Linux, Mac</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normAutofit/>
          </a:bodyPr>
          <a:lstStyle/>
          <a:p>
            <a:r>
              <a:rPr lang="en-SG" sz="4050" b="0" dirty="0">
                <a:latin typeface="Verdana" panose="020B0604030504040204" pitchFamily="34" charset="0"/>
                <a:ea typeface="Verdana" panose="020B0604030504040204" pitchFamily="34" charset="0"/>
                <a:cs typeface="Verdana" panose="020B0604030504040204" pitchFamily="34" charset="0"/>
              </a:rPr>
              <a:t>Run on </a:t>
            </a:r>
            <a:r>
              <a:rPr lang="en-SG" sz="4050" b="0" dirty="0" smtClean="0">
                <a:latin typeface="Verdana" panose="020B0604030504040204" pitchFamily="34" charset="0"/>
                <a:ea typeface="Verdana" panose="020B0604030504040204" pitchFamily="34" charset="0"/>
                <a:cs typeface="Verdana" panose="020B0604030504040204" pitchFamily="34" charset="0"/>
              </a:rPr>
              <a:t>anything with Java</a:t>
            </a:r>
            <a:endParaRPr lang="en-SG" sz="405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42099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smtClean="0">
                <a:latin typeface="Verdana" panose="020B0604030504040204" pitchFamily="34" charset="0"/>
                <a:ea typeface="Verdana" panose="020B0604030504040204" pitchFamily="34" charset="0"/>
                <a:cs typeface="Verdana" panose="020B0604030504040204" pitchFamily="34" charset="0"/>
              </a:rPr>
              <a:t>Task </a:t>
            </a:r>
            <a:r>
              <a:rPr lang="en-SG" sz="2700" dirty="0">
                <a:latin typeface="Verdana" panose="020B0604030504040204" pitchFamily="34" charset="0"/>
                <a:ea typeface="Verdana" panose="020B0604030504040204" pitchFamily="34" charset="0"/>
                <a:cs typeface="Verdana" panose="020B0604030504040204" pitchFamily="34" charset="0"/>
              </a:rPr>
              <a:t>list saved to file after every operation. </a:t>
            </a:r>
            <a:endParaRPr lang="en-SG" sz="27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Stable and never crashes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Reliable</a:t>
            </a:r>
          </a:p>
        </p:txBody>
      </p:sp>
    </p:spTree>
    <p:extLst>
      <p:ext uri="{BB962C8B-B14F-4D97-AF65-F5344CB8AC3E}">
        <p14:creationId xmlns:p14="http://schemas.microsoft.com/office/powerpoint/2010/main" val="2420263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0307-windows-xp-vista-and-7-blue-screen-of-death.jpg"/>
          <p:cNvPicPr>
            <a:picLocks noGrp="1" noChangeAspect="1"/>
          </p:cNvPicPr>
          <p:nvPr>
            <p:ph idx="1"/>
          </p:nvPr>
        </p:nvPicPr>
        <p:blipFill>
          <a:blip r:embed="rId2"/>
          <a:stretch>
            <a:fillRect/>
          </a:stretch>
        </p:blipFill>
        <p:spPr>
          <a:xfrm>
            <a:off x="0" y="1"/>
            <a:ext cx="9144000" cy="5162649"/>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2306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Saving done only after list updated on </a:t>
            </a:r>
            <a:r>
              <a:rPr lang="en-SG" sz="2700" dirty="0" smtClean="0">
                <a:latin typeface="Verdana" panose="020B0604030504040204" pitchFamily="34" charset="0"/>
                <a:ea typeface="Verdana" panose="020B0604030504040204" pitchFamily="34" charset="0"/>
                <a:cs typeface="Verdana" panose="020B0604030504040204" pitchFamily="34" charset="0"/>
              </a:rPr>
              <a:t>display</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No perceivable delay</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Performance</a:t>
            </a:r>
          </a:p>
        </p:txBody>
      </p:sp>
    </p:spTree>
    <p:extLst>
      <p:ext uri="{BB962C8B-B14F-4D97-AF65-F5344CB8AC3E}">
        <p14:creationId xmlns:p14="http://schemas.microsoft.com/office/powerpoint/2010/main" val="3884211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4447" y="1714494"/>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Only need </a:t>
            </a:r>
            <a:r>
              <a:rPr lang="en-SG" sz="2700" dirty="0" smtClean="0">
                <a:latin typeface="Verdana" panose="020B0604030504040204" pitchFamily="34" charset="0"/>
                <a:ea typeface="Verdana" panose="020B0604030504040204" pitchFamily="34" charset="0"/>
                <a:cs typeface="Verdana" panose="020B0604030504040204" pitchFamily="34" charset="0"/>
              </a:rPr>
              <a:t>keyboard</a:t>
            </a:r>
          </a:p>
          <a:p>
            <a:pPr marL="0" indent="0">
              <a:buNone/>
            </a:pPr>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Minimal </a:t>
            </a:r>
            <a:r>
              <a:rPr lang="en-SG" sz="2700" dirty="0" smtClean="0">
                <a:latin typeface="Verdana" panose="020B0604030504040204" pitchFamily="34" charset="0"/>
                <a:ea typeface="Verdana" panose="020B0604030504040204" pitchFamily="34" charset="0"/>
                <a:cs typeface="Verdana" panose="020B0604030504040204" pitchFamily="34" charset="0"/>
              </a:rPr>
              <a:t>keywords</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smtClean="0">
                <a:latin typeface="Verdana" panose="020B0604030504040204" pitchFamily="34" charset="0"/>
                <a:ea typeface="Verdana" panose="020B0604030504040204" pitchFamily="34" charset="0"/>
                <a:cs typeface="Verdana" panose="020B0604030504040204" pitchFamily="34" charset="0"/>
              </a:rPr>
              <a:t>Single letter commands</a:t>
            </a:r>
            <a:endParaRPr lang="en-SG" sz="2700" dirty="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Ease of use</a:t>
            </a:r>
          </a:p>
        </p:txBody>
      </p:sp>
    </p:spTree>
    <p:extLst>
      <p:ext uri="{BB962C8B-B14F-4D97-AF65-F5344CB8AC3E}">
        <p14:creationId xmlns:p14="http://schemas.microsoft.com/office/powerpoint/2010/main" val="702902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228600" lvl="0" indent="0" rtl="0">
              <a:spcBef>
                <a:spcPts val="0"/>
              </a:spcBef>
              <a:buNone/>
            </a:pPr>
            <a:endParaRPr lang="en" dirty="0">
              <a:latin typeface="Verdana" panose="020B0604030504040204" pitchFamily="34" charset="0"/>
              <a:ea typeface="Verdana" panose="020B0604030504040204" pitchFamily="34" charset="0"/>
              <a:cs typeface="Verdana" panose="020B0604030504040204" pitchFamily="34" charset="0"/>
            </a:endParaRPr>
          </a:p>
          <a:p>
            <a:pPr marL="228600" lvl="0" indent="0" rt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without deadlines</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“Read book”</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“Listen to music”</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“Watch a movie”</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511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date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 friend next Saturday”</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“Overseas trip 30/4”</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“Do everything tomorrow”</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2178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time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“Meeting 3pm”</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“Run errands Sunday 1000-1200</a:t>
            </a:r>
            <a:r>
              <a:rPr lang="en-SG" dirty="0" smtClean="0"/>
              <a: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596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 with recurrence</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385605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3610" y="1491630"/>
            <a:ext cx="6936133" cy="1938992"/>
          </a:xfrm>
          <a:prstGeom prst="rect">
            <a:avLst/>
          </a:prstGeom>
          <a:noFill/>
        </p:spPr>
        <p:txBody>
          <a:bodyPr wrap="square" lIns="68580" tIns="34290" rIns="68580" bIns="34290">
            <a:spAutoFit/>
          </a:bodyPr>
          <a:lstStyle/>
          <a:p>
            <a:pPr algn="ct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How many </a:t>
            </a:r>
            <a:r>
              <a:rPr lang="en-SG" sz="4050" dirty="0" smtClean="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objects </a:t>
            </a:r>
            <a:r>
              <a:rPr lang="en-SG" sz="4050" dirty="0">
                <a:ln w="0"/>
                <a:gradFill>
                  <a:gsLst>
                    <a:gs pos="0">
                      <a:schemeClr val="accent5">
                        <a:lumMod val="50000"/>
                      </a:schemeClr>
                    </a:gs>
                    <a:gs pos="50000">
                      <a:schemeClr val="accent5"/>
                    </a:gs>
                    <a:gs pos="100000">
                      <a:schemeClr val="accent5">
                        <a:lumMod val="60000"/>
                        <a:lumOff val="40000"/>
                      </a:schemeClr>
                    </a:gs>
                  </a:gsLst>
                  <a:lin ang="5400000"/>
                </a:gradFill>
                <a:latin typeface="Verdana" panose="020B0604030504040204" pitchFamily="34" charset="0"/>
                <a:ea typeface="Verdana" panose="020B0604030504040204" pitchFamily="34" charset="0"/>
                <a:cs typeface="Verdana" panose="020B0604030504040204" pitchFamily="34" charset="0"/>
              </a:rPr>
              <a:t>can your mind hold in working memory?</a:t>
            </a:r>
          </a:p>
        </p:txBody>
      </p:sp>
      <p:sp>
        <p:nvSpPr>
          <p:cNvPr id="2" name="Rectangle 1"/>
          <p:cNvSpPr/>
          <p:nvPr/>
        </p:nvSpPr>
        <p:spPr>
          <a:xfrm rot="21060627">
            <a:off x="3215532" y="1026616"/>
            <a:ext cx="2592288" cy="3170099"/>
          </a:xfrm>
          <a:prstGeom prst="rect">
            <a:avLst/>
          </a:prstGeom>
          <a:noFill/>
          <a:effectLst>
            <a:glow rad="228600">
              <a:schemeClr val="accent5">
                <a:satMod val="175000"/>
                <a:alpha val="40000"/>
              </a:schemeClr>
            </a:glow>
          </a:effectLst>
        </p:spPr>
        <p:txBody>
          <a:bodyPr wrap="square" lIns="91440" tIns="45720" rIns="91440" bIns="45720">
            <a:spAutoFit/>
          </a:bodyPr>
          <a:lstStyle/>
          <a:p>
            <a:pPr algn="ctr"/>
            <a:r>
              <a:rPr lang="en-US" sz="20000" b="1" dirty="0">
                <a:ln w="22225">
                  <a:solidFill>
                    <a:schemeClr val="accent2"/>
                  </a:solidFill>
                  <a:prstDash val="solid"/>
                </a:ln>
                <a:solidFill>
                  <a:schemeClr val="accent2">
                    <a:lumMod val="40000"/>
                    <a:lumOff val="60000"/>
                  </a:schemeClr>
                </a:solidFill>
                <a:latin typeface="Arial" panose="020B0604020202020204" pitchFamily="34" charset="0"/>
                <a:ea typeface="Verdana" panose="020B0604030504040204" pitchFamily="34" charset="0"/>
                <a:cs typeface="Arial" panose="020B0604020202020204" pitchFamily="34" charset="0"/>
              </a:rPr>
              <a:t>7</a:t>
            </a:r>
          </a:p>
        </p:txBody>
      </p:sp>
    </p:spTree>
    <p:extLst>
      <p:ext uri="{BB962C8B-B14F-4D97-AF65-F5344CB8AC3E}">
        <p14:creationId xmlns:p14="http://schemas.microsoft.com/office/powerpoint/2010/main" val="260471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E.g.</a:t>
            </a:r>
          </a:p>
          <a:p>
            <a:pPr marL="457200" lvl="0" indent="-228600" rtl="0">
              <a:spcBef>
                <a:spcPts val="0"/>
              </a:spcBef>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457200" lvl="0" indent="-228600"/>
            <a:r>
              <a:rPr lang="en-SG" dirty="0"/>
              <a:t>“Do work Sunday 23:59 1w</a:t>
            </a:r>
            <a:r>
              <a:rPr lang="en-SG" dirty="0" smtClean="0"/>
              <a:t>”</a:t>
            </a:r>
          </a:p>
          <a:p>
            <a:pPr marL="457200" lvl="0" indent="-228600"/>
            <a:endParaRPr lang="en-SG" dirty="0"/>
          </a:p>
          <a:p>
            <a:pPr marL="457200" lvl="0" indent="-228600"/>
            <a:r>
              <a:rPr lang="en-SG" dirty="0" smtClean="0"/>
              <a:t>y=year, m=month, w = week, d = day,</a:t>
            </a:r>
          </a:p>
        </p:txBody>
      </p:sp>
    </p:spTree>
    <p:extLst>
      <p:ext uri="{BB962C8B-B14F-4D97-AF65-F5344CB8AC3E}">
        <p14:creationId xmlns:p14="http://schemas.microsoft.com/office/powerpoint/2010/main" val="195844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7"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2" y="3363301"/>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2" y="3115826"/>
            <a:ext cx="2109975" cy="2109975"/>
          </a:xfrm>
          <a:prstGeom prst="rect">
            <a:avLst/>
          </a:prstGeom>
          <a:noFill/>
          <a:ln>
            <a:noFill/>
          </a:ln>
        </p:spPr>
      </p:pic>
      <p:cxnSp>
        <p:nvCxnSpPr>
          <p:cNvPr id="84" name="Shape 84"/>
          <p:cNvCxnSpPr/>
          <p:nvPr/>
        </p:nvCxnSpPr>
        <p:spPr>
          <a:xfrm flipV="1">
            <a:off x="2843810" y="2653976"/>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5"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9"/>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5"/>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7"/>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5"/>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30"/>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9"/>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2"/>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7"/>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5"/>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60"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rot="5400000">
            <a:off x="6756665" y="2197160"/>
            <a:ext cx="491212" cy="972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rot="5400000">
            <a:off x="6950821" y="2826335"/>
            <a:ext cx="174908" cy="118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rot="5400000" flipH="1" flipV="1">
            <a:off x="4648188" y="4267325"/>
            <a:ext cx="496491"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rot="10800000">
            <a:off x="6228184" y="3939903"/>
            <a:ext cx="648072" cy="78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b="0" dirty="0">
                <a:latin typeface="Verdana"/>
                <a:ea typeface="Verdana"/>
                <a:cs typeface="Verdana"/>
                <a:sym typeface="Verdana"/>
              </a:rPr>
              <a:t/>
            </a:r>
            <a:br>
              <a:rPr lang="en-SG" b="0" dirty="0">
                <a:latin typeface="Verdana"/>
                <a:ea typeface="Verdana"/>
                <a:cs typeface="Verdana"/>
                <a:sym typeface="Verdana"/>
              </a:rPr>
            </a:br>
            <a:r>
              <a:rPr lang="en-SG" b="0" dirty="0"/>
              <a:t/>
            </a:r>
            <a:br>
              <a:rPr lang="en-SG" b="0" dirty="0"/>
            </a:br>
            <a:endParaRPr lang="en-SG" b="0" dirty="0"/>
          </a:p>
        </p:txBody>
      </p:sp>
      <p:sp>
        <p:nvSpPr>
          <p:cNvPr id="33" name="TextBox 32"/>
          <p:cNvSpPr txBox="1"/>
          <p:nvPr/>
        </p:nvSpPr>
        <p:spPr>
          <a:xfrm>
            <a:off x="467544" y="1822053"/>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8"/>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6"/>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sz="4400" b="0" dirty="0" smtClean="0">
                <a:latin typeface="Verdana"/>
                <a:ea typeface="Verdana"/>
                <a:cs typeface="Verdana"/>
                <a:sym typeface="Verdana"/>
              </a:rPr>
              <a:t>?</a:t>
            </a:r>
            <a:endParaRPr lang="en-SG" b="0" dirty="0"/>
          </a:p>
        </p:txBody>
      </p:sp>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Font</a:t>
            </a: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92" name="Shape 92"/>
          <p:cNvPicPr preferRelativeResize="0"/>
          <p:nvPr/>
        </p:nvPicPr>
        <p:blipFill rotWithShape="1">
          <a:blip r:embed="rId3">
            <a:alphaModFix/>
          </a:blip>
          <a:srcRect b="59294"/>
          <a:stretch/>
        </p:blipFill>
        <p:spPr>
          <a:xfrm>
            <a:off x="4196475" y="1349300"/>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401" y="2575301"/>
            <a:ext cx="1447275" cy="1404700"/>
          </a:xfrm>
          <a:prstGeom prst="rect">
            <a:avLst/>
          </a:prstGeom>
          <a:noFill/>
          <a:ln>
            <a:noFill/>
          </a:ln>
        </p:spPr>
      </p:pic>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6" y="2513891"/>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1000"/>
                                        <p:tgtEl>
                                          <p:spTgt spid="92"/>
                                        </p:tgtEl>
                                      </p:cBhvr>
                                    </p:animEffect>
                                  </p:childTnLst>
                                </p:cTn>
                              </p:par>
                              <p:par>
                                <p:cTn id="17" presetID="10"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SG" sz="4400" b="0" dirty="0">
                <a:latin typeface="Verdana"/>
                <a:ea typeface="Verdana"/>
                <a:cs typeface="Verdana"/>
                <a:sym typeface="Verdana"/>
              </a:rPr>
              <a:t>What’s next</a:t>
            </a:r>
            <a:r>
              <a:rPr lang="en-SG" sz="4400" b="0" dirty="0" smtClean="0">
                <a:latin typeface="Verdana"/>
                <a:ea typeface="Verdana"/>
                <a:cs typeface="Verdana"/>
                <a:sym typeface="Verdana"/>
              </a:rPr>
              <a:t>?</a:t>
            </a:r>
            <a:endParaRPr lang="en-SG" b="0" dirty="0"/>
          </a:p>
        </p:txBody>
      </p:sp>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0" y="1774825"/>
            <a:ext cx="1993900" cy="481013"/>
          </a:xfrm>
          <a:prstGeom prst="rect">
            <a:avLst/>
          </a:prstGeom>
        </p:spPr>
        <p:txBody>
          <a:bodyPr lIns="91425" tIns="91425" rIns="91425" bIns="91425" anchor="t" anchorCtr="0">
            <a:noAutofit/>
          </a:bodyPr>
          <a:lstStyle/>
          <a:p>
            <a:pPr lvl="0" rtl="0">
              <a:spcBef>
                <a:spcPts val="0"/>
              </a:spcBef>
              <a:buNone/>
            </a:pPr>
            <a:r>
              <a:rPr lang="en" dirty="0" smtClean="0">
                <a:latin typeface="Verdana" panose="020B0604030504040204" pitchFamily="34" charset="0"/>
                <a:ea typeface="Verdana" panose="020B0604030504040204" pitchFamily="34" charset="0"/>
                <a:cs typeface="Verdana" panose="020B0604030504040204" pitchFamily="34" charset="0"/>
              </a:rPr>
              <a:t>	 Encryption</a:t>
            </a:r>
            <a:r>
              <a:rPr lang="en" dirty="0" smtClean="0"/>
              <a:t> </a:t>
            </a:r>
            <a:endParaRPr lang="en" dirty="0"/>
          </a:p>
        </p:txBody>
      </p:sp>
      <p:pic>
        <p:nvPicPr>
          <p:cNvPr id="101" name="Shape 101"/>
          <p:cNvPicPr preferRelativeResize="0"/>
          <p:nvPr/>
        </p:nvPicPr>
        <p:blipFill>
          <a:blip r:embed="rId3">
            <a:alphaModFix/>
          </a:blip>
          <a:stretch>
            <a:fillRect/>
          </a:stretch>
        </p:blipFill>
        <p:spPr>
          <a:xfrm>
            <a:off x="5302925" y="1371913"/>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6"/>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8"/>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1"/>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2" y="4491251"/>
            <a:ext cx="4319763" cy="4353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8" y="1077492"/>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001" y="2101555"/>
            <a:ext cx="4006460" cy="2664296"/>
          </a:xfrm>
          <a:prstGeom prst="rect">
            <a:avLst/>
          </a:prstGeom>
        </p:spPr>
      </p:pic>
      <p:sp>
        <p:nvSpPr>
          <p:cNvPr id="3" name="Cloud Callout 2"/>
          <p:cNvSpPr/>
          <p:nvPr/>
        </p:nvSpPr>
        <p:spPr>
          <a:xfrm>
            <a:off x="3131840" y="195486"/>
            <a:ext cx="2808312" cy="1296144"/>
          </a:xfrm>
          <a:prstGeom prst="cloudCallout">
            <a:avLst>
              <a:gd name="adj1" fmla="val -14657"/>
              <a:gd name="adj2" fmla="val 106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Meet Juliet tomorrow at 3pm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Cloud Callout 13"/>
          <p:cNvSpPr/>
          <p:nvPr/>
        </p:nvSpPr>
        <p:spPr>
          <a:xfrm>
            <a:off x="6156624" y="454549"/>
            <a:ext cx="2987376" cy="1296144"/>
          </a:xfrm>
          <a:prstGeom prst="cloudCallout">
            <a:avLst>
              <a:gd name="adj1" fmla="val -96369"/>
              <a:gd name="adj2" fmla="val 10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Submit sales report to boss by Fri</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loud Callout 14"/>
          <p:cNvSpPr/>
          <p:nvPr/>
        </p:nvSpPr>
        <p:spPr>
          <a:xfrm>
            <a:off x="395536" y="43835"/>
            <a:ext cx="2350276" cy="1296144"/>
          </a:xfrm>
          <a:prstGeom prst="cloudCallout">
            <a:avLst>
              <a:gd name="adj1" fmla="val 77507"/>
              <a:gd name="adj2" fmla="val 118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Labour Day on</a:t>
            </a:r>
          </a:p>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 May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Cloud Callout 15"/>
          <p:cNvSpPr/>
          <p:nvPr/>
        </p:nvSpPr>
        <p:spPr>
          <a:xfrm>
            <a:off x="95984" y="1606097"/>
            <a:ext cx="2459793" cy="1296144"/>
          </a:xfrm>
          <a:prstGeom prst="cloudCallout">
            <a:avLst>
              <a:gd name="adj1" fmla="val 73231"/>
              <a:gd name="adj2" fmla="val 738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John’s wedding</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15 May </a:t>
            </a:r>
            <a:b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b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8-10am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Cloud Callout 16"/>
          <p:cNvSpPr/>
          <p:nvPr/>
        </p:nvSpPr>
        <p:spPr>
          <a:xfrm>
            <a:off x="6145752" y="2038725"/>
            <a:ext cx="2890744" cy="1296144"/>
          </a:xfrm>
          <a:prstGeom prst="cloudCallout">
            <a:avLst>
              <a:gd name="adj1" fmla="val -81166"/>
              <a:gd name="adj2" fmla="val 546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Gym session every 2 days 7-9pm</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loud Callout 17"/>
          <p:cNvSpPr/>
          <p:nvPr/>
        </p:nvSpPr>
        <p:spPr>
          <a:xfrm>
            <a:off x="6372200" y="3504320"/>
            <a:ext cx="2520280" cy="1296144"/>
          </a:xfrm>
          <a:prstGeom prst="cloudCallout">
            <a:avLst>
              <a:gd name="adj1" fmla="val -82117"/>
              <a:gd name="adj2" fmla="val 50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War and Peace</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Cloud Callout 18"/>
          <p:cNvSpPr/>
          <p:nvPr/>
        </p:nvSpPr>
        <p:spPr>
          <a:xfrm>
            <a:off x="251520" y="3271817"/>
            <a:ext cx="2376264" cy="1296144"/>
          </a:xfrm>
          <a:prstGeom prst="cloudCallout">
            <a:avLst>
              <a:gd name="adj1" fmla="val 71806"/>
              <a:gd name="adj2" fmla="val 494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latin typeface="Verdana" panose="020B0604030504040204" pitchFamily="34" charset="0"/>
                <a:ea typeface="Verdana" panose="020B0604030504040204" pitchFamily="34" charset="0"/>
                <a:cs typeface="Verdana" panose="020B0604030504040204" pitchFamily="34" charset="0"/>
              </a:rPr>
              <a:t>Safety briefing every Monday</a:t>
            </a:r>
            <a:endParaRPr lang="en-S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12725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anim calcmode="lin" valueType="num">
                                      <p:cBhvr>
                                        <p:cTn id="44" dur="250" fill="hold"/>
                                        <p:tgtEl>
                                          <p:spTgt spid="19"/>
                                        </p:tgtEl>
                                        <p:attrNameLst>
                                          <p:attrName>ppt_x</p:attrName>
                                        </p:attrNameLst>
                                      </p:cBhvr>
                                      <p:tavLst>
                                        <p:tav tm="0">
                                          <p:val>
                                            <p:strVal val="#ppt_x"/>
                                          </p:val>
                                        </p:tav>
                                        <p:tav tm="100000">
                                          <p:val>
                                            <p:strVal val="#ppt_x"/>
                                          </p:val>
                                        </p:tav>
                                      </p:tavLst>
                                    </p:anim>
                                    <p:anim calcmode="lin" valueType="num">
                                      <p:cBhvr>
                                        <p:cTn id="4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spTree>
    <p:extLst>
      <p:ext uri="{BB962C8B-B14F-4D97-AF65-F5344CB8AC3E}">
        <p14:creationId xmlns:p14="http://schemas.microsoft.com/office/powerpoint/2010/main" val="4066091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136"/>
            <a:ext cx="5022356" cy="5115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9091"/>
            <a:ext cx="5022356" cy="5138884"/>
          </a:xfrm>
          <a:prstGeom prst="rect">
            <a:avLst/>
          </a:prstGeom>
        </p:spPr>
      </p:pic>
    </p:spTree>
    <p:extLst>
      <p:ext uri="{BB962C8B-B14F-4D97-AF65-F5344CB8AC3E}">
        <p14:creationId xmlns:p14="http://schemas.microsoft.com/office/powerpoint/2010/main" val="282296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haun Lee\Desktop\WinWP-1024x467.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54"/>
          <a:stretch/>
        </p:blipFill>
        <p:spPr bwMode="auto">
          <a:xfrm>
            <a:off x="3491880" y="1373331"/>
            <a:ext cx="4267926" cy="2642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un Lee\Desktop\screen-shot-2013-10-10-at-4-07-23-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2442" t="18741"/>
          <a:stretch/>
        </p:blipFill>
        <p:spPr bwMode="auto">
          <a:xfrm>
            <a:off x="1439652" y="1923679"/>
            <a:ext cx="4373668" cy="23472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un Lee\Desktop\unnamed.jpg"/>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tretch>
            <a:fillRect/>
          </a:stretch>
        </p:blipFill>
        <p:spPr bwMode="auto">
          <a:xfrm>
            <a:off x="1856740" y="1111250"/>
            <a:ext cx="5430520" cy="33940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SG"/>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99" y="411511"/>
            <a:ext cx="7037403" cy="410303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40" y="207806"/>
            <a:ext cx="7043890" cy="4392488"/>
          </a:xfrm>
          <a:prstGeom prst="rect">
            <a:avLst/>
          </a:prstGeom>
        </p:spPr>
      </p:pic>
    </p:spTree>
    <p:extLst>
      <p:ext uri="{BB962C8B-B14F-4D97-AF65-F5344CB8AC3E}">
        <p14:creationId xmlns:p14="http://schemas.microsoft.com/office/powerpoint/2010/main" val="3560891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250"/>
                                        <p:tgtEl>
                                          <p:spTgt spid="1028"/>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250"/>
                                        <p:tgtEl>
                                          <p:spTgt spid="1026"/>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par>
                          <p:cTn id="16" fill="hold">
                            <p:stCondLst>
                              <p:cond delay="37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403648" y="1059583"/>
            <a:ext cx="6058606" cy="2863797"/>
          </a:xfrm>
          <a:prstGeom prst="rect">
            <a:avLst/>
          </a:prstGeom>
          <a:noFill/>
          <a:ln>
            <a:noFill/>
          </a:ln>
        </p:spPr>
      </p:pic>
    </p:spTree>
    <p:extLst>
      <p:ext uri="{BB962C8B-B14F-4D97-AF65-F5344CB8AC3E}">
        <p14:creationId xmlns:p14="http://schemas.microsoft.com/office/powerpoint/2010/main" val="3673722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descr="1.png"/>
          <p:cNvPicPr>
            <a:picLocks noChangeAspect="1"/>
          </p:cNvPicPr>
          <p:nvPr/>
        </p:nvPicPr>
        <p:blipFill>
          <a:blip r:embed="rId3"/>
          <a:stretch>
            <a:fillRect/>
          </a:stretch>
        </p:blipFill>
        <p:spPr>
          <a:xfrm>
            <a:off x="179512" y="-11458"/>
            <a:ext cx="8820472" cy="5154959"/>
          </a:xfrm>
          <a:prstGeom prst="rect">
            <a:avLst/>
          </a:prstGeom>
        </p:spPr>
      </p:pic>
    </p:spTree>
    <p:extLst>
      <p:ext uri="{BB962C8B-B14F-4D97-AF65-F5344CB8AC3E}">
        <p14:creationId xmlns:p14="http://schemas.microsoft.com/office/powerpoint/2010/main" val="770180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491630"/>
            <a:ext cx="6172200" cy="3291840"/>
          </a:xfrm>
        </p:spPr>
        <p:txBody>
          <a:bodyPr>
            <a:normAutofit/>
          </a:bodyPr>
          <a:lstStyle/>
          <a:p>
            <a:r>
              <a:rPr lang="en-SG" sz="2700" dirty="0">
                <a:latin typeface="Verdana" panose="020B0604030504040204" pitchFamily="34" charset="0"/>
                <a:ea typeface="Verdana" panose="020B0604030504040204" pitchFamily="34" charset="0"/>
                <a:cs typeface="Verdana" panose="020B0604030504040204" pitchFamily="34" charset="0"/>
              </a:rPr>
              <a:t>Safe and </a:t>
            </a:r>
            <a:r>
              <a:rPr lang="en-SG" sz="2700" dirty="0" smtClean="0">
                <a:latin typeface="Verdana" panose="020B0604030504040204" pitchFamily="34" charset="0"/>
                <a:ea typeface="Verdana" panose="020B0604030504040204" pitchFamily="34" charset="0"/>
                <a:cs typeface="Verdana" panose="020B0604030504040204" pitchFamily="34" charset="0"/>
              </a:rPr>
              <a:t>Virus-free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Continuously developed; never </a:t>
            </a:r>
            <a:r>
              <a:rPr lang="en-SG" sz="2700" dirty="0" smtClean="0">
                <a:latin typeface="Verdana" panose="020B0604030504040204" pitchFamily="34" charset="0"/>
                <a:ea typeface="Verdana" panose="020B0604030504040204" pitchFamily="34" charset="0"/>
                <a:cs typeface="Verdana" panose="020B0604030504040204" pitchFamily="34" charset="0"/>
              </a:rPr>
              <a:t>obsolete</a:t>
            </a:r>
          </a:p>
          <a:p>
            <a:endParaRPr lang="en-SG" sz="2700" dirty="0">
              <a:latin typeface="Verdana" panose="020B0604030504040204" pitchFamily="34" charset="0"/>
              <a:ea typeface="Verdana" panose="020B0604030504040204" pitchFamily="34" charset="0"/>
              <a:cs typeface="Verdana" panose="020B0604030504040204" pitchFamily="34" charset="0"/>
            </a:endParaRPr>
          </a:p>
          <a:p>
            <a:r>
              <a:rPr lang="en-SG" sz="2700" dirty="0">
                <a:latin typeface="Verdana" panose="020B0604030504040204" pitchFamily="34" charset="0"/>
                <a:ea typeface="Verdana" panose="020B0604030504040204" pitchFamily="34" charset="0"/>
                <a:cs typeface="Verdana" panose="020B0604030504040204" pitchFamily="34" charset="0"/>
              </a:rPr>
              <a:t>Customisable by any programmer</a:t>
            </a:r>
          </a:p>
          <a:p>
            <a:endParaRPr lang="en-SG" dirty="0" smtClean="0">
              <a:latin typeface="Verdana" panose="020B0604030504040204" pitchFamily="34" charset="0"/>
              <a:ea typeface="Verdana" panose="020B0604030504040204" pitchFamily="34" charset="0"/>
              <a:cs typeface="Verdana" panose="020B0604030504040204" pitchFamily="34" charset="0"/>
            </a:endParaRPr>
          </a:p>
          <a:p>
            <a:endParaRPr lang="en-SG"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p:txBody>
          <a:bodyPr/>
          <a:lstStyle/>
          <a:p>
            <a:r>
              <a:rPr lang="en-SG" b="0" dirty="0" smtClean="0">
                <a:latin typeface="Verdana" panose="020B0604030504040204" pitchFamily="34" charset="0"/>
                <a:ea typeface="Verdana" panose="020B0604030504040204" pitchFamily="34" charset="0"/>
                <a:cs typeface="Verdana" panose="020B0604030504040204" pitchFamily="34" charset="0"/>
              </a:rPr>
              <a:t>Free and Open source</a:t>
            </a:r>
          </a:p>
        </p:txBody>
      </p:sp>
    </p:spTree>
    <p:extLst>
      <p:ext uri="{BB962C8B-B14F-4D97-AF65-F5344CB8AC3E}">
        <p14:creationId xmlns:p14="http://schemas.microsoft.com/office/powerpoint/2010/main" val="363705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405</TotalTime>
  <Words>687</Words>
  <Application>Microsoft Office PowerPoint</Application>
  <PresentationFormat>On-screen Show (16:9)</PresentationFormat>
  <Paragraphs>132</Paragraphs>
  <Slides>28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Wingdings 3</vt:lpstr>
      <vt:lpstr>Verdana</vt:lpstr>
      <vt:lpstr>Source Code Pro</vt:lpstr>
      <vt:lpstr>Lucida Sans Unicode</vt:lpstr>
      <vt:lpstr>Arial</vt:lpstr>
      <vt:lpstr>Wingdings 2</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 and Open source</vt:lpstr>
      <vt:lpstr>Run on anything with Java</vt:lpstr>
      <vt:lpstr>Reliable</vt:lpstr>
      <vt:lpstr>PowerPoint Presentation</vt:lpstr>
      <vt:lpstr>Performance</vt:lpstr>
      <vt:lpstr>Ease of use</vt:lpstr>
      <vt:lpstr>Adding and Editing</vt:lpstr>
      <vt:lpstr>Adding – without deadlines</vt:lpstr>
      <vt:lpstr>Adding – with date</vt:lpstr>
      <vt:lpstr>Adding – with time</vt:lpstr>
      <vt:lpstr>Adding – with recurrence</vt:lpstr>
      <vt:lpstr>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1</cp:lastModifiedBy>
  <cp:revision>42</cp:revision>
  <dcterms:modified xsi:type="dcterms:W3CDTF">2016-04-06T14:45:06Z</dcterms:modified>
</cp:coreProperties>
</file>