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75" r:id="rId1"/>
  </p:sldMasterIdLst>
  <p:notesMasterIdLst>
    <p:notesMasterId r:id="rId35"/>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267" r:id="rId16"/>
    <p:sldId id="283" r:id="rId17"/>
    <p:sldId id="284" r:id="rId18"/>
    <p:sldId id="286" r:id="rId19"/>
    <p:sldId id="285" r:id="rId20"/>
    <p:sldId id="287" r:id="rId21"/>
    <p:sldId id="302" r:id="rId22"/>
    <p:sldId id="303" r:id="rId23"/>
    <p:sldId id="304" r:id="rId24"/>
    <p:sldId id="305" r:id="rId25"/>
    <p:sldId id="306" r:id="rId26"/>
    <p:sldId id="259" r:id="rId27"/>
    <p:sldId id="260" r:id="rId28"/>
    <p:sldId id="265" r:id="rId29"/>
    <p:sldId id="261" r:id="rId30"/>
    <p:sldId id="262" r:id="rId31"/>
    <p:sldId id="263" r:id="rId32"/>
    <p:sldId id="266" r:id="rId33"/>
    <p:sldId id="264" r:id="rId34"/>
  </p:sldIdLst>
  <p:sldSz cx="9144000" cy="5143500" type="screen16x9"/>
  <p:notesSz cx="6858000" cy="9144000"/>
  <p:embeddedFontLst>
    <p:embeddedFont>
      <p:font typeface="Verdana" panose="020B0604030504040204" pitchFamily="34" charset="0"/>
      <p:regular r:id="rId36"/>
      <p:bold r:id="rId37"/>
      <p:italic r:id="rId38"/>
      <p:boldItalic r:id="rId39"/>
    </p:embeddedFont>
    <p:embeddedFont>
      <p:font typeface="Wingdings 3" panose="05040102010807070707" pitchFamily="18" charset="2"/>
      <p:regular r:id="rId40"/>
    </p:embeddedFont>
    <p:embeddedFont>
      <p:font typeface="Lucida Sans Unicode" panose="020B0602030504020204" pitchFamily="34" charset="0"/>
      <p:regular r:id="rId41"/>
    </p:embeddedFont>
    <p:embeddedFont>
      <p:font typeface="Source Code Pro" panose="020B0604020202020204" charset="0"/>
      <p:regular r:id="rId42"/>
      <p:bold r:id="rId43"/>
    </p:embeddedFont>
    <p:embeddedFont>
      <p:font typeface="Wingdings 2" panose="05020102010507070707" pitchFamily="18" charset="2"/>
      <p:regular r:id="rId44"/>
    </p:embeddedFont>
    <p:embeddedFont>
      <p:font typeface="黑体" panose="02010609060101010101" pitchFamily="49" charset="-12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95" autoAdjust="0"/>
  </p:normalViewPr>
  <p:slideViewPr>
    <p:cSldViewPr>
      <p:cViewPr varScale="1">
        <p:scale>
          <a:sx n="126" d="100"/>
          <a:sy n="126" d="100"/>
        </p:scale>
        <p:origin x="27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3814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If you face a similar situation, no problem! </a:t>
            </a:r>
            <a:br>
              <a:rPr lang="en-SG" baseline="0" dirty="0" smtClean="0"/>
            </a:br>
            <a:r>
              <a:rPr lang="en-SG" baseline="0" dirty="0" smtClean="0"/>
              <a:t>Just type following this format, and WURI will now record this task every week on Sunday.</a:t>
            </a:r>
            <a:br>
              <a:rPr lang="en-SG" baseline="0" dirty="0" smtClean="0"/>
            </a:br>
            <a:r>
              <a:rPr lang="en-SG" baseline="0" dirty="0" smtClean="0"/>
              <a:t>Note that in this case 1w here stands for 1 week. Similarly, 2d stands for 2 days.</a:t>
            </a:r>
            <a:br>
              <a:rPr lang="en-SG" baseline="0" dirty="0" smtClean="0"/>
            </a:br>
            <a:r>
              <a:rPr lang="en-SG" baseline="0" dirty="0" smtClean="0"/>
              <a:t>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r>
              <a:rPr lang="en-SG" baseline="0" dirty="0" smtClean="0"/>
              <a:t/>
            </a:r>
            <a:br>
              <a:rPr lang="en-SG" baseline="0" dirty="0" smtClean="0"/>
            </a:br>
            <a:r>
              <a:rPr lang="en-SG" baseline="0" dirty="0" smtClean="0"/>
              <a:t>Additionally, you can also state an end date for a recurrence. </a:t>
            </a:r>
          </a:p>
          <a:p>
            <a:pPr lvl="0">
              <a:spcBef>
                <a:spcPts val="0"/>
              </a:spcBef>
              <a:buNone/>
            </a:pPr>
            <a:r>
              <a:rPr lang="en-SG" baseline="0" dirty="0" smtClean="0"/>
              <a:t>For example, imagine that you have signed up for weekly 10am Saturday yoga lessons until the end of May.</a:t>
            </a:r>
            <a:br>
              <a:rPr lang="en-SG" baseline="0" dirty="0" smtClean="0"/>
            </a:br>
            <a:r>
              <a:rPr lang="en-SG" baseline="0" dirty="0" smtClean="0"/>
              <a:t>You could simply type “Go for yoga lessons Sat 10am 1w 31/5” and WURI will record it down for you.</a:t>
            </a:r>
          </a:p>
        </p:txBody>
      </p:sp>
    </p:spTree>
    <p:extLst>
      <p:ext uri="{BB962C8B-B14F-4D97-AF65-F5344CB8AC3E}">
        <p14:creationId xmlns:p14="http://schemas.microsoft.com/office/powerpoint/2010/main" val="244093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Moving on to editing,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
            </a:r>
            <a:br>
              <a:rPr lang="en-SG" baseline="0" dirty="0" smtClean="0"/>
            </a:br>
            <a:r>
              <a:rPr lang="en-SG" baseline="0" dirty="0" smtClean="0"/>
              <a:t>The commands used in editing are very similar to the commands for adding, in order to lessen the time you have to take to learn our intuitive commands.</a:t>
            </a:r>
            <a:br>
              <a:rPr lang="en-SG" baseline="0" dirty="0" smtClean="0"/>
            </a:br>
            <a:r>
              <a:rPr lang="en-SG" baseline="0" dirty="0" smtClean="0"/>
              <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235209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dirty="0" smtClean="0"/>
              <a:t>Thank you Julian,</a:t>
            </a:r>
            <a:r>
              <a:rPr lang="en-SG" altLang="zh-SG" baseline="0" dirty="0" smtClean="0"/>
              <a:t> I will continue with Julian’s demonstration and show you how powerful WURI is.  As a </a:t>
            </a:r>
            <a:r>
              <a:rPr lang="en-SG" altLang="zh-SG" baseline="0" dirty="0" err="1" smtClean="0"/>
              <a:t>todo</a:t>
            </a:r>
            <a:r>
              <a:rPr lang="en-SG" altLang="zh-SG" baseline="0" dirty="0" smtClean="0"/>
              <a:t> list software, WU.RI will definitely allow you to mark a event as complete. For example, </a:t>
            </a:r>
            <a:r>
              <a:rPr lang="en-SG" altLang="zh-SG" baseline="0" dirty="0" err="1" smtClean="0"/>
              <a:t>Zootopia</a:t>
            </a:r>
            <a:r>
              <a:rPr lang="en-SG" altLang="zh-SG" baseline="0" dirty="0" smtClean="0"/>
              <a:t> is on show now. Let’s assume you have just watched this movie, then you could type c 8 to mark the “watch a movie” task as completed. After watching the movie, you want to go </a:t>
            </a:r>
            <a:r>
              <a:rPr lang="en-SG" altLang="zh-SG" baseline="0" dirty="0" err="1" smtClean="0"/>
              <a:t>kinokuniya</a:t>
            </a:r>
            <a:r>
              <a:rPr lang="en-SG" altLang="zh-SG" baseline="0" dirty="0" smtClean="0"/>
              <a:t> to find some book to read, then you may want to use “t 10” to mark the “Read books” as complete. Then basically this is everything you want to do today, so you also use “c 2” to complete the “Do everything”. Now, on WURI you can see you have completed 3 tasks today~~~ Congrats~~~ But what if you </a:t>
            </a:r>
            <a:r>
              <a:rPr lang="en-SG" altLang="zh-SG" baseline="0" dirty="0" smtClean="0"/>
              <a:t>suddenly </a:t>
            </a:r>
            <a:r>
              <a:rPr lang="en-SG" altLang="zh-SG" baseline="0" dirty="0" smtClean="0"/>
              <a:t>decided that you need to listen to a concert today also. Then you can use the same command “c 2” to remark the “do everything” as incomplete again. In summary, if you want to mark certain task as complete/incomplete, just type in c + the id of the task.</a:t>
            </a:r>
            <a:endParaRPr lang="zh-SG" altLang="en-US" dirty="0"/>
          </a:p>
        </p:txBody>
      </p:sp>
    </p:spTree>
    <p:extLst>
      <p:ext uri="{BB962C8B-B14F-4D97-AF65-F5344CB8AC3E}">
        <p14:creationId xmlns:p14="http://schemas.microsoft.com/office/powerpoint/2010/main" val="292958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dirty="0" smtClean="0"/>
              <a:t>After</a:t>
            </a:r>
            <a:r>
              <a:rPr lang="en-SG" altLang="zh-SG" baseline="0" dirty="0" smtClean="0"/>
              <a:t> all, the “do everything” is a bit vague. You, as a perfectionist, do not want to see such ambiguous task. You may find the Deletion function useful. You can do deletion in many ways as you wish. You may want to use “d 2”, which means “delete task with id 2” to delete the “Do Everything” task. With WURI, you are efficient in your work, say you have finished all the tasks before the 10</a:t>
            </a:r>
            <a:r>
              <a:rPr lang="en-SG" altLang="zh-SG" baseline="30000" dirty="0" smtClean="0"/>
              <a:t>th</a:t>
            </a:r>
            <a:r>
              <a:rPr lang="en-SG" altLang="zh-SG" baseline="0" dirty="0" smtClean="0"/>
              <a:t> of April, you can use “d &lt;11/4” to delete all the tasks before 10</a:t>
            </a:r>
            <a:r>
              <a:rPr lang="en-SG" altLang="zh-SG" baseline="30000" dirty="0" smtClean="0"/>
              <a:t>th</a:t>
            </a:r>
            <a:r>
              <a:rPr lang="en-SG" altLang="zh-SG" baseline="0" dirty="0" smtClean="0"/>
              <a:t> .</a:t>
            </a:r>
            <a:endParaRPr lang="zh-SG" altLang="en-US" dirty="0"/>
          </a:p>
        </p:txBody>
      </p:sp>
    </p:spTree>
    <p:extLst>
      <p:ext uri="{BB962C8B-B14F-4D97-AF65-F5344CB8AC3E}">
        <p14:creationId xmlns:p14="http://schemas.microsoft.com/office/powerpoint/2010/main" val="352699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dirty="0" smtClean="0"/>
              <a:t>WURI also allows</a:t>
            </a:r>
            <a:r>
              <a:rPr lang="en-SG" altLang="zh-SG" baseline="0" dirty="0" smtClean="0"/>
              <a:t> you to revert you operations. Just now you have removed all the tasks before the 10</a:t>
            </a:r>
            <a:r>
              <a:rPr lang="en-SG" altLang="zh-SG" baseline="30000" dirty="0" smtClean="0"/>
              <a:t>th</a:t>
            </a:r>
            <a:r>
              <a:rPr lang="en-SG" altLang="zh-SG" baseline="0" dirty="0" smtClean="0"/>
              <a:t> , but suddenly you become unsure about whether you have really completed all the tasks before that date. You want to make sure. So you can use the undo function provided by WURI, you type in a u, then just enter it. See, all the tasks you have just deleted come back. Looking at those tasks, you realize that you have indeed finished them, very good, we can delete them again.</a:t>
            </a:r>
            <a:endParaRPr lang="zh-SG" altLang="en-US" dirty="0"/>
          </a:p>
        </p:txBody>
      </p:sp>
    </p:spTree>
    <p:extLst>
      <p:ext uri="{BB962C8B-B14F-4D97-AF65-F5344CB8AC3E}">
        <p14:creationId xmlns:p14="http://schemas.microsoft.com/office/powerpoint/2010/main" val="1773672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dirty="0" smtClean="0"/>
              <a:t>With so many tasks to do every</a:t>
            </a:r>
            <a:r>
              <a:rPr lang="en-SG" altLang="zh-SG" baseline="0" dirty="0" smtClean="0"/>
              <a:t> day, you may need to search among all your tasks to find the one you need to do now. To demonstrate the find function, please allow me to input some data first. … Ok, now we have a lot of meetings here. We want to know when am I going to meet Alice, since I need to prepare some gift to her before I can go. You need not to eye power through all the tasks to locate the task with Alice, you can just type in “f Alice” to find all event related to Alice and then you can plan your work accordingly.</a:t>
            </a:r>
            <a:endParaRPr lang="zh-SG" altLang="en-US" dirty="0"/>
          </a:p>
        </p:txBody>
      </p:sp>
    </p:spTree>
    <p:extLst>
      <p:ext uri="{BB962C8B-B14F-4D97-AF65-F5344CB8AC3E}">
        <p14:creationId xmlns:p14="http://schemas.microsoft.com/office/powerpoint/2010/main" val="4271878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dirty="0" smtClean="0"/>
              <a:t>So many commands? No worry, you can always use h or F1 to call up the help window to</a:t>
            </a:r>
            <a:r>
              <a:rPr lang="en-SG" altLang="zh-SG" baseline="0" dirty="0" smtClean="0"/>
              <a:t> find the command you need!</a:t>
            </a:r>
            <a:endParaRPr lang="zh-SG" altLang="en-US" dirty="0"/>
          </a:p>
        </p:txBody>
      </p:sp>
    </p:spTree>
    <p:extLst>
      <p:ext uri="{BB962C8B-B14F-4D97-AF65-F5344CB8AC3E}">
        <p14:creationId xmlns:p14="http://schemas.microsoft.com/office/powerpoint/2010/main" val="755739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3</a:t>
            </a:fld>
            <a:endParaRPr lang="en-SG" dirty="0"/>
          </a:p>
        </p:txBody>
      </p:sp>
    </p:spTree>
    <p:extLst>
      <p:ext uri="{BB962C8B-B14F-4D97-AF65-F5344CB8AC3E}">
        <p14:creationId xmlns:p14="http://schemas.microsoft.com/office/powerpoint/2010/main" val="4256702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6</a:t>
            </a:fld>
            <a:endParaRPr lang="en-SG" dirty="0"/>
          </a:p>
        </p:txBody>
      </p:sp>
    </p:spTree>
    <p:extLst>
      <p:ext uri="{BB962C8B-B14F-4D97-AF65-F5344CB8AC3E}">
        <p14:creationId xmlns:p14="http://schemas.microsoft.com/office/powerpoint/2010/main" val="385372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417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Label components</a:t>
            </a:r>
            <a:endParaRPr dirty="0"/>
          </a:p>
        </p:txBody>
      </p:sp>
    </p:spTree>
    <p:extLst>
      <p:ext uri="{BB962C8B-B14F-4D97-AF65-F5344CB8AC3E}">
        <p14:creationId xmlns:p14="http://schemas.microsoft.com/office/powerpoint/2010/main" val="306445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Similarly, with any other tasks without deadlines, you can simply type them in to WURI as they are.</a:t>
            </a:r>
          </a:p>
          <a:p>
            <a:pPr lvl="0">
              <a:spcBef>
                <a:spcPts val="0"/>
              </a:spcBef>
              <a:buNone/>
            </a:pPr>
            <a:endParaRPr lang="en-SG" baseline="0" dirty="0" smtClean="0"/>
          </a:p>
        </p:txBody>
      </p:sp>
    </p:spTree>
    <p:extLst>
      <p:ext uri="{BB962C8B-B14F-4D97-AF65-F5344CB8AC3E}">
        <p14:creationId xmlns:p14="http://schemas.microsoft.com/office/powerpoint/2010/main" val="4144614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Now, lets imagine that you are meeting a friend for lunch next Saturday.</a:t>
            </a:r>
            <a:br>
              <a:rPr lang="en-SG" baseline="0" dirty="0" smtClean="0"/>
            </a:br>
            <a:r>
              <a:rPr lang="en-SG" baseline="0" dirty="0" smtClean="0"/>
              <a:t>Simply type “Meet friend Saturday” to record it down into WURI.</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Tada, isn’t it amazing?</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Alternatively, you can also use a date to record a task in WURI or even key it down as today or tomorrow!</a:t>
            </a:r>
          </a:p>
        </p:txBody>
      </p:sp>
    </p:spTree>
    <p:extLst>
      <p:ext uri="{BB962C8B-B14F-4D97-AF65-F5344CB8AC3E}">
        <p14:creationId xmlns:p14="http://schemas.microsoft.com/office/powerpoint/2010/main" val="24465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Now, lets say that you want to record a specific time for a meeting that is going to be held today.</a:t>
            </a:r>
          </a:p>
          <a:p>
            <a:pPr lvl="0">
              <a:spcBef>
                <a:spcPts val="0"/>
              </a:spcBef>
              <a:buNone/>
            </a:pPr>
            <a:r>
              <a:rPr lang="en-SG" baseline="0" dirty="0" smtClean="0"/>
              <a:t>Simply type “Meeting 3pm” for it to be recorded into WURI, and it will be recorded right away for you.</a:t>
            </a:r>
          </a:p>
          <a:p>
            <a:pPr lvl="0">
              <a:spcBef>
                <a:spcPts val="0"/>
              </a:spcBef>
              <a:buNone/>
            </a:pPr>
            <a:r>
              <a:rPr lang="en-SG" baseline="0" dirty="0" smtClean="0"/>
              <a:t>Notice that time can also be entered together with a date,</a:t>
            </a:r>
          </a:p>
          <a:p>
            <a:pPr lvl="0">
              <a:spcBef>
                <a:spcPts val="0"/>
              </a:spcBef>
              <a:buNone/>
            </a:pPr>
            <a:r>
              <a:rPr lang="en-SG" baseline="0" dirty="0" smtClean="0"/>
              <a:t>For example, if you wish to block out 2 hours on Sunday morning to run errands, you can simply type</a:t>
            </a:r>
            <a:br>
              <a:rPr lang="en-SG" baseline="0" dirty="0" smtClean="0"/>
            </a:br>
            <a:r>
              <a:rPr lang="en-SG" baseline="0" dirty="0" smtClean="0"/>
              <a:t>“Run errands Sunday 1000-1200” and WURI will do the rest for you.</a:t>
            </a:r>
          </a:p>
        </p:txBody>
      </p:sp>
    </p:spTree>
    <p:extLst>
      <p:ext uri="{BB962C8B-B14F-4D97-AF65-F5344CB8AC3E}">
        <p14:creationId xmlns:p14="http://schemas.microsoft.com/office/powerpoint/2010/main" val="3154843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extLst>
      <p:ext uri="{BB962C8B-B14F-4D97-AF65-F5344CB8AC3E}">
        <p14:creationId xmlns:p14="http://schemas.microsoft.com/office/powerpoint/2010/main" val="3223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www.jav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4.gif"/><Relationship Id="rId4" Type="http://schemas.openxmlformats.org/officeDocument/2006/relationships/image" Target="../media/image23.gi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216" y="1724091"/>
            <a:ext cx="2016848" cy="2574700"/>
          </a:xfrm>
          <a:prstGeom prst="rect">
            <a:avLst/>
          </a:prstGeom>
        </p:spPr>
      </p:pic>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10" y="1728583"/>
            <a:ext cx="1929263" cy="2570208"/>
          </a:xfrm>
          <a:prstGeom prst="rect">
            <a:avLst/>
          </a:prstGeom>
        </p:spPr>
      </p:pic>
      <p:pic>
        <p:nvPicPr>
          <p:cNvPr id="20" name="Picture 2" descr="C:\Users\Shaun Lee\Documents\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388" y="1728582"/>
            <a:ext cx="1999051" cy="2570208"/>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0" y="1728584"/>
            <a:ext cx="2009092" cy="2570207"/>
          </a:xfrm>
          <a:prstGeom prst="rect">
            <a:avLst/>
          </a:prstGeom>
        </p:spPr>
      </p:pic>
      <p:pic>
        <p:nvPicPr>
          <p:cNvPr id="6" name="Shape 56"/>
          <p:cNvPicPr preferRelativeResize="0"/>
          <p:nvPr/>
        </p:nvPicPr>
        <p:blipFill>
          <a:blip r:embed="rId7">
            <a:alphaModFix/>
          </a:blip>
          <a:stretch>
            <a:fillRect/>
          </a:stretch>
        </p:blipFill>
        <p:spPr>
          <a:xfrm>
            <a:off x="2195736" y="0"/>
            <a:ext cx="4248472" cy="1728192"/>
          </a:xfrm>
          <a:prstGeom prst="rect">
            <a:avLst/>
          </a:prstGeom>
          <a:noFill/>
          <a:ln>
            <a:noFill/>
          </a:ln>
        </p:spPr>
      </p:pic>
      <p:sp>
        <p:nvSpPr>
          <p:cNvPr id="2" name="TextBox 1"/>
          <p:cNvSpPr txBox="1"/>
          <p:nvPr/>
        </p:nvSpPr>
        <p:spPr>
          <a:xfrm>
            <a:off x="683570" y="4298791"/>
            <a:ext cx="8630917" cy="646331"/>
          </a:xfrm>
          <a:prstGeom prst="rect">
            <a:avLst/>
          </a:prstGeom>
          <a:noFill/>
        </p:spPr>
        <p:txBody>
          <a:bodyPr wrap="square" rtlCol="0">
            <a:spAutoFit/>
          </a:bodyPr>
          <a:lstStyle/>
          <a:p>
            <a:r>
              <a:rPr lang="en-SG" sz="3600" dirty="0" err="1" smtClean="0">
                <a:latin typeface="Verdana" panose="020B0604030504040204" pitchFamily="34" charset="0"/>
                <a:ea typeface="Verdana" panose="020B0604030504040204" pitchFamily="34" charset="0"/>
                <a:cs typeface="Verdana" panose="020B0604030504040204" pitchFamily="34" charset="0"/>
              </a:rPr>
              <a:t>Riwu</a:t>
            </a:r>
            <a:r>
              <a:rPr lang="en-SG" sz="3600" dirty="0" smtClean="0">
                <a:latin typeface="Verdana" panose="020B0604030504040204" pitchFamily="34" charset="0"/>
                <a:ea typeface="Verdana" panose="020B0604030504040204" pitchFamily="34" charset="0"/>
                <a:cs typeface="Verdana" panose="020B0604030504040204" pitchFamily="34" charset="0"/>
              </a:rPr>
              <a:t> 	  Julian 	  </a:t>
            </a:r>
            <a:r>
              <a:rPr lang="en-SG" sz="3600" dirty="0" err="1" smtClean="0">
                <a:latin typeface="Verdana" panose="020B0604030504040204" pitchFamily="34" charset="0"/>
                <a:ea typeface="Verdana" panose="020B0604030504040204" pitchFamily="34" charset="0"/>
                <a:cs typeface="Verdana" panose="020B0604030504040204" pitchFamily="34" charset="0"/>
              </a:rPr>
              <a:t>Ruomu</a:t>
            </a:r>
            <a:r>
              <a:rPr lang="en-SG" sz="3600" dirty="0" smtClean="0">
                <a:latin typeface="Verdana" panose="020B0604030504040204" pitchFamily="34" charset="0"/>
                <a:ea typeface="Verdana" panose="020B0604030504040204" pitchFamily="34" charset="0"/>
                <a:cs typeface="Verdana" panose="020B0604030504040204" pitchFamily="34" charset="0"/>
              </a:rPr>
              <a:t> 	 Shaun</a:t>
            </a:r>
            <a:endParaRPr lang="en-SG"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0469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51660"/>
            <a:ext cx="6779961"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Download for free at </a:t>
            </a:r>
            <a:r>
              <a:rPr lang="en-SG" sz="2700" dirty="0" smtClean="0">
                <a:latin typeface="Verdana" panose="020B0604030504040204" pitchFamily="34" charset="0"/>
                <a:ea typeface="Verdana" panose="020B0604030504040204" pitchFamily="34" charset="0"/>
                <a:cs typeface="Verdana" panose="020B0604030504040204" pitchFamily="34" charset="0"/>
                <a:hlinkClick r:id="rId2"/>
              </a:rPr>
              <a:t>www.java.com</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Windows</a:t>
            </a:r>
            <a:r>
              <a:rPr lang="en-SG" sz="2700" dirty="0">
                <a:latin typeface="Verdana" panose="020B0604030504040204" pitchFamily="34" charset="0"/>
                <a:ea typeface="Verdana" panose="020B0604030504040204" pitchFamily="34" charset="0"/>
                <a:cs typeface="Verdana" panose="020B0604030504040204" pitchFamily="34" charset="0"/>
              </a:rPr>
              <a:t>, Linux, Mac</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normAutofit/>
          </a:bodyPr>
          <a:lstStyle/>
          <a:p>
            <a:r>
              <a:rPr lang="en-SG" sz="4050" b="0" dirty="0">
                <a:latin typeface="Verdana" panose="020B0604030504040204" pitchFamily="34" charset="0"/>
                <a:ea typeface="Verdana" panose="020B0604030504040204" pitchFamily="34" charset="0"/>
                <a:cs typeface="Verdana" panose="020B0604030504040204" pitchFamily="34" charset="0"/>
              </a:rPr>
              <a:t>Run on </a:t>
            </a:r>
            <a:r>
              <a:rPr lang="en-SG" sz="4050" b="0" dirty="0" smtClean="0">
                <a:latin typeface="Verdana" panose="020B0604030504040204" pitchFamily="34" charset="0"/>
                <a:ea typeface="Verdana" panose="020B0604030504040204" pitchFamily="34" charset="0"/>
                <a:cs typeface="Verdana" panose="020B0604030504040204" pitchFamily="34" charset="0"/>
              </a:rPr>
              <a:t>anything with Java</a:t>
            </a:r>
            <a:endParaRPr lang="en-SG" sz="405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4209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Task </a:t>
            </a:r>
            <a:r>
              <a:rPr lang="en-SG" sz="2700" dirty="0">
                <a:latin typeface="Verdana" panose="020B0604030504040204" pitchFamily="34" charset="0"/>
                <a:ea typeface="Verdana" panose="020B0604030504040204" pitchFamily="34" charset="0"/>
                <a:cs typeface="Verdana" panose="020B0604030504040204" pitchFamily="34" charset="0"/>
              </a:rPr>
              <a:t>list saved to file after every operation. </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Stable and never crashes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Reliable</a:t>
            </a:r>
          </a:p>
        </p:txBody>
      </p:sp>
    </p:spTree>
    <p:extLst>
      <p:ext uri="{BB962C8B-B14F-4D97-AF65-F5344CB8AC3E}">
        <p14:creationId xmlns:p14="http://schemas.microsoft.com/office/powerpoint/2010/main" val="242026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0307-windows-xp-vista-and-7-blue-screen-of-death.jpg"/>
          <p:cNvPicPr>
            <a:picLocks noGrp="1" noChangeAspect="1"/>
          </p:cNvPicPr>
          <p:nvPr>
            <p:ph idx="1"/>
          </p:nvPr>
        </p:nvPicPr>
        <p:blipFill>
          <a:blip r:embed="rId2"/>
          <a:stretch>
            <a:fillRect/>
          </a:stretch>
        </p:blipFill>
        <p:spPr>
          <a:xfrm>
            <a:off x="0" y="1"/>
            <a:ext cx="9144000" cy="5162649"/>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2306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Saving done only after list updated on </a:t>
            </a:r>
            <a:r>
              <a:rPr lang="en-SG" sz="2700" dirty="0" smtClean="0">
                <a:latin typeface="Verdana" panose="020B0604030504040204" pitchFamily="34" charset="0"/>
                <a:ea typeface="Verdana" panose="020B0604030504040204" pitchFamily="34" charset="0"/>
                <a:cs typeface="Verdana" panose="020B0604030504040204" pitchFamily="34" charset="0"/>
              </a:rPr>
              <a:t>display</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No perceivable delay</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Performance</a:t>
            </a:r>
          </a:p>
        </p:txBody>
      </p:sp>
    </p:spTree>
    <p:extLst>
      <p:ext uri="{BB962C8B-B14F-4D97-AF65-F5344CB8AC3E}">
        <p14:creationId xmlns:p14="http://schemas.microsoft.com/office/powerpoint/2010/main" val="38842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Only need </a:t>
            </a:r>
            <a:r>
              <a:rPr lang="en-SG" sz="2700" dirty="0" smtClean="0">
                <a:latin typeface="Verdana" panose="020B0604030504040204" pitchFamily="34" charset="0"/>
                <a:ea typeface="Verdana" panose="020B0604030504040204" pitchFamily="34" charset="0"/>
                <a:cs typeface="Verdana" panose="020B0604030504040204" pitchFamily="34" charset="0"/>
              </a:rPr>
              <a:t>keyboard</a:t>
            </a: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Minimal </a:t>
            </a:r>
            <a:r>
              <a:rPr lang="en-SG" sz="2700" dirty="0" smtClean="0">
                <a:latin typeface="Verdana" panose="020B0604030504040204" pitchFamily="34" charset="0"/>
                <a:ea typeface="Verdana" panose="020B0604030504040204" pitchFamily="34" charset="0"/>
                <a:cs typeface="Verdana" panose="020B0604030504040204" pitchFamily="34" charset="0"/>
              </a:rPr>
              <a:t>keywords</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Single letter commands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Ease of use</a:t>
            </a:r>
          </a:p>
        </p:txBody>
      </p:sp>
    </p:spTree>
    <p:extLst>
      <p:ext uri="{BB962C8B-B14F-4D97-AF65-F5344CB8AC3E}">
        <p14:creationId xmlns:p14="http://schemas.microsoft.com/office/powerpoint/2010/main" val="70290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228600" lvl="0" indent="0" rtl="0">
              <a:spcBef>
                <a:spcPts val="0"/>
              </a:spcBef>
              <a:buNone/>
            </a:pPr>
            <a:endParaRPr lang="en" dirty="0">
              <a:latin typeface="Verdana" panose="020B0604030504040204" pitchFamily="34" charset="0"/>
              <a:ea typeface="Verdana" panose="020B0604030504040204" pitchFamily="34" charset="0"/>
              <a:cs typeface="Verdana" panose="020B0604030504040204" pitchFamily="34" charset="0"/>
            </a:endParaRPr>
          </a:p>
          <a:p>
            <a:pPr marL="228600" lvl="0" indent="0" rt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without deadlines</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“Read book”</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“Listen to music”</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“Watch a movie”</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511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date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“Meet friend next Saturday”</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“Overseas trip 30/4”</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“Do everything tomorrow”</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2178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time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“Meeting 3pm”</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“Run errands Sunday 1000-1200</a:t>
            </a:r>
            <a:r>
              <a:rPr lang="en-SG" dirty="0" smtClean="0"/>
              <a: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5966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recurrence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“Do work Sunday 23:59 1w</a:t>
            </a:r>
            <a:r>
              <a:rPr lang="en-SG" dirty="0" smtClean="0"/>
              <a:t>”</a:t>
            </a:r>
          </a:p>
          <a:p>
            <a:pPr marL="457200" lvl="0" indent="-228600"/>
            <a:endParaRPr lang="en-SG" dirty="0"/>
          </a:p>
          <a:p>
            <a:pPr marL="457200" lvl="0" indent="-228600"/>
            <a:r>
              <a:rPr lang="en-SG" dirty="0" smtClean="0"/>
              <a:t>y=year, m=month, w = week, d = day,</a:t>
            </a:r>
          </a:p>
        </p:txBody>
      </p:sp>
    </p:spTree>
    <p:extLst>
      <p:ext uri="{BB962C8B-B14F-4D97-AF65-F5344CB8AC3E}">
        <p14:creationId xmlns:p14="http://schemas.microsoft.com/office/powerpoint/2010/main" val="385605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491630"/>
            <a:ext cx="6936133" cy="1938992"/>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How many </a:t>
            </a:r>
            <a:r>
              <a:rPr lang="en-SG" sz="4050" dirty="0" smtClean="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objects </a:t>
            </a: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can your mind hold in working memory?</a:t>
            </a:r>
          </a:p>
        </p:txBody>
      </p:sp>
      <p:sp>
        <p:nvSpPr>
          <p:cNvPr id="2" name="Rectangle 1"/>
          <p:cNvSpPr/>
          <p:nvPr/>
        </p:nvSpPr>
        <p:spPr>
          <a:xfrm rot="21060627">
            <a:off x="3215532" y="1026616"/>
            <a:ext cx="2592288" cy="3170099"/>
          </a:xfrm>
          <a:prstGeom prst="rect">
            <a:avLst/>
          </a:prstGeom>
          <a:noFill/>
          <a:effectLst>
            <a:glow rad="228600">
              <a:schemeClr val="accent5">
                <a:satMod val="175000"/>
                <a:alpha val="40000"/>
              </a:schemeClr>
            </a:glow>
          </a:effectLst>
        </p:spPr>
        <p:txBody>
          <a:bodyPr wrap="square" lIns="91440" tIns="45720" rIns="91440" bIns="45720">
            <a:spAutoFit/>
          </a:bodyPr>
          <a:lstStyle/>
          <a:p>
            <a:pPr algn="ctr"/>
            <a:r>
              <a:rPr lang="en-US" sz="20000" b="1" dirty="0">
                <a:ln w="22225">
                  <a:solidFill>
                    <a:schemeClr val="accent2"/>
                  </a:solidFill>
                  <a:prstDash val="solid"/>
                </a:ln>
                <a:solidFill>
                  <a:schemeClr val="accent2">
                    <a:lumMod val="40000"/>
                    <a:lumOff val="60000"/>
                  </a:schemeClr>
                </a:solidFill>
                <a:latin typeface="Arial" panose="020B0604020202020204" pitchFamily="34" charset="0"/>
                <a:ea typeface="Verdana" panose="020B0604030504040204" pitchFamily="34" charset="0"/>
                <a:cs typeface="Arial" panose="020B0604020202020204" pitchFamily="34" charset="0"/>
              </a:rPr>
              <a:t>7</a:t>
            </a:r>
          </a:p>
        </p:txBody>
      </p:sp>
    </p:spTree>
    <p:extLst>
      <p:ext uri="{BB962C8B-B14F-4D97-AF65-F5344CB8AC3E}">
        <p14:creationId xmlns:p14="http://schemas.microsoft.com/office/powerpoint/2010/main" val="2604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“Do work Sunday 23:59 1w</a:t>
            </a:r>
            <a:r>
              <a:rPr lang="en-SG" dirty="0" smtClean="0"/>
              <a:t>”</a:t>
            </a:r>
          </a:p>
          <a:p>
            <a:pPr marL="457200" lvl="0" indent="-228600"/>
            <a:endParaRPr lang="en-SG" dirty="0"/>
          </a:p>
          <a:p>
            <a:pPr marL="457200" lvl="0" indent="-228600"/>
            <a:r>
              <a:rPr lang="en-SG" dirty="0" smtClean="0"/>
              <a:t>y=year, m=month, w = week, d = day,</a:t>
            </a:r>
          </a:p>
        </p:txBody>
      </p:sp>
    </p:spTree>
    <p:extLst>
      <p:ext uri="{BB962C8B-B14F-4D97-AF65-F5344CB8AC3E}">
        <p14:creationId xmlns:p14="http://schemas.microsoft.com/office/powerpoint/2010/main" val="19584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SG" altLang="zh-SG" dirty="0" smtClean="0"/>
              <a:t>Mark as complete</a:t>
            </a:r>
            <a:endParaRPr lang="zh-SG" altLang="en-US" dirty="0"/>
          </a:p>
        </p:txBody>
      </p:sp>
      <p:sp>
        <p:nvSpPr>
          <p:cNvPr id="3" name="文本占位符 2"/>
          <p:cNvSpPr>
            <a:spLocks noGrp="1"/>
          </p:cNvSpPr>
          <p:nvPr>
            <p:ph type="body" idx="1"/>
          </p:nvPr>
        </p:nvSpPr>
        <p:spPr/>
        <p:txBody>
          <a:bodyPr/>
          <a:lstStyle/>
          <a:p>
            <a:r>
              <a:rPr lang="en-SG" altLang="zh-SG" dirty="0" smtClean="0"/>
              <a:t>E.g.</a:t>
            </a:r>
          </a:p>
          <a:p>
            <a:pPr marL="109728" indent="0">
              <a:buNone/>
            </a:pPr>
            <a:endParaRPr lang="en-SG" altLang="zh-SG" dirty="0" smtClean="0"/>
          </a:p>
          <a:p>
            <a:r>
              <a:rPr lang="en-SG" altLang="zh-SG" dirty="0" smtClean="0"/>
              <a:t>“c 15” – mark/demark the task with ID 15</a:t>
            </a:r>
          </a:p>
        </p:txBody>
      </p:sp>
    </p:spTree>
    <p:extLst>
      <p:ext uri="{BB962C8B-B14F-4D97-AF65-F5344CB8AC3E}">
        <p14:creationId xmlns:p14="http://schemas.microsoft.com/office/powerpoint/2010/main" val="266155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SG" altLang="zh-SG" dirty="0" smtClean="0"/>
              <a:t>Delete</a:t>
            </a:r>
            <a:endParaRPr lang="zh-SG" altLang="en-US" dirty="0"/>
          </a:p>
        </p:txBody>
      </p:sp>
      <p:sp>
        <p:nvSpPr>
          <p:cNvPr id="3" name="文本占位符 2"/>
          <p:cNvSpPr>
            <a:spLocks noGrp="1"/>
          </p:cNvSpPr>
          <p:nvPr>
            <p:ph type="body" idx="1"/>
          </p:nvPr>
        </p:nvSpPr>
        <p:spPr/>
        <p:txBody>
          <a:bodyPr>
            <a:normAutofit lnSpcReduction="10000"/>
          </a:bodyPr>
          <a:lstStyle/>
          <a:p>
            <a:r>
              <a:rPr lang="en-SG" altLang="zh-SG" dirty="0" smtClean="0"/>
              <a:t>E.g.</a:t>
            </a:r>
          </a:p>
          <a:p>
            <a:pPr marL="109728" indent="0">
              <a:buNone/>
            </a:pPr>
            <a:endParaRPr lang="en-SG" altLang="zh-SG" dirty="0" smtClean="0"/>
          </a:p>
          <a:p>
            <a:r>
              <a:rPr lang="en-SG" altLang="zh-SG" dirty="0" smtClean="0"/>
              <a:t>“d 2” – Delete the task with id 2</a:t>
            </a:r>
          </a:p>
          <a:p>
            <a:pPr marL="109728" indent="0">
              <a:buNone/>
            </a:pPr>
            <a:endParaRPr lang="en-SG" altLang="zh-SG" dirty="0" smtClean="0"/>
          </a:p>
          <a:p>
            <a:r>
              <a:rPr lang="en-SG" altLang="zh-SG" dirty="0" smtClean="0"/>
              <a:t>“d &lt;11/4/16” – Delete all the tasks before 11/4</a:t>
            </a:r>
          </a:p>
          <a:p>
            <a:endParaRPr lang="en-SG" altLang="zh-SG" dirty="0"/>
          </a:p>
          <a:p>
            <a:r>
              <a:rPr lang="en-SG" altLang="zh-SG" dirty="0" smtClean="0"/>
              <a:t>“d + id + r” for deleting recurring tasks</a:t>
            </a:r>
          </a:p>
        </p:txBody>
      </p:sp>
    </p:spTree>
    <p:extLst>
      <p:ext uri="{BB962C8B-B14F-4D97-AF65-F5344CB8AC3E}">
        <p14:creationId xmlns:p14="http://schemas.microsoft.com/office/powerpoint/2010/main" val="4052811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SG" altLang="zh-SG" dirty="0" smtClean="0"/>
              <a:t>Undo</a:t>
            </a:r>
            <a:endParaRPr lang="zh-SG" altLang="en-US" dirty="0"/>
          </a:p>
        </p:txBody>
      </p:sp>
      <p:sp>
        <p:nvSpPr>
          <p:cNvPr id="3" name="文本占位符 2"/>
          <p:cNvSpPr>
            <a:spLocks noGrp="1"/>
          </p:cNvSpPr>
          <p:nvPr>
            <p:ph type="body" idx="1"/>
          </p:nvPr>
        </p:nvSpPr>
        <p:spPr/>
        <p:txBody>
          <a:bodyPr/>
          <a:lstStyle/>
          <a:p>
            <a:r>
              <a:rPr lang="en-SG" altLang="zh-SG" dirty="0" smtClean="0"/>
              <a:t>“u” – stands for “undo”</a:t>
            </a:r>
            <a:endParaRPr lang="zh-SG" altLang="en-US" dirty="0"/>
          </a:p>
        </p:txBody>
      </p:sp>
    </p:spTree>
    <p:extLst>
      <p:ext uri="{BB962C8B-B14F-4D97-AF65-F5344CB8AC3E}">
        <p14:creationId xmlns:p14="http://schemas.microsoft.com/office/powerpoint/2010/main" val="149433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SG" altLang="zh-SG" dirty="0" smtClean="0"/>
              <a:t>find</a:t>
            </a:r>
            <a:endParaRPr lang="zh-SG" altLang="en-US" dirty="0"/>
          </a:p>
        </p:txBody>
      </p:sp>
      <p:sp>
        <p:nvSpPr>
          <p:cNvPr id="3" name="文本占位符 2"/>
          <p:cNvSpPr>
            <a:spLocks noGrp="1"/>
          </p:cNvSpPr>
          <p:nvPr>
            <p:ph type="body" idx="1"/>
          </p:nvPr>
        </p:nvSpPr>
        <p:spPr/>
        <p:txBody>
          <a:bodyPr/>
          <a:lstStyle/>
          <a:p>
            <a:r>
              <a:rPr lang="en-SG" altLang="zh-SG" dirty="0" smtClean="0"/>
              <a:t>E.g.</a:t>
            </a:r>
          </a:p>
          <a:p>
            <a:pPr marL="109728" indent="0">
              <a:buNone/>
            </a:pPr>
            <a:endParaRPr lang="en-SG" altLang="zh-SG" dirty="0" smtClean="0"/>
          </a:p>
          <a:p>
            <a:r>
              <a:rPr lang="en-SG" altLang="zh-SG" dirty="0" smtClean="0"/>
              <a:t>“f Alice” to find all the tasks related to Alice</a:t>
            </a:r>
          </a:p>
          <a:p>
            <a:endParaRPr lang="en-SG" altLang="zh-SG" dirty="0"/>
          </a:p>
          <a:p>
            <a:r>
              <a:rPr lang="en-SG" altLang="zh-SG" dirty="0" smtClean="0"/>
              <a:t>“f” to display all tasks</a:t>
            </a:r>
            <a:endParaRPr lang="zh-SG" altLang="en-US" dirty="0"/>
          </a:p>
        </p:txBody>
      </p:sp>
    </p:spTree>
    <p:extLst>
      <p:ext uri="{BB962C8B-B14F-4D97-AF65-F5344CB8AC3E}">
        <p14:creationId xmlns:p14="http://schemas.microsoft.com/office/powerpoint/2010/main" val="345722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SG" altLang="zh-SG" dirty="0" smtClean="0"/>
              <a:t>No need to remember commands!</a:t>
            </a:r>
            <a:endParaRPr lang="zh-SG" altLang="en-US" dirty="0"/>
          </a:p>
        </p:txBody>
      </p:sp>
      <p:sp>
        <p:nvSpPr>
          <p:cNvPr id="3" name="文本占位符 2"/>
          <p:cNvSpPr>
            <a:spLocks noGrp="1"/>
          </p:cNvSpPr>
          <p:nvPr>
            <p:ph type="body" idx="1"/>
          </p:nvPr>
        </p:nvSpPr>
        <p:spPr/>
        <p:txBody>
          <a:bodyPr/>
          <a:lstStyle/>
          <a:p>
            <a:r>
              <a:rPr lang="en-SG" altLang="zh-SG" dirty="0" smtClean="0"/>
              <a:t>Always feel free to use “h” or F1 to call up the help window</a:t>
            </a:r>
            <a:endParaRPr lang="zh-SG" altLang="en-US" dirty="0"/>
          </a:p>
        </p:txBody>
      </p:sp>
    </p:spTree>
    <p:extLst>
      <p:ext uri="{BB962C8B-B14F-4D97-AF65-F5344CB8AC3E}">
        <p14:creationId xmlns:p14="http://schemas.microsoft.com/office/powerpoint/2010/main" val="184630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7"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2" y="3363301"/>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2" y="3115826"/>
            <a:ext cx="2109975" cy="2109975"/>
          </a:xfrm>
          <a:prstGeom prst="rect">
            <a:avLst/>
          </a:prstGeom>
          <a:noFill/>
          <a:ln>
            <a:noFill/>
          </a:ln>
        </p:spPr>
      </p:pic>
      <p:cxnSp>
        <p:nvCxnSpPr>
          <p:cNvPr id="84" name="Shape 84"/>
          <p:cNvCxnSpPr/>
          <p:nvPr/>
        </p:nvCxnSpPr>
        <p:spPr>
          <a:xfrm flipV="1">
            <a:off x="2843810" y="2653976"/>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5"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9"/>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5"/>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7"/>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5"/>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30"/>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9"/>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2"/>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7"/>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5"/>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60"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rot="5400000">
            <a:off x="6756665" y="2197160"/>
            <a:ext cx="491212" cy="972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rot="5400000">
            <a:off x="6950821" y="2826335"/>
            <a:ext cx="174908" cy="118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rot="5400000" flipH="1" flipV="1">
            <a:off x="4648188" y="4267325"/>
            <a:ext cx="496491"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rot="10800000">
            <a:off x="6228184" y="3939903"/>
            <a:ext cx="648072" cy="78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p:txBody>
          <a:bodyPr>
            <a:normAutofit fontScale="90000"/>
          </a:bodyPr>
          <a:lstStyle/>
          <a:p>
            <a:pPr lvl="0"/>
            <a:r>
              <a:rPr lang="en-SG" sz="4400" b="0" dirty="0">
                <a:latin typeface="Verdana"/>
                <a:ea typeface="Verdana"/>
                <a:cs typeface="Verdana"/>
                <a:sym typeface="Verdana"/>
              </a:rPr>
              <a:t>What’s next?</a:t>
            </a:r>
            <a:r>
              <a:rPr lang="en-SG" b="0" dirty="0">
                <a:latin typeface="Verdana"/>
                <a:ea typeface="Verdana"/>
                <a:cs typeface="Verdana"/>
                <a:sym typeface="Verdana"/>
              </a:rPr>
              <a:t/>
            </a:r>
            <a:br>
              <a:rPr lang="en-SG" b="0" dirty="0">
                <a:latin typeface="Verdana"/>
                <a:ea typeface="Verdana"/>
                <a:cs typeface="Verdana"/>
                <a:sym typeface="Verdana"/>
              </a:rPr>
            </a:br>
            <a:r>
              <a:rPr lang="en-SG" b="0" dirty="0"/>
              <a:t/>
            </a:r>
            <a:br>
              <a:rPr lang="en-SG" b="0" dirty="0"/>
            </a:br>
            <a:endParaRPr lang="en-SG" b="0" dirty="0"/>
          </a:p>
        </p:txBody>
      </p:sp>
      <p:sp>
        <p:nvSpPr>
          <p:cNvPr id="33" name="TextBox 32"/>
          <p:cNvSpPr txBox="1"/>
          <p:nvPr/>
        </p:nvSpPr>
        <p:spPr>
          <a:xfrm>
            <a:off x="467544" y="1822053"/>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8"/>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6"/>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 name="Title 1"/>
          <p:cNvSpPr>
            <a:spLocks noGrp="1"/>
          </p:cNvSpPr>
          <p:nvPr>
            <p:ph type="title"/>
          </p:nvPr>
        </p:nvSpPr>
        <p:spPr/>
        <p:txBody>
          <a:bodyPr>
            <a:normAutofit fontScale="90000"/>
          </a:bodyPr>
          <a:lstStyle/>
          <a:p>
            <a:pPr lvl="0"/>
            <a:r>
              <a:rPr lang="en-SG" sz="4400" b="0" dirty="0">
                <a:latin typeface="Verdana"/>
                <a:ea typeface="Verdana"/>
                <a:cs typeface="Verdana"/>
                <a:sym typeface="Verdana"/>
              </a:rPr>
              <a:t>What’s next</a:t>
            </a:r>
            <a:r>
              <a:rPr lang="en-SG" sz="4400" b="0" dirty="0" smtClean="0">
                <a:latin typeface="Verdana"/>
                <a:ea typeface="Verdana"/>
                <a:cs typeface="Verdana"/>
                <a:sym typeface="Verdana"/>
              </a:rPr>
              <a:t>?</a:t>
            </a:r>
            <a:endParaRPr lang="en-SG" b="0" dirty="0"/>
          </a:p>
        </p:txBody>
      </p:sp>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Font</a:t>
            </a: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92" name="Shape 92"/>
          <p:cNvPicPr preferRelativeResize="0"/>
          <p:nvPr/>
        </p:nvPicPr>
        <p:blipFill rotWithShape="1">
          <a:blip r:embed="rId3">
            <a:alphaModFix/>
          </a:blip>
          <a:srcRect b="59294"/>
          <a:stretch/>
        </p:blipFill>
        <p:spPr>
          <a:xfrm>
            <a:off x="4196475" y="1349300"/>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401" y="2575301"/>
            <a:ext cx="1447275" cy="1404700"/>
          </a:xfrm>
          <a:prstGeom prst="rect">
            <a:avLst/>
          </a:prstGeom>
          <a:noFill/>
          <a:ln>
            <a:noFill/>
          </a:ln>
        </p:spPr>
      </p:pic>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6" y="2513891"/>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000"/>
                                        <p:tgtEl>
                                          <p:spTgt spid="92"/>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001" y="2101555"/>
            <a:ext cx="4006460" cy="2664296"/>
          </a:xfrm>
          <a:prstGeom prst="rect">
            <a:avLst/>
          </a:prstGeom>
        </p:spPr>
      </p:pic>
      <p:sp>
        <p:nvSpPr>
          <p:cNvPr id="3" name="Cloud Callout 2"/>
          <p:cNvSpPr/>
          <p:nvPr/>
        </p:nvSpPr>
        <p:spPr>
          <a:xfrm>
            <a:off x="3131840" y="195486"/>
            <a:ext cx="2808312" cy="1296144"/>
          </a:xfrm>
          <a:prstGeom prst="cloudCallout">
            <a:avLst>
              <a:gd name="adj1" fmla="val -14657"/>
              <a:gd name="adj2" fmla="val 106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Meet Juliet tomorrow at 3pm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Cloud Callout 13"/>
          <p:cNvSpPr/>
          <p:nvPr/>
        </p:nvSpPr>
        <p:spPr>
          <a:xfrm>
            <a:off x="6156624" y="454549"/>
            <a:ext cx="2987376" cy="1296144"/>
          </a:xfrm>
          <a:prstGeom prst="cloudCallout">
            <a:avLst>
              <a:gd name="adj1" fmla="val -96369"/>
              <a:gd name="adj2" fmla="val 10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 sales report to boss by Fri</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loud Callout 14"/>
          <p:cNvSpPr/>
          <p:nvPr/>
        </p:nvSpPr>
        <p:spPr>
          <a:xfrm>
            <a:off x="395536" y="43835"/>
            <a:ext cx="2350276" cy="1296144"/>
          </a:xfrm>
          <a:prstGeom prst="cloudCallout">
            <a:avLst>
              <a:gd name="adj1" fmla="val 77507"/>
              <a:gd name="adj2" fmla="val 118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Labour Day on</a:t>
            </a:r>
          </a:p>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 May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loud Callout 15"/>
          <p:cNvSpPr/>
          <p:nvPr/>
        </p:nvSpPr>
        <p:spPr>
          <a:xfrm>
            <a:off x="95984" y="1606097"/>
            <a:ext cx="2459793" cy="1296144"/>
          </a:xfrm>
          <a:prstGeom prst="cloudCallout">
            <a:avLst>
              <a:gd name="adj1" fmla="val 73231"/>
              <a:gd name="adj2" fmla="val 738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John’s wedding</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15 May </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8-10am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Cloud Callout 16"/>
          <p:cNvSpPr/>
          <p:nvPr/>
        </p:nvSpPr>
        <p:spPr>
          <a:xfrm>
            <a:off x="6145752" y="2038725"/>
            <a:ext cx="2890744" cy="1296144"/>
          </a:xfrm>
          <a:prstGeom prst="cloudCallout">
            <a:avLst>
              <a:gd name="adj1" fmla="val -81166"/>
              <a:gd name="adj2" fmla="val 546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Gym session every 2 days 7-9pm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loud Callout 17"/>
          <p:cNvSpPr/>
          <p:nvPr/>
        </p:nvSpPr>
        <p:spPr>
          <a:xfrm>
            <a:off x="6372200" y="3504320"/>
            <a:ext cx="2520280" cy="1296144"/>
          </a:xfrm>
          <a:prstGeom prst="cloudCallout">
            <a:avLst>
              <a:gd name="adj1" fmla="val -82117"/>
              <a:gd name="adj2" fmla="val 50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War and Peace</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Cloud Callout 18"/>
          <p:cNvSpPr/>
          <p:nvPr/>
        </p:nvSpPr>
        <p:spPr>
          <a:xfrm>
            <a:off x="251520" y="3271817"/>
            <a:ext cx="2376264" cy="1296144"/>
          </a:xfrm>
          <a:prstGeom prst="cloudCallout">
            <a:avLst>
              <a:gd name="adj1" fmla="val 71806"/>
              <a:gd name="adj2" fmla="val 49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Safety briefing every Monday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127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anim calcmode="lin" valueType="num">
                                      <p:cBhvr>
                                        <p:cTn id="44" dur="250" fill="hold"/>
                                        <p:tgtEl>
                                          <p:spTgt spid="19"/>
                                        </p:tgtEl>
                                        <p:attrNameLst>
                                          <p:attrName>ppt_x</p:attrName>
                                        </p:attrNameLst>
                                      </p:cBhvr>
                                      <p:tavLst>
                                        <p:tav tm="0">
                                          <p:val>
                                            <p:strVal val="#ppt_x"/>
                                          </p:val>
                                        </p:tav>
                                        <p:tav tm="100000">
                                          <p:val>
                                            <p:strVal val="#ppt_x"/>
                                          </p:val>
                                        </p:tav>
                                      </p:tavLst>
                                    </p:anim>
                                    <p:anim calcmode="lin" valueType="num">
                                      <p:cBhvr>
                                        <p:cTn id="4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SG" sz="4400" b="0" dirty="0">
                <a:latin typeface="Verdana"/>
                <a:ea typeface="Verdana"/>
                <a:cs typeface="Verdana"/>
                <a:sym typeface="Verdana"/>
              </a:rPr>
              <a:t>What’s next</a:t>
            </a:r>
            <a:r>
              <a:rPr lang="en-SG" sz="4400" b="0" dirty="0" smtClean="0">
                <a:latin typeface="Verdana"/>
                <a:ea typeface="Verdana"/>
                <a:cs typeface="Verdana"/>
                <a:sym typeface="Verdana"/>
              </a:rPr>
              <a:t>?</a:t>
            </a:r>
            <a:endParaRPr lang="en-SG" b="0" dirty="0"/>
          </a:p>
        </p:txBody>
      </p:sp>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0" y="1774825"/>
            <a:ext cx="1993900" cy="481013"/>
          </a:xfrm>
          <a:prstGeom prst="rect">
            <a:avLst/>
          </a:prstGeom>
        </p:spPr>
        <p:txBody>
          <a:bodyPr lIns="91425" tIns="91425" rIns="91425" bIns="91425" anchor="t" anchorCtr="0">
            <a:noAutofit/>
          </a:bodyPr>
          <a:lstStyle/>
          <a:p>
            <a:pPr lvl="0" rtl="0">
              <a:spcBef>
                <a:spcPts val="0"/>
              </a:spcBef>
              <a:buNone/>
            </a:pPr>
            <a:r>
              <a:rPr lang="en" dirty="0" smtClean="0">
                <a:latin typeface="Verdana" panose="020B0604030504040204" pitchFamily="34" charset="0"/>
                <a:ea typeface="Verdana" panose="020B0604030504040204" pitchFamily="34" charset="0"/>
                <a:cs typeface="Verdana" panose="020B0604030504040204" pitchFamily="34" charset="0"/>
              </a:rPr>
              <a:t>	 Encryption</a:t>
            </a:r>
            <a:r>
              <a:rPr lang="en" dirty="0" smtClean="0"/>
              <a:t> </a:t>
            </a:r>
            <a:endParaRPr lang="en" dirty="0"/>
          </a:p>
        </p:txBody>
      </p:sp>
      <p:pic>
        <p:nvPicPr>
          <p:cNvPr id="101" name="Shape 101"/>
          <p:cNvPicPr preferRelativeResize="0"/>
          <p:nvPr/>
        </p:nvPicPr>
        <p:blipFill>
          <a:blip r:embed="rId3">
            <a:alphaModFix/>
          </a:blip>
          <a:stretch>
            <a:fillRect/>
          </a:stretch>
        </p:blipFill>
        <p:spPr>
          <a:xfrm>
            <a:off x="5302925" y="1371913"/>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6"/>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8"/>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1"/>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2" y="4491251"/>
            <a:ext cx="4319763" cy="435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8" y="1077492"/>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spTree>
    <p:extLst>
      <p:ext uri="{BB962C8B-B14F-4D97-AF65-F5344CB8AC3E}">
        <p14:creationId xmlns:p14="http://schemas.microsoft.com/office/powerpoint/2010/main" val="406609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9091"/>
            <a:ext cx="5022356" cy="5138884"/>
          </a:xfrm>
          <a:prstGeom prst="rect">
            <a:avLst/>
          </a:prstGeom>
        </p:spPr>
      </p:pic>
    </p:spTree>
    <p:extLst>
      <p:ext uri="{BB962C8B-B14F-4D97-AF65-F5344CB8AC3E}">
        <p14:creationId xmlns:p14="http://schemas.microsoft.com/office/powerpoint/2010/main" val="282296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haun Lee\Desktop\WinWP-1024x467.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54"/>
          <a:stretch/>
        </p:blipFill>
        <p:spPr bwMode="auto">
          <a:xfrm>
            <a:off x="3491880" y="1373331"/>
            <a:ext cx="4267926" cy="2642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un Lee\Desktop\screen-shot-2013-10-10-at-4-07-23-pm.png"/>
          <p:cNvPicPr>
            <a:picLocks noChangeAspect="1" noChangeArrowheads="1"/>
          </p:cNvPicPr>
          <p:nvPr/>
        </p:nvPicPr>
        <p:blipFill rotWithShape="1">
          <a:blip r:embed="rId4">
            <a:extLst>
              <a:ext uri="{28A0092B-C50C-407E-A947-70E740481C1C}">
                <a14:useLocalDpi xmlns:a14="http://schemas.microsoft.com/office/drawing/2010/main" val="0"/>
              </a:ext>
            </a:extLst>
          </a:blip>
          <a:srcRect l="12442" t="18741"/>
          <a:stretch/>
        </p:blipFill>
        <p:spPr bwMode="auto">
          <a:xfrm>
            <a:off x="1439652" y="1923679"/>
            <a:ext cx="4373668" cy="2347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haun Lee\Desktop\unnamed.jpg"/>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tretch>
            <a:fillRect/>
          </a:stretch>
        </p:blipFill>
        <p:spPr bwMode="auto">
          <a:xfrm>
            <a:off x="1856740" y="1111250"/>
            <a:ext cx="5430520" cy="33940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SG"/>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299" y="411511"/>
            <a:ext cx="7037403" cy="410303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40" y="207806"/>
            <a:ext cx="7043890" cy="4392488"/>
          </a:xfrm>
          <a:prstGeom prst="rect">
            <a:avLst/>
          </a:prstGeom>
        </p:spPr>
      </p:pic>
    </p:spTree>
    <p:extLst>
      <p:ext uri="{BB962C8B-B14F-4D97-AF65-F5344CB8AC3E}">
        <p14:creationId xmlns:p14="http://schemas.microsoft.com/office/powerpoint/2010/main" val="356089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250"/>
                                        <p:tgtEl>
                                          <p:spTgt spid="1026"/>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par>
                          <p:cTn id="16" fill="hold">
                            <p:stCondLst>
                              <p:cond delay="37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403648" y="1059583"/>
            <a:ext cx="6058606" cy="2863797"/>
          </a:xfrm>
          <a:prstGeom prst="rect">
            <a:avLst/>
          </a:prstGeom>
          <a:noFill/>
          <a:ln>
            <a:noFill/>
          </a:ln>
        </p:spPr>
      </p:pic>
    </p:spTree>
    <p:extLst>
      <p:ext uri="{BB962C8B-B14F-4D97-AF65-F5344CB8AC3E}">
        <p14:creationId xmlns:p14="http://schemas.microsoft.com/office/powerpoint/2010/main" val="367372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1.png"/>
          <p:cNvPicPr>
            <a:picLocks noChangeAspect="1"/>
          </p:cNvPicPr>
          <p:nvPr/>
        </p:nvPicPr>
        <p:blipFill>
          <a:blip r:embed="rId3"/>
          <a:stretch>
            <a:fillRect/>
          </a:stretch>
        </p:blipFill>
        <p:spPr>
          <a:xfrm>
            <a:off x="179512" y="-11458"/>
            <a:ext cx="8820472" cy="5154959"/>
          </a:xfrm>
          <a:prstGeom prst="rect">
            <a:avLst/>
          </a:prstGeom>
        </p:spPr>
      </p:pic>
    </p:spTree>
    <p:extLst>
      <p:ext uri="{BB962C8B-B14F-4D97-AF65-F5344CB8AC3E}">
        <p14:creationId xmlns:p14="http://schemas.microsoft.com/office/powerpoint/2010/main" val="77018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491630"/>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Safe and </a:t>
            </a:r>
            <a:r>
              <a:rPr lang="en-SG" sz="2700" dirty="0" smtClean="0">
                <a:latin typeface="Verdana" panose="020B0604030504040204" pitchFamily="34" charset="0"/>
                <a:ea typeface="Verdana" panose="020B0604030504040204" pitchFamily="34" charset="0"/>
                <a:cs typeface="Verdana" panose="020B0604030504040204" pitchFamily="34" charset="0"/>
              </a:rPr>
              <a:t>Virus-free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Continuously developed; never </a:t>
            </a:r>
            <a:r>
              <a:rPr lang="en-SG" sz="2700" dirty="0" smtClean="0">
                <a:latin typeface="Verdana" panose="020B0604030504040204" pitchFamily="34" charset="0"/>
                <a:ea typeface="Verdana" panose="020B0604030504040204" pitchFamily="34" charset="0"/>
                <a:cs typeface="Verdana" panose="020B0604030504040204" pitchFamily="34" charset="0"/>
              </a:rPr>
              <a:t>obsolete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Customisable by any programmer</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Free and Open source</a:t>
            </a:r>
          </a:p>
        </p:txBody>
      </p:sp>
    </p:spTree>
    <p:extLst>
      <p:ext uri="{BB962C8B-B14F-4D97-AF65-F5344CB8AC3E}">
        <p14:creationId xmlns:p14="http://schemas.microsoft.com/office/powerpoint/2010/main" val="363705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487</TotalTime>
  <Words>1373</Words>
  <Application>Microsoft Office PowerPoint</Application>
  <PresentationFormat>全屏显示(16:9)</PresentationFormat>
  <Paragraphs>159</Paragraphs>
  <Slides>33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Verdana</vt:lpstr>
      <vt:lpstr>Wingdings 3</vt:lpstr>
      <vt:lpstr>Lucida Sans Unicode</vt:lpstr>
      <vt:lpstr>Source Code Pro</vt:lpstr>
      <vt:lpstr>Arial</vt:lpstr>
      <vt:lpstr>宋体</vt:lpstr>
      <vt:lpstr>Wingdings 2</vt:lpstr>
      <vt:lpstr>黑体</vt:lpstr>
      <vt:lpstr>Concourse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Free and Open source</vt:lpstr>
      <vt:lpstr>Run on anything with Java</vt:lpstr>
      <vt:lpstr>Reliable</vt:lpstr>
      <vt:lpstr>PowerPoint 演示文稿</vt:lpstr>
      <vt:lpstr>Performance</vt:lpstr>
      <vt:lpstr>Ease of use</vt:lpstr>
      <vt:lpstr>Adding and Editing</vt:lpstr>
      <vt:lpstr>Adding – without deadlines</vt:lpstr>
      <vt:lpstr>Adding – with date</vt:lpstr>
      <vt:lpstr>Adding – with time</vt:lpstr>
      <vt:lpstr>Adding – with recurrence</vt:lpstr>
      <vt:lpstr>Editing</vt:lpstr>
      <vt:lpstr>Mark as complete</vt:lpstr>
      <vt:lpstr>Delete</vt:lpstr>
      <vt:lpstr>Undo</vt:lpstr>
      <vt:lpstr>find</vt:lpstr>
      <vt:lpstr>No need to remember commands!</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Ruomu Hou</cp:lastModifiedBy>
  <cp:revision>55</cp:revision>
  <dcterms:modified xsi:type="dcterms:W3CDTF">2016-04-06T16:23:44Z</dcterms:modified>
</cp:coreProperties>
</file>