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9" r:id="rId3"/>
    <p:sldId id="263" r:id="rId4"/>
    <p:sldId id="260" r:id="rId5"/>
    <p:sldId id="261" r:id="rId6"/>
    <p:sldId id="264" r:id="rId7"/>
    <p:sldId id="270" r:id="rId8"/>
    <p:sldId id="266" r:id="rId9"/>
    <p:sldId id="271" r:id="rId10"/>
    <p:sldId id="274" r:id="rId11"/>
    <p:sldId id="272" r:id="rId12"/>
    <p:sldId id="273" r:id="rId13"/>
  </p:sldIdLst>
  <p:sldSz cx="9144000" cy="6858000" type="screen4x3"/>
  <p:notesSz cx="6858000" cy="9144000"/>
  <p:defaultTextStyle>
    <a:defPPr>
      <a:defRPr lang="zh-S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92" autoAdjust="0"/>
  </p:normalViewPr>
  <p:slideViewPr>
    <p:cSldViewPr snapToGrid="0">
      <p:cViewPr varScale="1">
        <p:scale>
          <a:sx n="50" d="100"/>
          <a:sy n="50" d="100"/>
        </p:scale>
        <p:origin x="120" y="36"/>
      </p:cViewPr>
      <p:guideLst/>
    </p:cSldViewPr>
  </p:slideViewPr>
  <p:notesTextViewPr>
    <p:cViewPr>
      <p:scale>
        <a:sx n="1" d="1"/>
        <a:sy n="1" d="1"/>
      </p:scale>
      <p:origin x="0" y="-27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11EF28-A26A-47A5-B4DB-6E6AAD91E543}" type="doc">
      <dgm:prSet loTypeId="urn:microsoft.com/office/officeart/2005/8/layout/cycle2" loCatId="cycle" qsTypeId="urn:microsoft.com/office/officeart/2005/8/quickstyle/simple2" qsCatId="simple" csTypeId="urn:microsoft.com/office/officeart/2005/8/colors/accent1_3" csCatId="accent1" phldr="1"/>
      <dgm:spPr/>
      <dgm:t>
        <a:bodyPr/>
        <a:lstStyle/>
        <a:p>
          <a:endParaRPr lang="zh-SG" altLang="en-US"/>
        </a:p>
      </dgm:t>
    </dgm:pt>
    <dgm:pt modelId="{D1D1DB4A-1CCF-460B-AD5A-7F88C99B522B}">
      <dgm:prSet phldrT="[文本]"/>
      <dgm:spPr/>
      <dgm:t>
        <a:bodyPr/>
        <a:lstStyle/>
        <a:p>
          <a:r>
            <a:rPr lang="en-US" altLang="zh-SG" dirty="0" smtClean="0"/>
            <a:t>Body</a:t>
          </a:r>
          <a:endParaRPr lang="zh-SG" altLang="en-US" dirty="0"/>
        </a:p>
      </dgm:t>
    </dgm:pt>
    <dgm:pt modelId="{984AFDBD-385E-4D3E-8BA6-C70298650B85}" type="parTrans" cxnId="{E19D337C-C287-427D-BD71-D194A82901DC}">
      <dgm:prSet/>
      <dgm:spPr/>
      <dgm:t>
        <a:bodyPr/>
        <a:lstStyle/>
        <a:p>
          <a:endParaRPr lang="zh-SG" altLang="en-US"/>
        </a:p>
      </dgm:t>
    </dgm:pt>
    <dgm:pt modelId="{9FDCCEFF-D31E-46B6-9884-FAE1914A8E23}" type="sibTrans" cxnId="{E19D337C-C287-427D-BD71-D194A82901DC}">
      <dgm:prSet/>
      <dgm:spPr/>
      <dgm:t>
        <a:bodyPr/>
        <a:lstStyle/>
        <a:p>
          <a:endParaRPr lang="zh-SG" altLang="en-US"/>
        </a:p>
      </dgm:t>
    </dgm:pt>
    <dgm:pt modelId="{CE002853-9EE0-4977-827E-D4A6FB364835}">
      <dgm:prSet phldrT="[文本]"/>
      <dgm:spPr/>
      <dgm:t>
        <a:bodyPr/>
        <a:lstStyle/>
        <a:p>
          <a:r>
            <a:rPr lang="en-US" altLang="zh-SG" dirty="0" smtClean="0"/>
            <a:t>Mind</a:t>
          </a:r>
          <a:endParaRPr lang="zh-SG" altLang="en-US" dirty="0"/>
        </a:p>
      </dgm:t>
    </dgm:pt>
    <dgm:pt modelId="{FB930A7B-D311-4E82-9A7A-421756BDDD65}" type="parTrans" cxnId="{0069B75A-F70E-4449-9206-0FDA23528216}">
      <dgm:prSet/>
      <dgm:spPr/>
      <dgm:t>
        <a:bodyPr/>
        <a:lstStyle/>
        <a:p>
          <a:endParaRPr lang="zh-SG" altLang="en-US"/>
        </a:p>
      </dgm:t>
    </dgm:pt>
    <dgm:pt modelId="{BA94F0C7-8DEA-415A-A99A-61B17B9357AD}" type="sibTrans" cxnId="{0069B75A-F70E-4449-9206-0FDA23528216}">
      <dgm:prSet/>
      <dgm:spPr/>
      <dgm:t>
        <a:bodyPr/>
        <a:lstStyle/>
        <a:p>
          <a:endParaRPr lang="zh-SG" altLang="en-US"/>
        </a:p>
      </dgm:t>
    </dgm:pt>
    <dgm:pt modelId="{E553F08C-D474-4338-B0B8-0A3028AD0127}" type="pres">
      <dgm:prSet presAssocID="{F611EF28-A26A-47A5-B4DB-6E6AAD91E543}" presName="cycle" presStyleCnt="0">
        <dgm:presLayoutVars>
          <dgm:dir/>
          <dgm:resizeHandles val="exact"/>
        </dgm:presLayoutVars>
      </dgm:prSet>
      <dgm:spPr/>
      <dgm:t>
        <a:bodyPr/>
        <a:lstStyle/>
        <a:p>
          <a:endParaRPr lang="en-SG"/>
        </a:p>
      </dgm:t>
    </dgm:pt>
    <dgm:pt modelId="{350D9479-FFC7-4736-A641-B6D5E04A9C5A}" type="pres">
      <dgm:prSet presAssocID="{D1D1DB4A-1CCF-460B-AD5A-7F88C99B522B}" presName="node" presStyleLbl="node1" presStyleIdx="0" presStyleCnt="2">
        <dgm:presLayoutVars>
          <dgm:bulletEnabled val="1"/>
        </dgm:presLayoutVars>
      </dgm:prSet>
      <dgm:spPr/>
      <dgm:t>
        <a:bodyPr/>
        <a:lstStyle/>
        <a:p>
          <a:endParaRPr lang="zh-SG" altLang="en-US"/>
        </a:p>
      </dgm:t>
    </dgm:pt>
    <dgm:pt modelId="{59414FDD-6E53-4AA7-ADBC-7DB3CB8F5641}" type="pres">
      <dgm:prSet presAssocID="{9FDCCEFF-D31E-46B6-9884-FAE1914A8E23}" presName="sibTrans" presStyleLbl="sibTrans2D1" presStyleIdx="0" presStyleCnt="2"/>
      <dgm:spPr/>
      <dgm:t>
        <a:bodyPr/>
        <a:lstStyle/>
        <a:p>
          <a:endParaRPr lang="en-SG"/>
        </a:p>
      </dgm:t>
    </dgm:pt>
    <dgm:pt modelId="{F57151D9-1488-4268-89B5-6D7F96C0E8AD}" type="pres">
      <dgm:prSet presAssocID="{9FDCCEFF-D31E-46B6-9884-FAE1914A8E23}" presName="connectorText" presStyleLbl="sibTrans2D1" presStyleIdx="0" presStyleCnt="2"/>
      <dgm:spPr/>
      <dgm:t>
        <a:bodyPr/>
        <a:lstStyle/>
        <a:p>
          <a:endParaRPr lang="en-SG"/>
        </a:p>
      </dgm:t>
    </dgm:pt>
    <dgm:pt modelId="{6CFA1C3B-E764-4C89-906C-A36ED7812F12}" type="pres">
      <dgm:prSet presAssocID="{CE002853-9EE0-4977-827E-D4A6FB364835}" presName="node" presStyleLbl="node1" presStyleIdx="1" presStyleCnt="2" custRadScaleRad="139389" custRadScaleInc="-3319">
        <dgm:presLayoutVars>
          <dgm:bulletEnabled val="1"/>
        </dgm:presLayoutVars>
      </dgm:prSet>
      <dgm:spPr/>
      <dgm:t>
        <a:bodyPr/>
        <a:lstStyle/>
        <a:p>
          <a:endParaRPr lang="en-SG"/>
        </a:p>
      </dgm:t>
    </dgm:pt>
    <dgm:pt modelId="{54E05733-59C2-46D4-AEE7-15F904075BA9}" type="pres">
      <dgm:prSet presAssocID="{BA94F0C7-8DEA-415A-A99A-61B17B9357AD}" presName="sibTrans" presStyleLbl="sibTrans2D1" presStyleIdx="1" presStyleCnt="2"/>
      <dgm:spPr/>
      <dgm:t>
        <a:bodyPr/>
        <a:lstStyle/>
        <a:p>
          <a:endParaRPr lang="en-SG"/>
        </a:p>
      </dgm:t>
    </dgm:pt>
    <dgm:pt modelId="{0762A9D1-028E-4A58-81D8-095D29F1EB65}" type="pres">
      <dgm:prSet presAssocID="{BA94F0C7-8DEA-415A-A99A-61B17B9357AD}" presName="connectorText" presStyleLbl="sibTrans2D1" presStyleIdx="1" presStyleCnt="2"/>
      <dgm:spPr/>
      <dgm:t>
        <a:bodyPr/>
        <a:lstStyle/>
        <a:p>
          <a:endParaRPr lang="en-SG"/>
        </a:p>
      </dgm:t>
    </dgm:pt>
  </dgm:ptLst>
  <dgm:cxnLst>
    <dgm:cxn modelId="{ECEBF4ED-0D18-4885-8F7C-7B453F7482D8}" type="presOf" srcId="{9FDCCEFF-D31E-46B6-9884-FAE1914A8E23}" destId="{F57151D9-1488-4268-89B5-6D7F96C0E8AD}" srcOrd="1" destOrd="0" presId="urn:microsoft.com/office/officeart/2005/8/layout/cycle2"/>
    <dgm:cxn modelId="{E19D337C-C287-427D-BD71-D194A82901DC}" srcId="{F611EF28-A26A-47A5-B4DB-6E6AAD91E543}" destId="{D1D1DB4A-1CCF-460B-AD5A-7F88C99B522B}" srcOrd="0" destOrd="0" parTransId="{984AFDBD-385E-4D3E-8BA6-C70298650B85}" sibTransId="{9FDCCEFF-D31E-46B6-9884-FAE1914A8E23}"/>
    <dgm:cxn modelId="{0069B75A-F70E-4449-9206-0FDA23528216}" srcId="{F611EF28-A26A-47A5-B4DB-6E6AAD91E543}" destId="{CE002853-9EE0-4977-827E-D4A6FB364835}" srcOrd="1" destOrd="0" parTransId="{FB930A7B-D311-4E82-9A7A-421756BDDD65}" sibTransId="{BA94F0C7-8DEA-415A-A99A-61B17B9357AD}"/>
    <dgm:cxn modelId="{A4C40FC1-5C58-4CF7-96DF-9BFF29FA60CB}" type="presOf" srcId="{9FDCCEFF-D31E-46B6-9884-FAE1914A8E23}" destId="{59414FDD-6E53-4AA7-ADBC-7DB3CB8F5641}" srcOrd="0" destOrd="0" presId="urn:microsoft.com/office/officeart/2005/8/layout/cycle2"/>
    <dgm:cxn modelId="{EE74E449-4C86-4E63-ACAC-EF02C9C38D05}" type="presOf" srcId="{BA94F0C7-8DEA-415A-A99A-61B17B9357AD}" destId="{0762A9D1-028E-4A58-81D8-095D29F1EB65}" srcOrd="1" destOrd="0" presId="urn:microsoft.com/office/officeart/2005/8/layout/cycle2"/>
    <dgm:cxn modelId="{F0A5D3A2-6643-4924-A01B-C5BC5EC5391D}" type="presOf" srcId="{F611EF28-A26A-47A5-B4DB-6E6AAD91E543}" destId="{E553F08C-D474-4338-B0B8-0A3028AD0127}" srcOrd="0" destOrd="0" presId="urn:microsoft.com/office/officeart/2005/8/layout/cycle2"/>
    <dgm:cxn modelId="{053A9002-4FFD-4230-A51E-4C1C225CA917}" type="presOf" srcId="{BA94F0C7-8DEA-415A-A99A-61B17B9357AD}" destId="{54E05733-59C2-46D4-AEE7-15F904075BA9}" srcOrd="0" destOrd="0" presId="urn:microsoft.com/office/officeart/2005/8/layout/cycle2"/>
    <dgm:cxn modelId="{28D23BEF-527A-40BA-9F5B-B3511FDA66D4}" type="presOf" srcId="{D1D1DB4A-1CCF-460B-AD5A-7F88C99B522B}" destId="{350D9479-FFC7-4736-A641-B6D5E04A9C5A}" srcOrd="0" destOrd="0" presId="urn:microsoft.com/office/officeart/2005/8/layout/cycle2"/>
    <dgm:cxn modelId="{4C67A1D7-43B2-40B9-8C8B-ACFE6C8C0F64}" type="presOf" srcId="{CE002853-9EE0-4977-827E-D4A6FB364835}" destId="{6CFA1C3B-E764-4C89-906C-A36ED7812F12}" srcOrd="0" destOrd="0" presId="urn:microsoft.com/office/officeart/2005/8/layout/cycle2"/>
    <dgm:cxn modelId="{C637B5D1-E0D9-4254-9A6F-6DA05154AEDD}" type="presParOf" srcId="{E553F08C-D474-4338-B0B8-0A3028AD0127}" destId="{350D9479-FFC7-4736-A641-B6D5E04A9C5A}" srcOrd="0" destOrd="0" presId="urn:microsoft.com/office/officeart/2005/8/layout/cycle2"/>
    <dgm:cxn modelId="{914203E2-D19E-46C5-BA71-52797C4ED800}" type="presParOf" srcId="{E553F08C-D474-4338-B0B8-0A3028AD0127}" destId="{59414FDD-6E53-4AA7-ADBC-7DB3CB8F5641}" srcOrd="1" destOrd="0" presId="urn:microsoft.com/office/officeart/2005/8/layout/cycle2"/>
    <dgm:cxn modelId="{B6FDBC25-E729-4ECF-81EA-D2A6DE0C07CB}" type="presParOf" srcId="{59414FDD-6E53-4AA7-ADBC-7DB3CB8F5641}" destId="{F57151D9-1488-4268-89B5-6D7F96C0E8AD}" srcOrd="0" destOrd="0" presId="urn:microsoft.com/office/officeart/2005/8/layout/cycle2"/>
    <dgm:cxn modelId="{0EA45097-126E-42F4-9455-80A6DE40AD80}" type="presParOf" srcId="{E553F08C-D474-4338-B0B8-0A3028AD0127}" destId="{6CFA1C3B-E764-4C89-906C-A36ED7812F12}" srcOrd="2" destOrd="0" presId="urn:microsoft.com/office/officeart/2005/8/layout/cycle2"/>
    <dgm:cxn modelId="{8D280AE1-4C73-4A3B-A010-078D98C243DC}" type="presParOf" srcId="{E553F08C-D474-4338-B0B8-0A3028AD0127}" destId="{54E05733-59C2-46D4-AEE7-15F904075BA9}" srcOrd="3" destOrd="0" presId="urn:microsoft.com/office/officeart/2005/8/layout/cycle2"/>
    <dgm:cxn modelId="{2E3AE8FA-1D0D-4F40-9650-EF25B787B8FC}" type="presParOf" srcId="{54E05733-59C2-46D4-AEE7-15F904075BA9}" destId="{0762A9D1-028E-4A58-81D8-095D29F1EB65}"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0D9479-FFC7-4736-A641-B6D5E04A9C5A}">
      <dsp:nvSpPr>
        <dsp:cNvPr id="0" name=""/>
        <dsp:cNvSpPr/>
      </dsp:nvSpPr>
      <dsp:spPr>
        <a:xfrm>
          <a:off x="1277" y="838"/>
          <a:ext cx="1832615" cy="1832615"/>
        </a:xfrm>
        <a:prstGeom prst="ellipse">
          <a:avLst/>
        </a:prstGeom>
        <a:solidFill>
          <a:schemeClr val="accent1">
            <a:shade val="80000"/>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r>
            <a:rPr lang="en-US" altLang="zh-SG" sz="3800" kern="1200" dirty="0" smtClean="0"/>
            <a:t>Body</a:t>
          </a:r>
          <a:endParaRPr lang="zh-SG" altLang="en-US" sz="3800" kern="1200" dirty="0"/>
        </a:p>
      </dsp:txBody>
      <dsp:txXfrm>
        <a:off x="269657" y="269218"/>
        <a:ext cx="1295855" cy="1295855"/>
      </dsp:txXfrm>
    </dsp:sp>
    <dsp:sp modelId="{59414FDD-6E53-4AA7-ADBC-7DB3CB8F5641}">
      <dsp:nvSpPr>
        <dsp:cNvPr id="0" name=""/>
        <dsp:cNvSpPr/>
      </dsp:nvSpPr>
      <dsp:spPr>
        <a:xfrm rot="21598833">
          <a:off x="1698491" y="-260094"/>
          <a:ext cx="1171308" cy="618507"/>
        </a:xfrm>
        <a:prstGeom prst="rightArrow">
          <a:avLst>
            <a:gd name="adj1" fmla="val 60000"/>
            <a:gd name="adj2" fmla="val 50000"/>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SG" altLang="en-US" sz="2600" kern="1200"/>
        </a:p>
      </dsp:txBody>
      <dsp:txXfrm>
        <a:off x="1698491" y="-136362"/>
        <a:ext cx="985756" cy="371105"/>
      </dsp:txXfrm>
    </dsp:sp>
    <dsp:sp modelId="{6CFA1C3B-E764-4C89-906C-A36ED7812F12}">
      <dsp:nvSpPr>
        <dsp:cNvPr id="0" name=""/>
        <dsp:cNvSpPr/>
      </dsp:nvSpPr>
      <dsp:spPr>
        <a:xfrm>
          <a:off x="2800959" y="0"/>
          <a:ext cx="1832615" cy="1832615"/>
        </a:xfrm>
        <a:prstGeom prst="ellipse">
          <a:avLst/>
        </a:prstGeom>
        <a:solidFill>
          <a:schemeClr val="accent1">
            <a:shade val="80000"/>
            <a:hueOff val="-152183"/>
            <a:satOff val="-52530"/>
            <a:lumOff val="36647"/>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r>
            <a:rPr lang="en-US" altLang="zh-SG" sz="3800" kern="1200" dirty="0" smtClean="0"/>
            <a:t>Mind</a:t>
          </a:r>
          <a:endParaRPr lang="zh-SG" altLang="en-US" sz="3800" kern="1200" dirty="0"/>
        </a:p>
      </dsp:txBody>
      <dsp:txXfrm>
        <a:off x="3069339" y="268380"/>
        <a:ext cx="1295855" cy="1295855"/>
      </dsp:txXfrm>
    </dsp:sp>
    <dsp:sp modelId="{54E05733-59C2-46D4-AEE7-15F904075BA9}">
      <dsp:nvSpPr>
        <dsp:cNvPr id="0" name=""/>
        <dsp:cNvSpPr/>
      </dsp:nvSpPr>
      <dsp:spPr>
        <a:xfrm rot="10799106">
          <a:off x="1765051" y="1475219"/>
          <a:ext cx="1171859" cy="618507"/>
        </a:xfrm>
        <a:prstGeom prst="rightArrow">
          <a:avLst>
            <a:gd name="adj1" fmla="val 60000"/>
            <a:gd name="adj2" fmla="val 50000"/>
          </a:avLst>
        </a:prstGeom>
        <a:solidFill>
          <a:schemeClr val="accent1">
            <a:shade val="90000"/>
            <a:hueOff val="-152964"/>
            <a:satOff val="-52530"/>
            <a:lumOff val="3474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SG" altLang="en-US" sz="2600" kern="1200"/>
        </a:p>
      </dsp:txBody>
      <dsp:txXfrm rot="10800000">
        <a:off x="1950603" y="1598896"/>
        <a:ext cx="986307" cy="37110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SG"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4430E2-E71A-4A01-8927-D9FFBBA4F669}" type="datetimeFigureOut">
              <a:rPr lang="zh-SG" altLang="en-US" smtClean="0"/>
              <a:t>31/1/2016</a:t>
            </a:fld>
            <a:endParaRPr lang="zh-SG"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SG"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SG"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1EC1D-0087-4192-9EEB-BFDFC93C89F6}" type="slidenum">
              <a:rPr lang="zh-SG" altLang="en-US" smtClean="0"/>
              <a:t>‹#›</a:t>
            </a:fld>
            <a:endParaRPr lang="zh-SG" altLang="en-US"/>
          </a:p>
        </p:txBody>
      </p:sp>
    </p:spTree>
    <p:extLst>
      <p:ext uri="{BB962C8B-B14F-4D97-AF65-F5344CB8AC3E}">
        <p14:creationId xmlns:p14="http://schemas.microsoft.com/office/powerpoint/2010/main" val="4287811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SG" dirty="0" smtClean="0"/>
              <a:t>Body</a:t>
            </a:r>
            <a:r>
              <a:rPr lang="en-US" altLang="zh-SG" baseline="0" dirty="0" smtClean="0"/>
              <a:t> language conveys more information about your mind state than the spoken language, so we need to manage our body language in interviews. Our body and mind are close related. People infer our mind-state from our body movement, because our body movement is determined by our mind-state.</a:t>
            </a:r>
          </a:p>
          <a:p>
            <a:endParaRPr lang="en-US" altLang="zh-SG" baseline="0" dirty="0" smtClean="0"/>
          </a:p>
          <a:p>
            <a:r>
              <a:rPr lang="en-US" altLang="zh-SG" baseline="0" dirty="0" smtClean="0"/>
              <a:t>Manage of body movement is essentially the management </a:t>
            </a:r>
            <a:r>
              <a:rPr lang="en-US" altLang="zh-SG" baseline="0" dirty="0" smtClean="0"/>
              <a:t>of </a:t>
            </a:r>
            <a:r>
              <a:rPr lang="en-US" altLang="zh-SG" baseline="0" dirty="0" smtClean="0"/>
              <a:t>our mind state.</a:t>
            </a:r>
          </a:p>
          <a:p>
            <a:endParaRPr lang="en-US" altLang="zh-SG" baseline="0" dirty="0" smtClean="0"/>
          </a:p>
          <a:p>
            <a:r>
              <a:rPr lang="en-US" altLang="zh-SG" baseline="0" dirty="0" smtClean="0"/>
              <a:t>Mind comes first.</a:t>
            </a:r>
          </a:p>
          <a:p>
            <a:endParaRPr lang="en-US" altLang="zh-SG" baseline="0" dirty="0" smtClean="0"/>
          </a:p>
          <a:p>
            <a:r>
              <a:rPr lang="en-US" altLang="zh-SG" dirty="0" smtClean="0"/>
              <a:t>Confident</a:t>
            </a:r>
            <a:r>
              <a:rPr lang="en-US" altLang="zh-SG" baseline="0" dirty="0" smtClean="0"/>
              <a:t> people naturally look convincing and passionate people naturally uses body movement to convey ideas.</a:t>
            </a:r>
          </a:p>
          <a:p>
            <a:endParaRPr lang="en-US" altLang="zh-SG" baseline="0" dirty="0" smtClean="0"/>
          </a:p>
          <a:p>
            <a:r>
              <a:rPr lang="en-US" altLang="zh-CN" dirty="0" smtClean="0"/>
              <a:t>If the mind is nervous, you cannot stop being look nervous. You may try to stop scratching</a:t>
            </a:r>
            <a:r>
              <a:rPr lang="en-US" altLang="zh-CN" baseline="0" dirty="0" smtClean="0"/>
              <a:t> the hair, but you may not notice your voice is shaking. There are endless list of things to be fixed if the mind is not prepared.</a:t>
            </a:r>
          </a:p>
        </p:txBody>
      </p:sp>
      <p:sp>
        <p:nvSpPr>
          <p:cNvPr id="4" name="灯片编号占位符 3"/>
          <p:cNvSpPr>
            <a:spLocks noGrp="1"/>
          </p:cNvSpPr>
          <p:nvPr>
            <p:ph type="sldNum" sz="quarter" idx="10"/>
          </p:nvPr>
        </p:nvSpPr>
        <p:spPr/>
        <p:txBody>
          <a:bodyPr/>
          <a:lstStyle/>
          <a:p>
            <a:fld id="{5501EC1D-0087-4192-9EEB-BFDFC93C89F6}" type="slidenum">
              <a:rPr lang="zh-SG" altLang="en-US" smtClean="0"/>
              <a:t>3</a:t>
            </a:fld>
            <a:endParaRPr lang="zh-SG" altLang="en-US"/>
          </a:p>
        </p:txBody>
      </p:sp>
    </p:spTree>
    <p:extLst>
      <p:ext uri="{BB962C8B-B14F-4D97-AF65-F5344CB8AC3E}">
        <p14:creationId xmlns:p14="http://schemas.microsoft.com/office/powerpoint/2010/main" val="518079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SG" dirty="0" smtClean="0"/>
              <a:t>You</a:t>
            </a:r>
            <a:r>
              <a:rPr lang="en-US" altLang="zh-SG" baseline="0" dirty="0" smtClean="0"/>
              <a:t> and your interviewer meet for a purpose. With the limited time, you need to give your interviewers as much evidences as you can to convince him/her that you fit the requirement for the opportunity.</a:t>
            </a:r>
          </a:p>
          <a:p>
            <a:endParaRPr lang="en-US" altLang="zh-SG" baseline="0" dirty="0" smtClean="0"/>
          </a:p>
          <a:p>
            <a:r>
              <a:rPr lang="en-US" altLang="zh-SG" baseline="0" dirty="0" smtClean="0"/>
              <a:t>This is so important as I want to share about my personal experience here.</a:t>
            </a:r>
          </a:p>
          <a:p>
            <a:endParaRPr lang="en-US" altLang="zh-SG" baseline="0" dirty="0" smtClean="0"/>
          </a:p>
          <a:p>
            <a:r>
              <a:rPr lang="en-US" altLang="zh-SG" baseline="0" dirty="0" smtClean="0"/>
              <a:t>I have failed the USP interview…. Because… </a:t>
            </a:r>
            <a:endParaRPr lang="zh-SG" altLang="en-US" dirty="0"/>
          </a:p>
        </p:txBody>
      </p:sp>
      <p:sp>
        <p:nvSpPr>
          <p:cNvPr id="4" name="灯片编号占位符 3"/>
          <p:cNvSpPr>
            <a:spLocks noGrp="1"/>
          </p:cNvSpPr>
          <p:nvPr>
            <p:ph type="sldNum" sz="quarter" idx="10"/>
          </p:nvPr>
        </p:nvSpPr>
        <p:spPr/>
        <p:txBody>
          <a:bodyPr/>
          <a:lstStyle/>
          <a:p>
            <a:fld id="{5501EC1D-0087-4192-9EEB-BFDFC93C89F6}" type="slidenum">
              <a:rPr lang="zh-SG" altLang="en-US" smtClean="0"/>
              <a:t>4</a:t>
            </a:fld>
            <a:endParaRPr lang="zh-SG" altLang="en-US"/>
          </a:p>
        </p:txBody>
      </p:sp>
    </p:spTree>
    <p:extLst>
      <p:ext uri="{BB962C8B-B14F-4D97-AF65-F5344CB8AC3E}">
        <p14:creationId xmlns:p14="http://schemas.microsoft.com/office/powerpoint/2010/main" val="1072137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SG" dirty="0" smtClean="0"/>
              <a:t>This</a:t>
            </a:r>
            <a:r>
              <a:rPr lang="en-US" altLang="zh-SG" baseline="0" dirty="0" smtClean="0"/>
              <a:t> is an job description taken from the </a:t>
            </a:r>
            <a:r>
              <a:rPr lang="en-US" altLang="zh-SG" baseline="0" dirty="0" err="1" smtClean="0"/>
              <a:t>Stjobs</a:t>
            </a:r>
            <a:r>
              <a:rPr lang="en-US" altLang="zh-SG" baseline="0" dirty="0" smtClean="0"/>
              <a:t> website. The left-side is the text description which is not supposed to be read. On the right I have extracted 3 points from the job description.</a:t>
            </a:r>
          </a:p>
          <a:p>
            <a:endParaRPr lang="en-US" altLang="zh-SG" baseline="0" dirty="0" smtClean="0"/>
          </a:p>
          <a:p>
            <a:r>
              <a:rPr lang="en-US" altLang="zh-SG" baseline="0" dirty="0" smtClean="0"/>
              <a:t>So how should you fit yourself in the job description?</a:t>
            </a:r>
          </a:p>
          <a:p>
            <a:endParaRPr lang="en-US" altLang="zh-SG" baseline="0" dirty="0" smtClean="0"/>
          </a:p>
          <a:p>
            <a:r>
              <a:rPr lang="en-US" altLang="zh-SG" baseline="0" dirty="0" smtClean="0"/>
              <a:t>Performance driven: it stresses on the meritocracy nature of the company. Monetary result is the most essential quality for them. Do not discuss your vision and values, but share with them your working experience. You may want to talk about how did you achieve above-average result in your field. E.g. in preparing of the final exam, knowing that I am unable to get all the As, I do detailed revision for the courses I am good at to ensure an A and trying all the past-year papers for the modules which I am not good at to quickly improve my grade, finally I secured my second-class honor.</a:t>
            </a:r>
          </a:p>
          <a:p>
            <a:endParaRPr lang="en-US" altLang="zh-SG" baseline="0" dirty="0" smtClean="0"/>
          </a:p>
          <a:p>
            <a:r>
              <a:rPr lang="en-US" altLang="zh-SG" baseline="0" dirty="0" smtClean="0"/>
              <a:t>Support: being responsive and know how to resolve team collaboration problems</a:t>
            </a:r>
          </a:p>
          <a:p>
            <a:endParaRPr lang="en-US" altLang="zh-SG" baseline="0" dirty="0" smtClean="0"/>
          </a:p>
          <a:p>
            <a:r>
              <a:rPr lang="en-US" altLang="zh-SG" baseline="0" dirty="0" smtClean="0"/>
              <a:t>Attractive scheme: tricky part, it is not difficult to design an attractive commission scheme. Giving more money is apparently more attractive. Unfortunately, this requirement is asking you to exploit your co-workers to the largest extent with as little rewards as possible. How to respond to such a requirement? This is an art, not a science, so you need to show them you are a successful, exploitive person. E.g. I am very strict at my co-workers, because I can give them an offer that they cannot resist. For example, ….</a:t>
            </a:r>
          </a:p>
          <a:p>
            <a:endParaRPr lang="zh-SG" altLang="en-US" dirty="0"/>
          </a:p>
        </p:txBody>
      </p:sp>
      <p:sp>
        <p:nvSpPr>
          <p:cNvPr id="4" name="灯片编号占位符 3"/>
          <p:cNvSpPr>
            <a:spLocks noGrp="1"/>
          </p:cNvSpPr>
          <p:nvPr>
            <p:ph type="sldNum" sz="quarter" idx="10"/>
          </p:nvPr>
        </p:nvSpPr>
        <p:spPr/>
        <p:txBody>
          <a:bodyPr/>
          <a:lstStyle/>
          <a:p>
            <a:fld id="{5501EC1D-0087-4192-9EEB-BFDFC93C89F6}" type="slidenum">
              <a:rPr lang="zh-SG" altLang="en-US" smtClean="0"/>
              <a:t>5</a:t>
            </a:fld>
            <a:endParaRPr lang="zh-SG" altLang="en-US"/>
          </a:p>
        </p:txBody>
      </p:sp>
    </p:spTree>
    <p:extLst>
      <p:ext uri="{BB962C8B-B14F-4D97-AF65-F5344CB8AC3E}">
        <p14:creationId xmlns:p14="http://schemas.microsoft.com/office/powerpoint/2010/main" val="231934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Don't answer vague questions. Rather than answering questions you think you hear, get the employer to be more specific and then respond.</a:t>
            </a:r>
          </a:p>
          <a:p>
            <a:r>
              <a:rPr lang="en-SG" dirty="0" smtClean="0"/>
              <a:t>Answering</a:t>
            </a:r>
            <a:r>
              <a:rPr lang="en-SG" baseline="0" dirty="0" smtClean="0"/>
              <a:t> vague questions only create opportunities for you to potentially blurt out something totally irrelevant.</a:t>
            </a:r>
          </a:p>
          <a:p>
            <a:r>
              <a:rPr lang="en-SG" baseline="0" dirty="0" smtClean="0"/>
              <a:t>In the best scenario, you answer the question accurately, in the worst, you create a bad impression for yourself. </a:t>
            </a:r>
            <a:endParaRPr lang="en-SG" dirty="0" smtClean="0"/>
          </a:p>
        </p:txBody>
      </p:sp>
      <p:sp>
        <p:nvSpPr>
          <p:cNvPr id="4" name="Slide Number Placeholder 3"/>
          <p:cNvSpPr>
            <a:spLocks noGrp="1"/>
          </p:cNvSpPr>
          <p:nvPr>
            <p:ph type="sldNum" sz="quarter" idx="10"/>
          </p:nvPr>
        </p:nvSpPr>
        <p:spPr/>
        <p:txBody>
          <a:bodyPr/>
          <a:lstStyle/>
          <a:p>
            <a:fld id="{5501EC1D-0087-4192-9EEB-BFDFC93C89F6}" type="slidenum">
              <a:rPr lang="zh-SG" altLang="en-US" smtClean="0"/>
              <a:t>8</a:t>
            </a:fld>
            <a:endParaRPr lang="zh-SG" altLang="en-US"/>
          </a:p>
        </p:txBody>
      </p:sp>
    </p:spTree>
    <p:extLst>
      <p:ext uri="{BB962C8B-B14F-4D97-AF65-F5344CB8AC3E}">
        <p14:creationId xmlns:p14="http://schemas.microsoft.com/office/powerpoint/2010/main" val="3252761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Never interrupt the employer. If you don't have time to listen, neither does the employer</a:t>
            </a:r>
            <a:r>
              <a:rPr lang="en-SG" baseline="0" dirty="0" smtClean="0"/>
              <a:t> have time to listen to you.</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smtClean="0"/>
              <a:t>Additionally, this can only spell out a bad working attitude from you in the future if the employer chooses to hire you.</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smtClean="0"/>
              <a:t>This will lead him or her to reconsider whether to give you the job.</a:t>
            </a:r>
            <a:r>
              <a:rPr lang="en-SG" sz="1200" b="1" i="0" u="sng" kern="1200" dirty="0" smtClean="0">
                <a:solidFill>
                  <a:schemeClr val="tx1"/>
                </a:solidFill>
                <a:effectLst/>
                <a:latin typeface="+mn-lt"/>
                <a:ea typeface="+mn-ea"/>
                <a:cs typeface="+mn-cs"/>
              </a:rPr>
              <a:t> </a:t>
            </a:r>
            <a:endParaRPr lang="en-SG" dirty="0" smtClean="0"/>
          </a:p>
        </p:txBody>
      </p:sp>
      <p:sp>
        <p:nvSpPr>
          <p:cNvPr id="4" name="Slide Number Placeholder 3"/>
          <p:cNvSpPr>
            <a:spLocks noGrp="1"/>
          </p:cNvSpPr>
          <p:nvPr>
            <p:ph type="sldNum" sz="quarter" idx="10"/>
          </p:nvPr>
        </p:nvSpPr>
        <p:spPr/>
        <p:txBody>
          <a:bodyPr/>
          <a:lstStyle/>
          <a:p>
            <a:fld id="{5501EC1D-0087-4192-9EEB-BFDFC93C89F6}" type="slidenum">
              <a:rPr lang="zh-SG" altLang="en-US" smtClean="0"/>
              <a:t>9</a:t>
            </a:fld>
            <a:endParaRPr lang="zh-SG" altLang="en-US"/>
          </a:p>
        </p:txBody>
      </p:sp>
    </p:spTree>
    <p:extLst>
      <p:ext uri="{BB962C8B-B14F-4D97-AF65-F5344CB8AC3E}">
        <p14:creationId xmlns:p14="http://schemas.microsoft.com/office/powerpoint/2010/main" val="2185945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Do not make</a:t>
            </a:r>
            <a:r>
              <a:rPr lang="en-SG" baseline="0" dirty="0" smtClean="0"/>
              <a:t> derogatory comments about </a:t>
            </a:r>
            <a:r>
              <a:rPr lang="en-SG" sz="1200" b="0" i="0" kern="1200" dirty="0" smtClean="0">
                <a:solidFill>
                  <a:schemeClr val="tx1"/>
                </a:solidFill>
                <a:effectLst/>
                <a:latin typeface="+mn-lt"/>
                <a:ea typeface="+mn-ea"/>
                <a:cs typeface="+mn-cs"/>
              </a:rPr>
              <a:t>your present or former employers, colleagues or companies.</a:t>
            </a:r>
          </a:p>
          <a:p>
            <a:pPr marL="0" marR="0" indent="0" algn="l" defTabSz="914400" rtl="0" eaLnBrk="1" fontAlgn="auto" latinLnBrk="0" hangingPunct="1">
              <a:lnSpc>
                <a:spcPct val="100000"/>
              </a:lnSpc>
              <a:spcBef>
                <a:spcPts val="0"/>
              </a:spcBef>
              <a:spcAft>
                <a:spcPts val="0"/>
              </a:spcAft>
              <a:buClrTx/>
              <a:buSzTx/>
              <a:buFontTx/>
              <a:buNone/>
              <a:tabLst/>
              <a:defRPr/>
            </a:pPr>
            <a:r>
              <a:rPr lang="en-SG" sz="1200" b="0" i="0" kern="1200" baseline="0" dirty="0" smtClean="0">
                <a:solidFill>
                  <a:schemeClr val="tx1"/>
                </a:solidFill>
                <a:effectLst/>
                <a:latin typeface="+mn-lt"/>
                <a:ea typeface="+mn-ea"/>
                <a:cs typeface="+mn-cs"/>
              </a:rPr>
              <a:t>This does not bring reflect good on you as it only portrays you as someone who is not a team player or a good subordinate.</a:t>
            </a:r>
          </a:p>
          <a:p>
            <a:pPr marL="0" marR="0" indent="0" algn="l" defTabSz="914400" rtl="0" eaLnBrk="1" fontAlgn="auto" latinLnBrk="0" hangingPunct="1">
              <a:lnSpc>
                <a:spcPct val="100000"/>
              </a:lnSpc>
              <a:spcBef>
                <a:spcPts val="0"/>
              </a:spcBef>
              <a:spcAft>
                <a:spcPts val="0"/>
              </a:spcAft>
              <a:buClrTx/>
              <a:buSzTx/>
              <a:buFontTx/>
              <a:buNone/>
              <a:tabLst/>
              <a:defRPr/>
            </a:pPr>
            <a:r>
              <a:rPr lang="en-SG" sz="1200" b="0" i="0" kern="1200" baseline="0" dirty="0" smtClean="0">
                <a:solidFill>
                  <a:schemeClr val="tx1"/>
                </a:solidFill>
                <a:effectLst/>
                <a:latin typeface="+mn-lt"/>
                <a:ea typeface="+mn-ea"/>
                <a:cs typeface="+mn-cs"/>
              </a:rPr>
              <a:t>Deriding your past or present work partners can make you look like a bitter person who might potentially cause unhappiness in the workplace if you join the employer’s company. This is clearly undesirable.</a:t>
            </a:r>
          </a:p>
        </p:txBody>
      </p:sp>
      <p:sp>
        <p:nvSpPr>
          <p:cNvPr id="4" name="Slide Number Placeholder 3"/>
          <p:cNvSpPr>
            <a:spLocks noGrp="1"/>
          </p:cNvSpPr>
          <p:nvPr>
            <p:ph type="sldNum" sz="quarter" idx="10"/>
          </p:nvPr>
        </p:nvSpPr>
        <p:spPr/>
        <p:txBody>
          <a:bodyPr/>
          <a:lstStyle/>
          <a:p>
            <a:fld id="{5501EC1D-0087-4192-9EEB-BFDFC93C89F6}" type="slidenum">
              <a:rPr lang="zh-SG" altLang="en-US" smtClean="0"/>
              <a:t>10</a:t>
            </a:fld>
            <a:endParaRPr lang="zh-SG" altLang="en-US"/>
          </a:p>
        </p:txBody>
      </p:sp>
    </p:spTree>
    <p:extLst>
      <p:ext uri="{BB962C8B-B14F-4D97-AF65-F5344CB8AC3E}">
        <p14:creationId xmlns:p14="http://schemas.microsoft.com/office/powerpoint/2010/main" val="2006720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Eating</a:t>
            </a:r>
            <a:r>
              <a:rPr lang="en-SG" baseline="0" dirty="0" smtClean="0"/>
              <a:t> food in almost any interview is a big no-no.</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smtClean="0"/>
              <a:t>It conveys to the employers a sloppy attitude and lack of seriousness pertaining to the interview.</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smtClean="0"/>
              <a:t>Additionally it can be off-putting if you are talking and there is food in your mouth.</a:t>
            </a:r>
            <a:endParaRPr lang="en-SG" dirty="0" smtClean="0"/>
          </a:p>
        </p:txBody>
      </p:sp>
      <p:sp>
        <p:nvSpPr>
          <p:cNvPr id="4" name="Slide Number Placeholder 3"/>
          <p:cNvSpPr>
            <a:spLocks noGrp="1"/>
          </p:cNvSpPr>
          <p:nvPr>
            <p:ph type="sldNum" sz="quarter" idx="10"/>
          </p:nvPr>
        </p:nvSpPr>
        <p:spPr/>
        <p:txBody>
          <a:bodyPr/>
          <a:lstStyle/>
          <a:p>
            <a:fld id="{5501EC1D-0087-4192-9EEB-BFDFC93C89F6}" type="slidenum">
              <a:rPr lang="zh-SG" altLang="en-US" smtClean="0"/>
              <a:t>11</a:t>
            </a:fld>
            <a:endParaRPr lang="zh-SG" altLang="en-US"/>
          </a:p>
        </p:txBody>
      </p:sp>
    </p:spTree>
    <p:extLst>
      <p:ext uri="{BB962C8B-B14F-4D97-AF65-F5344CB8AC3E}">
        <p14:creationId xmlns:p14="http://schemas.microsoft.com/office/powerpoint/2010/main" val="2597773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Smell</a:t>
            </a:r>
            <a:r>
              <a:rPr lang="en-SG" baseline="0" dirty="0" smtClean="0"/>
              <a:t> is a very subjective thing, and the scent that you like might not be one that your potential employer likes.</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smtClean="0"/>
              <a:t>On top of that, wearing strong perfume or cologne distracts the employer from the interview at hand and does not help you when you are trying to promote your expertise.</a:t>
            </a:r>
          </a:p>
        </p:txBody>
      </p:sp>
      <p:sp>
        <p:nvSpPr>
          <p:cNvPr id="4" name="Slide Number Placeholder 3"/>
          <p:cNvSpPr>
            <a:spLocks noGrp="1"/>
          </p:cNvSpPr>
          <p:nvPr>
            <p:ph type="sldNum" sz="quarter" idx="10"/>
          </p:nvPr>
        </p:nvSpPr>
        <p:spPr/>
        <p:txBody>
          <a:bodyPr/>
          <a:lstStyle/>
          <a:p>
            <a:fld id="{5501EC1D-0087-4192-9EEB-BFDFC93C89F6}" type="slidenum">
              <a:rPr lang="zh-SG" altLang="en-US" smtClean="0"/>
              <a:t>12</a:t>
            </a:fld>
            <a:endParaRPr lang="zh-SG" altLang="en-US"/>
          </a:p>
        </p:txBody>
      </p:sp>
    </p:spTree>
    <p:extLst>
      <p:ext uri="{BB962C8B-B14F-4D97-AF65-F5344CB8AC3E}">
        <p14:creationId xmlns:p14="http://schemas.microsoft.com/office/powerpoint/2010/main" val="4094516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CC07F1D-6EC5-4E99-BA92-5EA217BDCEFD}" type="datetimeFigureOut">
              <a:rPr lang="zh-SG" altLang="en-US" smtClean="0"/>
              <a:t>31/1/2016</a:t>
            </a:fld>
            <a:endParaRPr lang="zh-SG" altLang="en-US"/>
          </a:p>
        </p:txBody>
      </p:sp>
      <p:sp>
        <p:nvSpPr>
          <p:cNvPr id="5" name="Footer Placeholder 4"/>
          <p:cNvSpPr>
            <a:spLocks noGrp="1"/>
          </p:cNvSpPr>
          <p:nvPr>
            <p:ph type="ftr" sz="quarter" idx="11"/>
          </p:nvPr>
        </p:nvSpPr>
        <p:spPr/>
        <p:txBody>
          <a:bodyPr/>
          <a:lstStyle/>
          <a:p>
            <a:endParaRPr lang="zh-SG" altLang="en-US"/>
          </a:p>
        </p:txBody>
      </p:sp>
      <p:sp>
        <p:nvSpPr>
          <p:cNvPr id="6" name="Slide Number Placeholder 5"/>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71024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smtClean="0"/>
              <a:t>单击图标添加图片</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CC07F1D-6EC5-4E99-BA92-5EA217BDCEFD}" type="datetimeFigureOut">
              <a:rPr lang="zh-SG" altLang="en-US" smtClean="0"/>
              <a:t>31/1/2016</a:t>
            </a:fld>
            <a:endParaRPr lang="zh-SG" altLang="en-US"/>
          </a:p>
        </p:txBody>
      </p:sp>
      <p:sp>
        <p:nvSpPr>
          <p:cNvPr id="6" name="Footer Placeholder 5"/>
          <p:cNvSpPr>
            <a:spLocks noGrp="1"/>
          </p:cNvSpPr>
          <p:nvPr>
            <p:ph type="ftr" sz="quarter" idx="11"/>
          </p:nvPr>
        </p:nvSpPr>
        <p:spPr/>
        <p:txBody>
          <a:bodyPr/>
          <a:lstStyle/>
          <a:p>
            <a:endParaRPr lang="zh-SG" altLang="en-US"/>
          </a:p>
        </p:txBody>
      </p:sp>
      <p:sp>
        <p:nvSpPr>
          <p:cNvPr id="7" name="Slide Number Placeholder 6"/>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379798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CC07F1D-6EC5-4E99-BA92-5EA217BDCEFD}" type="datetimeFigureOut">
              <a:rPr lang="zh-SG" altLang="en-US" smtClean="0"/>
              <a:t>31/1/2016</a:t>
            </a:fld>
            <a:endParaRPr lang="zh-SG" altLang="en-US"/>
          </a:p>
        </p:txBody>
      </p:sp>
      <p:sp>
        <p:nvSpPr>
          <p:cNvPr id="5" name="Footer Placeholder 4"/>
          <p:cNvSpPr>
            <a:spLocks noGrp="1"/>
          </p:cNvSpPr>
          <p:nvPr>
            <p:ph type="ftr" sz="quarter" idx="11"/>
          </p:nvPr>
        </p:nvSpPr>
        <p:spPr/>
        <p:txBody>
          <a:bodyPr/>
          <a:lstStyle/>
          <a:p>
            <a:endParaRPr lang="zh-SG" altLang="en-US"/>
          </a:p>
        </p:txBody>
      </p:sp>
      <p:sp>
        <p:nvSpPr>
          <p:cNvPr id="6" name="Slide Number Placeholder 5"/>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695497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zh-CN" altLang="en-US" smtClean="0"/>
              <a:t>单击此处编辑母版标题样式</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zh-CN" altLang="en-US" smtClean="0"/>
              <a:t>单击此处编辑母版文本样式</a:t>
            </a:r>
          </a:p>
        </p:txBody>
      </p:sp>
      <p:sp>
        <p:nvSpPr>
          <p:cNvPr id="2" name="Date Placeholder 1"/>
          <p:cNvSpPr>
            <a:spLocks noGrp="1"/>
          </p:cNvSpPr>
          <p:nvPr>
            <p:ph type="dt" sz="half" idx="10"/>
          </p:nvPr>
        </p:nvSpPr>
        <p:spPr/>
        <p:txBody>
          <a:bodyPr/>
          <a:lstStyle/>
          <a:p>
            <a:fld id="{CCC07F1D-6EC5-4E99-BA92-5EA217BDCEFD}" type="datetimeFigureOut">
              <a:rPr lang="zh-SG" altLang="en-US" smtClean="0"/>
              <a:t>31/1/2016</a:t>
            </a:fld>
            <a:endParaRPr lang="zh-SG" altLang="en-US"/>
          </a:p>
        </p:txBody>
      </p:sp>
      <p:sp>
        <p:nvSpPr>
          <p:cNvPr id="3" name="Footer Placeholder 2"/>
          <p:cNvSpPr>
            <a:spLocks noGrp="1"/>
          </p:cNvSpPr>
          <p:nvPr>
            <p:ph type="ftr" sz="quarter" idx="11"/>
          </p:nvPr>
        </p:nvSpPr>
        <p:spPr/>
        <p:txBody>
          <a:bodyPr/>
          <a:lstStyle/>
          <a:p>
            <a:endParaRPr lang="zh-SG" altLang="en-US"/>
          </a:p>
        </p:txBody>
      </p:sp>
      <p:sp>
        <p:nvSpPr>
          <p:cNvPr id="4" name="Slide Number Placeholder 3"/>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3408628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CC07F1D-6EC5-4E99-BA92-5EA217BDCEFD}" type="datetimeFigureOut">
              <a:rPr lang="zh-SG" altLang="en-US" smtClean="0"/>
              <a:t>31/1/2016</a:t>
            </a:fld>
            <a:endParaRPr lang="zh-SG" altLang="en-US"/>
          </a:p>
        </p:txBody>
      </p:sp>
      <p:sp>
        <p:nvSpPr>
          <p:cNvPr id="5" name="Footer Placeholder 4"/>
          <p:cNvSpPr>
            <a:spLocks noGrp="1"/>
          </p:cNvSpPr>
          <p:nvPr>
            <p:ph type="ftr" sz="quarter" idx="11"/>
          </p:nvPr>
        </p:nvSpPr>
        <p:spPr/>
        <p:txBody>
          <a:bodyPr/>
          <a:lstStyle/>
          <a:p>
            <a:endParaRPr lang="zh-SG" altLang="en-US"/>
          </a:p>
        </p:txBody>
      </p:sp>
      <p:sp>
        <p:nvSpPr>
          <p:cNvPr id="6" name="Slide Number Placeholder 5"/>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2379224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CC07F1D-6EC5-4E99-BA92-5EA217BDCEFD}" type="datetimeFigureOut">
              <a:rPr lang="zh-SG" altLang="en-US" smtClean="0"/>
              <a:t>31/1/2016</a:t>
            </a:fld>
            <a:endParaRPr lang="zh-SG" altLang="en-US"/>
          </a:p>
        </p:txBody>
      </p:sp>
      <p:sp>
        <p:nvSpPr>
          <p:cNvPr id="5" name="Footer Placeholder 4"/>
          <p:cNvSpPr>
            <a:spLocks noGrp="1"/>
          </p:cNvSpPr>
          <p:nvPr>
            <p:ph type="ftr" sz="quarter" idx="11"/>
          </p:nvPr>
        </p:nvSpPr>
        <p:spPr/>
        <p:txBody>
          <a:bodyPr/>
          <a:lstStyle/>
          <a:p>
            <a:endParaRPr lang="zh-SG" altLang="en-US"/>
          </a:p>
        </p:txBody>
      </p:sp>
      <p:sp>
        <p:nvSpPr>
          <p:cNvPr id="6" name="Slide Number Placeholder 5"/>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1366729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CC07F1D-6EC5-4E99-BA92-5EA217BDCEFD}" type="datetimeFigureOut">
              <a:rPr lang="zh-SG" altLang="en-US" smtClean="0"/>
              <a:t>31/1/2016</a:t>
            </a:fld>
            <a:endParaRPr lang="zh-SG" altLang="en-US"/>
          </a:p>
        </p:txBody>
      </p:sp>
      <p:sp>
        <p:nvSpPr>
          <p:cNvPr id="5" name="Footer Placeholder 4"/>
          <p:cNvSpPr>
            <a:spLocks noGrp="1"/>
          </p:cNvSpPr>
          <p:nvPr>
            <p:ph type="ftr" sz="quarter" idx="11"/>
          </p:nvPr>
        </p:nvSpPr>
        <p:spPr/>
        <p:txBody>
          <a:bodyPr/>
          <a:lstStyle/>
          <a:p>
            <a:endParaRPr lang="zh-SG" altLang="en-US"/>
          </a:p>
        </p:txBody>
      </p:sp>
      <p:sp>
        <p:nvSpPr>
          <p:cNvPr id="6" name="Slide Number Placeholder 5"/>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3959885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CC07F1D-6EC5-4E99-BA92-5EA217BDCEFD}" type="datetimeFigureOut">
              <a:rPr lang="zh-SG" altLang="en-US" smtClean="0"/>
              <a:t>31/1/2016</a:t>
            </a:fld>
            <a:endParaRPr lang="zh-SG" altLang="en-US"/>
          </a:p>
        </p:txBody>
      </p:sp>
      <p:sp>
        <p:nvSpPr>
          <p:cNvPr id="5" name="Footer Placeholder 4"/>
          <p:cNvSpPr>
            <a:spLocks noGrp="1"/>
          </p:cNvSpPr>
          <p:nvPr>
            <p:ph type="ftr" sz="quarter" idx="11"/>
          </p:nvPr>
        </p:nvSpPr>
        <p:spPr/>
        <p:txBody>
          <a:bodyPr/>
          <a:lstStyle/>
          <a:p>
            <a:endParaRPr lang="zh-SG" altLang="en-US"/>
          </a:p>
        </p:txBody>
      </p:sp>
      <p:sp>
        <p:nvSpPr>
          <p:cNvPr id="6" name="Slide Number Placeholder 5"/>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1124537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CC07F1D-6EC5-4E99-BA92-5EA217BDCEFD}" type="datetimeFigureOut">
              <a:rPr lang="zh-SG" altLang="en-US" smtClean="0"/>
              <a:t>31/1/2016</a:t>
            </a:fld>
            <a:endParaRPr lang="zh-SG" altLang="en-US"/>
          </a:p>
        </p:txBody>
      </p:sp>
      <p:sp>
        <p:nvSpPr>
          <p:cNvPr id="6" name="Footer Placeholder 5"/>
          <p:cNvSpPr>
            <a:spLocks noGrp="1"/>
          </p:cNvSpPr>
          <p:nvPr>
            <p:ph type="ftr" sz="quarter" idx="11"/>
          </p:nvPr>
        </p:nvSpPr>
        <p:spPr/>
        <p:txBody>
          <a:bodyPr/>
          <a:lstStyle/>
          <a:p>
            <a:endParaRPr lang="zh-SG" altLang="en-US"/>
          </a:p>
        </p:txBody>
      </p:sp>
      <p:sp>
        <p:nvSpPr>
          <p:cNvPr id="7" name="Slide Number Placeholder 6"/>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1285627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CC07F1D-6EC5-4E99-BA92-5EA217BDCEFD}" type="datetimeFigureOut">
              <a:rPr lang="zh-SG" altLang="en-US" smtClean="0"/>
              <a:t>31/1/2016</a:t>
            </a:fld>
            <a:endParaRPr lang="zh-SG" altLang="en-US"/>
          </a:p>
        </p:txBody>
      </p:sp>
      <p:sp>
        <p:nvSpPr>
          <p:cNvPr id="8" name="Footer Placeholder 7"/>
          <p:cNvSpPr>
            <a:spLocks noGrp="1"/>
          </p:cNvSpPr>
          <p:nvPr>
            <p:ph type="ftr" sz="quarter" idx="11"/>
          </p:nvPr>
        </p:nvSpPr>
        <p:spPr/>
        <p:txBody>
          <a:bodyPr/>
          <a:lstStyle/>
          <a:p>
            <a:endParaRPr lang="zh-SG" altLang="en-US"/>
          </a:p>
        </p:txBody>
      </p:sp>
      <p:sp>
        <p:nvSpPr>
          <p:cNvPr id="9" name="Slide Number Placeholder 8"/>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545115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CC07F1D-6EC5-4E99-BA92-5EA217BDCEFD}" type="datetimeFigureOut">
              <a:rPr lang="zh-SG" altLang="en-US" smtClean="0"/>
              <a:t>31/1/2016</a:t>
            </a:fld>
            <a:endParaRPr lang="zh-SG" altLang="en-US"/>
          </a:p>
        </p:txBody>
      </p:sp>
      <p:sp>
        <p:nvSpPr>
          <p:cNvPr id="4" name="Footer Placeholder 3"/>
          <p:cNvSpPr>
            <a:spLocks noGrp="1"/>
          </p:cNvSpPr>
          <p:nvPr>
            <p:ph type="ftr" sz="quarter" idx="11"/>
          </p:nvPr>
        </p:nvSpPr>
        <p:spPr/>
        <p:txBody>
          <a:bodyPr/>
          <a:lstStyle/>
          <a:p>
            <a:endParaRPr lang="zh-SG" altLang="en-US"/>
          </a:p>
        </p:txBody>
      </p:sp>
      <p:sp>
        <p:nvSpPr>
          <p:cNvPr id="5" name="Slide Number Placeholder 4"/>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1394392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C07F1D-6EC5-4E99-BA92-5EA217BDCEFD}" type="datetimeFigureOut">
              <a:rPr lang="zh-SG" altLang="en-US" smtClean="0"/>
              <a:t>31/1/2016</a:t>
            </a:fld>
            <a:endParaRPr lang="zh-SG" altLang="en-US"/>
          </a:p>
        </p:txBody>
      </p:sp>
      <p:sp>
        <p:nvSpPr>
          <p:cNvPr id="3" name="Footer Placeholder 2"/>
          <p:cNvSpPr>
            <a:spLocks noGrp="1"/>
          </p:cNvSpPr>
          <p:nvPr>
            <p:ph type="ftr" sz="quarter" idx="11"/>
          </p:nvPr>
        </p:nvSpPr>
        <p:spPr/>
        <p:txBody>
          <a:bodyPr/>
          <a:lstStyle/>
          <a:p>
            <a:endParaRPr lang="zh-SG" altLang="en-US"/>
          </a:p>
        </p:txBody>
      </p:sp>
      <p:sp>
        <p:nvSpPr>
          <p:cNvPr id="4" name="Slide Number Placeholder 3"/>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3690408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CC07F1D-6EC5-4E99-BA92-5EA217BDCEFD}" type="datetimeFigureOut">
              <a:rPr lang="zh-SG" altLang="en-US" smtClean="0"/>
              <a:t>31/1/2016</a:t>
            </a:fld>
            <a:endParaRPr lang="zh-SG" altLang="en-US"/>
          </a:p>
        </p:txBody>
      </p:sp>
      <p:sp>
        <p:nvSpPr>
          <p:cNvPr id="6" name="Footer Placeholder 5"/>
          <p:cNvSpPr>
            <a:spLocks noGrp="1"/>
          </p:cNvSpPr>
          <p:nvPr>
            <p:ph type="ftr" sz="quarter" idx="11"/>
          </p:nvPr>
        </p:nvSpPr>
        <p:spPr/>
        <p:txBody>
          <a:bodyPr/>
          <a:lstStyle/>
          <a:p>
            <a:endParaRPr lang="zh-SG" altLang="en-US"/>
          </a:p>
        </p:txBody>
      </p:sp>
      <p:sp>
        <p:nvSpPr>
          <p:cNvPr id="7" name="Slide Number Placeholder 6"/>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1451281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zh-CN" altLang="en-US" smtClean="0"/>
              <a:t>单击此处编辑母版标题样式</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smtClean="0"/>
              <a:t>单击图标添加图片</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2914357" y="6041361"/>
            <a:ext cx="732659" cy="365125"/>
          </a:xfrm>
        </p:spPr>
        <p:txBody>
          <a:bodyPr/>
          <a:lstStyle/>
          <a:p>
            <a:fld id="{CCC07F1D-6EC5-4E99-BA92-5EA217BDCEFD}" type="datetimeFigureOut">
              <a:rPr lang="zh-SG" altLang="en-US" smtClean="0"/>
              <a:t>31/1/2016</a:t>
            </a:fld>
            <a:endParaRPr lang="zh-SG" altLang="en-US"/>
          </a:p>
        </p:txBody>
      </p:sp>
      <p:sp>
        <p:nvSpPr>
          <p:cNvPr id="6" name="Footer Placeholder 5"/>
          <p:cNvSpPr>
            <a:spLocks noGrp="1"/>
          </p:cNvSpPr>
          <p:nvPr>
            <p:ph type="ftr" sz="quarter" idx="11"/>
          </p:nvPr>
        </p:nvSpPr>
        <p:spPr>
          <a:xfrm>
            <a:off x="442797" y="6041361"/>
            <a:ext cx="2471560" cy="365125"/>
          </a:xfrm>
        </p:spPr>
        <p:txBody>
          <a:bodyPr/>
          <a:lstStyle/>
          <a:p>
            <a:endParaRPr lang="zh-SG" altLang="en-US"/>
          </a:p>
        </p:txBody>
      </p:sp>
      <p:sp>
        <p:nvSpPr>
          <p:cNvPr id="7" name="Slide Number Placeholder 6"/>
          <p:cNvSpPr>
            <a:spLocks noGrp="1"/>
          </p:cNvSpPr>
          <p:nvPr>
            <p:ph type="sldNum" sz="quarter" idx="12"/>
          </p:nvPr>
        </p:nvSpPr>
        <p:spPr>
          <a:xfrm>
            <a:off x="3647017" y="5915887"/>
            <a:ext cx="796616" cy="490599"/>
          </a:xfrm>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3521209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zh-SG" altLang="en-US"/>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CCC07F1D-6EC5-4E99-BA92-5EA217BDCEFD}" type="datetimeFigureOut">
              <a:rPr lang="zh-SG" altLang="en-US" smtClean="0"/>
              <a:t>31/1/2016</a:t>
            </a:fld>
            <a:endParaRPr lang="zh-SG" altLang="en-US"/>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89752680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altLang="zh-SG" dirty="0" smtClean="0"/>
              <a:t>Interview Skills</a:t>
            </a:r>
            <a:endParaRPr lang="zh-SG" altLang="en-US" dirty="0"/>
          </a:p>
        </p:txBody>
      </p:sp>
      <p:sp>
        <p:nvSpPr>
          <p:cNvPr id="3" name="副标题 2"/>
          <p:cNvSpPr>
            <a:spLocks noGrp="1"/>
          </p:cNvSpPr>
          <p:nvPr>
            <p:ph type="subTitle" idx="1"/>
          </p:nvPr>
        </p:nvSpPr>
        <p:spPr/>
        <p:txBody>
          <a:bodyPr/>
          <a:lstStyle/>
          <a:p>
            <a:r>
              <a:rPr lang="en-SG" altLang="zh-SG" dirty="0" smtClean="0"/>
              <a:t>By Group 4</a:t>
            </a:r>
            <a:endParaRPr lang="zh-SG" altLang="en-US" dirty="0"/>
          </a:p>
        </p:txBody>
      </p:sp>
      <p:sp>
        <p:nvSpPr>
          <p:cNvPr id="4" name="文本框 3"/>
          <p:cNvSpPr txBox="1"/>
          <p:nvPr/>
        </p:nvSpPr>
        <p:spPr>
          <a:xfrm>
            <a:off x="7597498" y="6324299"/>
            <a:ext cx="1317990" cy="369332"/>
          </a:xfrm>
          <a:prstGeom prst="rect">
            <a:avLst/>
          </a:prstGeom>
          <a:noFill/>
        </p:spPr>
        <p:txBody>
          <a:bodyPr wrap="none" rtlCol="0">
            <a:spAutoFit/>
          </a:bodyPr>
          <a:lstStyle/>
          <a:p>
            <a:r>
              <a:rPr lang="en-SG" altLang="zh-SG" dirty="0" smtClean="0"/>
              <a:t>Date here</a:t>
            </a:r>
            <a:endParaRPr lang="zh-SG" altLang="en-US" dirty="0"/>
          </a:p>
        </p:txBody>
      </p:sp>
    </p:spTree>
    <p:extLst>
      <p:ext uri="{BB962C8B-B14F-4D97-AF65-F5344CB8AC3E}">
        <p14:creationId xmlns:p14="http://schemas.microsoft.com/office/powerpoint/2010/main" val="4280630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altLang="zh-SG" dirty="0" smtClean="0"/>
              <a:t>Communications</a:t>
            </a:r>
            <a:endParaRPr lang="zh-SG" altLang="en-US" dirty="0"/>
          </a:p>
        </p:txBody>
      </p:sp>
      <p:sp>
        <p:nvSpPr>
          <p:cNvPr id="5" name="内容占位符 4"/>
          <p:cNvSpPr>
            <a:spLocks noGrp="1"/>
          </p:cNvSpPr>
          <p:nvPr>
            <p:ph idx="1"/>
          </p:nvPr>
        </p:nvSpPr>
        <p:spPr>
          <a:xfrm>
            <a:off x="507597" y="2296799"/>
            <a:ext cx="7524003" cy="1091323"/>
          </a:xfrm>
        </p:spPr>
        <p:txBody>
          <a:bodyPr/>
          <a:lstStyle/>
          <a:p>
            <a:r>
              <a:rPr lang="en-SG" altLang="zh-SG" dirty="0" smtClean="0"/>
              <a:t>Previous or present work partners</a:t>
            </a:r>
            <a:endParaRPr lang="en-SG" altLang="zh-SG" dirty="0" smtClean="0"/>
          </a:p>
          <a:p>
            <a:pPr marL="0" indent="0">
              <a:buNone/>
            </a:pPr>
            <a:endParaRPr lang="en-US" altLang="zh-SG" dirty="0" smtClean="0"/>
          </a:p>
        </p:txBody>
      </p:sp>
      <p:sp>
        <p:nvSpPr>
          <p:cNvPr id="6" name="文本框 8"/>
          <p:cNvSpPr txBox="1"/>
          <p:nvPr/>
        </p:nvSpPr>
        <p:spPr>
          <a:xfrm>
            <a:off x="3041319" y="6627168"/>
            <a:ext cx="6159058" cy="230832"/>
          </a:xfrm>
          <a:prstGeom prst="rect">
            <a:avLst/>
          </a:prstGeom>
          <a:noFill/>
        </p:spPr>
        <p:txBody>
          <a:bodyPr wrap="none" rtlCol="0">
            <a:spAutoFit/>
          </a:bodyPr>
          <a:lstStyle/>
          <a:p>
            <a:r>
              <a:rPr lang="en-US" altLang="zh-SG" sz="900" dirty="0" smtClean="0"/>
              <a:t>*Source </a:t>
            </a:r>
            <a:r>
              <a:rPr lang="en-US" altLang="zh-SG" sz="900" dirty="0"/>
              <a:t>: http://au.hudson.com/job-seekers/helpful-tips-career-advice/interview-preparation/interview-tips</a:t>
            </a:r>
            <a:endParaRPr lang="zh-SG" altLang="en-US" sz="900" dirty="0"/>
          </a:p>
        </p:txBody>
      </p:sp>
      <p:sp>
        <p:nvSpPr>
          <p:cNvPr id="7" name="文本框 8"/>
          <p:cNvSpPr txBox="1"/>
          <p:nvPr/>
        </p:nvSpPr>
        <p:spPr>
          <a:xfrm>
            <a:off x="3634598" y="6374939"/>
            <a:ext cx="2736647" cy="230832"/>
          </a:xfrm>
          <a:prstGeom prst="rect">
            <a:avLst/>
          </a:prstGeom>
          <a:noFill/>
        </p:spPr>
        <p:txBody>
          <a:bodyPr wrap="none" rtlCol="0">
            <a:spAutoFit/>
          </a:bodyPr>
          <a:lstStyle/>
          <a:p>
            <a:r>
              <a:rPr lang="en-US" altLang="zh-SG" sz="900" dirty="0" smtClean="0"/>
              <a:t>Photo by: Craig </a:t>
            </a:r>
            <a:r>
              <a:rPr lang="en-US" altLang="zh-SG" sz="900" dirty="0" err="1" smtClean="0"/>
              <a:t>Sunter</a:t>
            </a:r>
            <a:r>
              <a:rPr lang="en-US" altLang="zh-SG" sz="900" dirty="0"/>
              <a:t>, https://flic.kr/p/zTu1PY</a:t>
            </a:r>
            <a:endParaRPr lang="zh-SG" altLang="en-US" sz="9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1539" y="2880123"/>
            <a:ext cx="3646764" cy="3494816"/>
          </a:xfrm>
          <a:prstGeom prst="rect">
            <a:avLst/>
          </a:prstGeom>
        </p:spPr>
      </p:pic>
    </p:spTree>
    <p:extLst>
      <p:ext uri="{BB962C8B-B14F-4D97-AF65-F5344CB8AC3E}">
        <p14:creationId xmlns:p14="http://schemas.microsoft.com/office/powerpoint/2010/main" val="9850167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598" y="2942923"/>
            <a:ext cx="5180402" cy="3432016"/>
          </a:xfrm>
          <a:prstGeom prst="rect">
            <a:avLst/>
          </a:prstGeom>
        </p:spPr>
      </p:pic>
      <p:sp>
        <p:nvSpPr>
          <p:cNvPr id="2" name="标题 1"/>
          <p:cNvSpPr>
            <a:spLocks noGrp="1"/>
          </p:cNvSpPr>
          <p:nvPr>
            <p:ph type="title"/>
          </p:nvPr>
        </p:nvSpPr>
        <p:spPr/>
        <p:txBody>
          <a:bodyPr/>
          <a:lstStyle/>
          <a:p>
            <a:r>
              <a:rPr lang="en-SG" altLang="zh-SG" dirty="0" smtClean="0"/>
              <a:t>Behaviour</a:t>
            </a:r>
            <a:endParaRPr lang="zh-SG" altLang="en-US" dirty="0"/>
          </a:p>
        </p:txBody>
      </p:sp>
      <p:sp>
        <p:nvSpPr>
          <p:cNvPr id="5" name="内容占位符 4"/>
          <p:cNvSpPr>
            <a:spLocks noGrp="1"/>
          </p:cNvSpPr>
          <p:nvPr>
            <p:ph idx="1"/>
          </p:nvPr>
        </p:nvSpPr>
        <p:spPr>
          <a:xfrm>
            <a:off x="507597" y="2296799"/>
            <a:ext cx="7524003" cy="1091323"/>
          </a:xfrm>
        </p:spPr>
        <p:txBody>
          <a:bodyPr/>
          <a:lstStyle/>
          <a:p>
            <a:r>
              <a:rPr lang="en-SG" altLang="zh-SG" dirty="0" smtClean="0"/>
              <a:t>Chewing gum/Eating Food</a:t>
            </a:r>
            <a:endParaRPr lang="en-SG" altLang="zh-SG" dirty="0"/>
          </a:p>
          <a:p>
            <a:pPr marL="0" indent="0">
              <a:buNone/>
            </a:pPr>
            <a:endParaRPr lang="en-US" altLang="zh-SG" dirty="0" smtClean="0"/>
          </a:p>
        </p:txBody>
      </p:sp>
      <p:sp>
        <p:nvSpPr>
          <p:cNvPr id="6" name="文本框 8"/>
          <p:cNvSpPr txBox="1"/>
          <p:nvPr/>
        </p:nvSpPr>
        <p:spPr>
          <a:xfrm>
            <a:off x="3422319" y="6627168"/>
            <a:ext cx="5775940" cy="230832"/>
          </a:xfrm>
          <a:prstGeom prst="rect">
            <a:avLst/>
          </a:prstGeom>
          <a:noFill/>
        </p:spPr>
        <p:txBody>
          <a:bodyPr wrap="none" rtlCol="0">
            <a:spAutoFit/>
          </a:bodyPr>
          <a:lstStyle/>
          <a:p>
            <a:r>
              <a:rPr lang="en-US" altLang="zh-SG" sz="900" dirty="0" smtClean="0"/>
              <a:t>*Source </a:t>
            </a:r>
            <a:r>
              <a:rPr lang="en-US" altLang="zh-SG" sz="900" dirty="0"/>
              <a:t>: http://cals.arizona.edu/clubs/manrrs/MANRRS%20Web/GENERAL%20INTERVIEW%20TIPS.pdf</a:t>
            </a:r>
            <a:endParaRPr lang="zh-SG" altLang="en-US" sz="900" dirty="0"/>
          </a:p>
        </p:txBody>
      </p:sp>
      <p:sp>
        <p:nvSpPr>
          <p:cNvPr id="7" name="文本框 8"/>
          <p:cNvSpPr txBox="1"/>
          <p:nvPr/>
        </p:nvSpPr>
        <p:spPr>
          <a:xfrm>
            <a:off x="4269598" y="6374939"/>
            <a:ext cx="3074881" cy="230832"/>
          </a:xfrm>
          <a:prstGeom prst="rect">
            <a:avLst/>
          </a:prstGeom>
          <a:noFill/>
        </p:spPr>
        <p:txBody>
          <a:bodyPr wrap="none" rtlCol="0">
            <a:spAutoFit/>
          </a:bodyPr>
          <a:lstStyle/>
          <a:p>
            <a:r>
              <a:rPr lang="en-US" altLang="zh-SG" sz="900" dirty="0" smtClean="0"/>
              <a:t>Photo by: Veronica Aguilar, </a:t>
            </a:r>
            <a:r>
              <a:rPr lang="en-US" altLang="zh-SG" sz="900" dirty="0"/>
              <a:t>https://flic.kr/p/oDU2kk</a:t>
            </a:r>
            <a:endParaRPr lang="zh-SG" altLang="en-US" sz="900" dirty="0"/>
          </a:p>
        </p:txBody>
      </p:sp>
    </p:spTree>
    <p:extLst>
      <p:ext uri="{BB962C8B-B14F-4D97-AF65-F5344CB8AC3E}">
        <p14:creationId xmlns:p14="http://schemas.microsoft.com/office/powerpoint/2010/main" val="12188658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altLang="zh-SG" dirty="0" smtClean="0"/>
              <a:t>Personal grooming</a:t>
            </a:r>
            <a:endParaRPr lang="zh-SG" altLang="en-US" dirty="0"/>
          </a:p>
        </p:txBody>
      </p:sp>
      <p:sp>
        <p:nvSpPr>
          <p:cNvPr id="5" name="内容占位符 4"/>
          <p:cNvSpPr>
            <a:spLocks noGrp="1"/>
          </p:cNvSpPr>
          <p:nvPr>
            <p:ph idx="1"/>
          </p:nvPr>
        </p:nvSpPr>
        <p:spPr>
          <a:xfrm>
            <a:off x="507597" y="2296799"/>
            <a:ext cx="7524003" cy="1091323"/>
          </a:xfrm>
        </p:spPr>
        <p:txBody>
          <a:bodyPr/>
          <a:lstStyle/>
          <a:p>
            <a:r>
              <a:rPr lang="en-SG" altLang="zh-SG" dirty="0" smtClean="0"/>
              <a:t>Heavy perfume/cologne</a:t>
            </a:r>
            <a:endParaRPr lang="en-SG" altLang="zh-SG" dirty="0" smtClean="0"/>
          </a:p>
          <a:p>
            <a:pPr marL="0" indent="0">
              <a:buNone/>
            </a:pPr>
            <a:endParaRPr lang="en-US" altLang="zh-SG" dirty="0" smtClean="0"/>
          </a:p>
        </p:txBody>
      </p:sp>
      <p:sp>
        <p:nvSpPr>
          <p:cNvPr id="6" name="文本框 8"/>
          <p:cNvSpPr txBox="1"/>
          <p:nvPr/>
        </p:nvSpPr>
        <p:spPr>
          <a:xfrm>
            <a:off x="3422319" y="6627168"/>
            <a:ext cx="5775940" cy="230832"/>
          </a:xfrm>
          <a:prstGeom prst="rect">
            <a:avLst/>
          </a:prstGeom>
          <a:noFill/>
        </p:spPr>
        <p:txBody>
          <a:bodyPr wrap="none" rtlCol="0">
            <a:spAutoFit/>
          </a:bodyPr>
          <a:lstStyle/>
          <a:p>
            <a:r>
              <a:rPr lang="en-US" altLang="zh-SG" sz="900" dirty="0" smtClean="0"/>
              <a:t>*Source </a:t>
            </a:r>
            <a:r>
              <a:rPr lang="en-US" altLang="zh-SG" sz="900" dirty="0"/>
              <a:t>: http://cals.arizona.edu/clubs/manrrs/MANRRS%20Web/GENERAL%20INTERVIEW%20TIPS.pdf</a:t>
            </a:r>
            <a:endParaRPr lang="zh-SG" altLang="en-US" sz="900" dirty="0"/>
          </a:p>
        </p:txBody>
      </p:sp>
      <p:sp>
        <p:nvSpPr>
          <p:cNvPr id="7" name="文本框 8"/>
          <p:cNvSpPr txBox="1"/>
          <p:nvPr/>
        </p:nvSpPr>
        <p:spPr>
          <a:xfrm>
            <a:off x="3126598" y="6374939"/>
            <a:ext cx="2965877" cy="230832"/>
          </a:xfrm>
          <a:prstGeom prst="rect">
            <a:avLst/>
          </a:prstGeom>
          <a:noFill/>
        </p:spPr>
        <p:txBody>
          <a:bodyPr wrap="none" rtlCol="0">
            <a:spAutoFit/>
          </a:bodyPr>
          <a:lstStyle/>
          <a:p>
            <a:r>
              <a:rPr lang="en-US" altLang="zh-SG" sz="900" dirty="0" smtClean="0"/>
              <a:t>Photo by: edmondwong8, </a:t>
            </a:r>
            <a:r>
              <a:rPr lang="en-US" altLang="zh-SG" sz="900" dirty="0"/>
              <a:t>https://flic.kr/p/73PURc</a:t>
            </a:r>
            <a:endParaRPr lang="zh-SG" altLang="en-US" sz="9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5714" y="2875907"/>
            <a:ext cx="2792567" cy="3561554"/>
          </a:xfrm>
          <a:prstGeom prst="rect">
            <a:avLst/>
          </a:prstGeom>
        </p:spPr>
      </p:pic>
    </p:spTree>
    <p:extLst>
      <p:ext uri="{BB962C8B-B14F-4D97-AF65-F5344CB8AC3E}">
        <p14:creationId xmlns:p14="http://schemas.microsoft.com/office/powerpoint/2010/main" val="3387568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altLang="zh-SG" dirty="0"/>
              <a:t>General </a:t>
            </a:r>
            <a:r>
              <a:rPr lang="en-SG" altLang="zh-SG" dirty="0" smtClean="0"/>
              <a:t>skills: “</a:t>
            </a:r>
            <a:r>
              <a:rPr lang="en-SG" altLang="zh-SG" dirty="0" err="1" smtClean="0"/>
              <a:t>Do”s</a:t>
            </a:r>
            <a:endParaRPr lang="zh-SG" altLang="en-US" dirty="0"/>
          </a:p>
        </p:txBody>
      </p:sp>
      <p:sp>
        <p:nvSpPr>
          <p:cNvPr id="3" name="文本占位符 2"/>
          <p:cNvSpPr>
            <a:spLocks noGrp="1"/>
          </p:cNvSpPr>
          <p:nvPr>
            <p:ph type="body" idx="1"/>
          </p:nvPr>
        </p:nvSpPr>
        <p:spPr>
          <a:xfrm>
            <a:off x="804863" y="5281200"/>
            <a:ext cx="7526337" cy="628647"/>
          </a:xfrm>
        </p:spPr>
        <p:txBody>
          <a:bodyPr/>
          <a:lstStyle/>
          <a:p>
            <a:r>
              <a:rPr lang="en-SG" altLang="zh-SG" dirty="0" smtClean="0"/>
              <a:t>Body management | give relevant answer</a:t>
            </a:r>
            <a:endParaRPr lang="zh-SG" altLang="en-US" dirty="0"/>
          </a:p>
        </p:txBody>
      </p:sp>
    </p:spTree>
    <p:extLst>
      <p:ext uri="{BB962C8B-B14F-4D97-AF65-F5344CB8AC3E}">
        <p14:creationId xmlns:p14="http://schemas.microsoft.com/office/powerpoint/2010/main" val="1638038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SG" dirty="0" smtClean="0"/>
              <a:t>Manage your mind</a:t>
            </a:r>
            <a:endParaRPr lang="zh-SG"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080545936"/>
              </p:ext>
            </p:extLst>
          </p:nvPr>
        </p:nvGraphicFramePr>
        <p:xfrm>
          <a:off x="2118410" y="2654501"/>
          <a:ext cx="4633575" cy="1834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p:cNvSpPr txBox="1"/>
          <p:nvPr/>
        </p:nvSpPr>
        <p:spPr>
          <a:xfrm>
            <a:off x="1182734" y="4960800"/>
            <a:ext cx="2584362" cy="1200329"/>
          </a:xfrm>
          <a:prstGeom prst="rect">
            <a:avLst/>
          </a:prstGeom>
          <a:noFill/>
        </p:spPr>
        <p:txBody>
          <a:bodyPr wrap="none" rtlCol="0">
            <a:spAutoFit/>
          </a:bodyPr>
          <a:lstStyle/>
          <a:p>
            <a:pPr algn="r"/>
            <a:r>
              <a:rPr lang="en-US" altLang="zh-SG" dirty="0" smtClean="0"/>
              <a:t>Fidgety movements</a:t>
            </a:r>
          </a:p>
          <a:p>
            <a:pPr algn="r"/>
            <a:r>
              <a:rPr lang="en-US" altLang="zh-SG" dirty="0" smtClean="0"/>
              <a:t>Defensive position</a:t>
            </a:r>
          </a:p>
          <a:p>
            <a:pPr algn="r"/>
            <a:r>
              <a:rPr lang="en-US" altLang="zh-SG" dirty="0" smtClean="0"/>
              <a:t>Avoid of eye contact</a:t>
            </a:r>
          </a:p>
          <a:p>
            <a:pPr algn="r"/>
            <a:r>
              <a:rPr lang="en-US" altLang="zh-SG" dirty="0" smtClean="0"/>
              <a:t>Lack of energy</a:t>
            </a:r>
            <a:endParaRPr lang="zh-SG" altLang="en-US" dirty="0"/>
          </a:p>
        </p:txBody>
      </p:sp>
      <p:sp>
        <p:nvSpPr>
          <p:cNvPr id="6" name="文本框 5"/>
          <p:cNvSpPr txBox="1"/>
          <p:nvPr/>
        </p:nvSpPr>
        <p:spPr>
          <a:xfrm>
            <a:off x="3823200" y="2520235"/>
            <a:ext cx="1027845" cy="369332"/>
          </a:xfrm>
          <a:prstGeom prst="rect">
            <a:avLst/>
          </a:prstGeom>
          <a:noFill/>
        </p:spPr>
        <p:txBody>
          <a:bodyPr wrap="none" rtlCol="0">
            <a:spAutoFit/>
          </a:bodyPr>
          <a:lstStyle/>
          <a:p>
            <a:r>
              <a:rPr lang="en-US" altLang="zh-SG" dirty="0" smtClean="0"/>
              <a:t>convey</a:t>
            </a:r>
            <a:endParaRPr lang="zh-SG" altLang="en-US" dirty="0"/>
          </a:p>
        </p:txBody>
      </p:sp>
      <p:sp>
        <p:nvSpPr>
          <p:cNvPr id="7" name="文本框 6"/>
          <p:cNvSpPr txBox="1"/>
          <p:nvPr/>
        </p:nvSpPr>
        <p:spPr>
          <a:xfrm>
            <a:off x="4075200" y="4225865"/>
            <a:ext cx="970137" cy="369332"/>
          </a:xfrm>
          <a:prstGeom prst="rect">
            <a:avLst/>
          </a:prstGeom>
          <a:noFill/>
        </p:spPr>
        <p:txBody>
          <a:bodyPr wrap="none" rtlCol="0">
            <a:spAutoFit/>
          </a:bodyPr>
          <a:lstStyle/>
          <a:p>
            <a:r>
              <a:rPr lang="en-US" altLang="zh-SG" dirty="0" smtClean="0"/>
              <a:t>control</a:t>
            </a:r>
            <a:endParaRPr lang="zh-SG" altLang="en-US" dirty="0"/>
          </a:p>
        </p:txBody>
      </p:sp>
      <p:sp>
        <p:nvSpPr>
          <p:cNvPr id="8" name="文本框 7"/>
          <p:cNvSpPr txBox="1"/>
          <p:nvPr/>
        </p:nvSpPr>
        <p:spPr>
          <a:xfrm>
            <a:off x="5045337" y="4960800"/>
            <a:ext cx="2374368" cy="1200329"/>
          </a:xfrm>
          <a:prstGeom prst="rect">
            <a:avLst/>
          </a:prstGeom>
          <a:noFill/>
        </p:spPr>
        <p:txBody>
          <a:bodyPr wrap="none" rtlCol="0">
            <a:spAutoFit/>
          </a:bodyPr>
          <a:lstStyle/>
          <a:p>
            <a:r>
              <a:rPr lang="en-US" altLang="zh-SG" dirty="0" smtClean="0"/>
              <a:t>Nervousness</a:t>
            </a:r>
          </a:p>
          <a:p>
            <a:r>
              <a:rPr lang="en-US" altLang="zh-SG" dirty="0" smtClean="0"/>
              <a:t>Lack of confidence</a:t>
            </a:r>
          </a:p>
          <a:p>
            <a:r>
              <a:rPr lang="en-US" altLang="zh-SG" dirty="0" smtClean="0"/>
              <a:t>Untruthfulness</a:t>
            </a:r>
          </a:p>
          <a:p>
            <a:r>
              <a:rPr lang="en-US" altLang="zh-SG" dirty="0" smtClean="0"/>
              <a:t>Boredom</a:t>
            </a:r>
          </a:p>
        </p:txBody>
      </p:sp>
    </p:spTree>
    <p:extLst>
      <p:ext uri="{BB962C8B-B14F-4D97-AF65-F5344CB8AC3E}">
        <p14:creationId xmlns:p14="http://schemas.microsoft.com/office/powerpoint/2010/main" val="2487771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altLang="zh-SG" dirty="0" smtClean="0"/>
              <a:t>Give </a:t>
            </a:r>
            <a:r>
              <a:rPr lang="en-SG" altLang="zh-SG" dirty="0"/>
              <a:t>relevant </a:t>
            </a:r>
            <a:r>
              <a:rPr lang="en-SG" altLang="zh-SG" dirty="0" smtClean="0"/>
              <a:t>answers</a:t>
            </a:r>
            <a:endParaRPr lang="zh-SG" altLang="en-US" dirty="0"/>
          </a:p>
        </p:txBody>
      </p:sp>
      <p:sp>
        <p:nvSpPr>
          <p:cNvPr id="5" name="内容占位符 4"/>
          <p:cNvSpPr>
            <a:spLocks noGrp="1"/>
          </p:cNvSpPr>
          <p:nvPr>
            <p:ph idx="1"/>
          </p:nvPr>
        </p:nvSpPr>
        <p:spPr/>
        <p:txBody>
          <a:bodyPr/>
          <a:lstStyle/>
          <a:p>
            <a:r>
              <a:rPr lang="en-US" altLang="zh-SG" dirty="0" smtClean="0"/>
              <a:t>Know what are the interviewers looking for.</a:t>
            </a:r>
          </a:p>
          <a:p>
            <a:r>
              <a:rPr lang="en-US" altLang="zh-SG" dirty="0" smtClean="0"/>
              <a:t>Fit your ability into their requirement.</a:t>
            </a:r>
            <a:endParaRPr lang="zh-SG" altLang="en-US" dirty="0"/>
          </a:p>
        </p:txBody>
      </p:sp>
    </p:spTree>
    <p:extLst>
      <p:ext uri="{BB962C8B-B14F-4D97-AF65-F5344CB8AC3E}">
        <p14:creationId xmlns:p14="http://schemas.microsoft.com/office/powerpoint/2010/main" val="277704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altLang="zh-SG" dirty="0" smtClean="0"/>
              <a:t>Give </a:t>
            </a:r>
            <a:r>
              <a:rPr lang="en-SG" altLang="zh-SG" dirty="0"/>
              <a:t>relevant </a:t>
            </a:r>
            <a:r>
              <a:rPr lang="en-SG" altLang="zh-SG" dirty="0" smtClean="0"/>
              <a:t>answers</a:t>
            </a:r>
            <a:endParaRPr lang="zh-SG" altLang="en-US" dirty="0"/>
          </a:p>
        </p:txBody>
      </p:sp>
      <p:sp>
        <p:nvSpPr>
          <p:cNvPr id="5" name="内容占位符 4"/>
          <p:cNvSpPr>
            <a:spLocks noGrp="1"/>
          </p:cNvSpPr>
          <p:nvPr>
            <p:ph sz="half" idx="1"/>
          </p:nvPr>
        </p:nvSpPr>
        <p:spPr/>
        <p:txBody>
          <a:bodyPr>
            <a:normAutofit fontScale="92500" lnSpcReduction="10000"/>
          </a:bodyPr>
          <a:lstStyle/>
          <a:p>
            <a:r>
              <a:rPr lang="en-US" altLang="zh-SG" dirty="0"/>
              <a:t>Sales Executive / </a:t>
            </a:r>
            <a:r>
              <a:rPr lang="en-US" altLang="zh-SG" dirty="0" smtClean="0"/>
              <a:t>Manager*</a:t>
            </a:r>
          </a:p>
          <a:p>
            <a:r>
              <a:rPr lang="en-US" altLang="zh-SG" dirty="0" smtClean="0"/>
              <a:t>We </a:t>
            </a:r>
            <a:r>
              <a:rPr lang="en-US" altLang="zh-SG" dirty="0"/>
              <a:t>are a performance driven organization that believes the sky is the limit, with a driven and determined sales force. Similarly, we are looking for Sales Executives/Manager that have the ability to support our sales team effectively, with an attractive commission scheme that rewards performers that contribute to both the sales and team growth</a:t>
            </a:r>
            <a:r>
              <a:rPr lang="en-US" altLang="zh-SG" dirty="0" smtClean="0"/>
              <a:t>.</a:t>
            </a:r>
            <a:endParaRPr lang="zh-SG" altLang="en-US" dirty="0"/>
          </a:p>
        </p:txBody>
      </p:sp>
      <p:sp>
        <p:nvSpPr>
          <p:cNvPr id="6" name="内容占位符 5"/>
          <p:cNvSpPr>
            <a:spLocks noGrp="1"/>
          </p:cNvSpPr>
          <p:nvPr>
            <p:ph sz="half" idx="2"/>
          </p:nvPr>
        </p:nvSpPr>
        <p:spPr/>
        <p:txBody>
          <a:bodyPr>
            <a:normAutofit fontScale="92500" lnSpcReduction="10000"/>
          </a:bodyPr>
          <a:lstStyle/>
          <a:p>
            <a:r>
              <a:rPr lang="en-US" altLang="zh-SG" dirty="0" smtClean="0"/>
              <a:t>Performance driven</a:t>
            </a:r>
          </a:p>
          <a:p>
            <a:r>
              <a:rPr lang="en-US" altLang="zh-SG" dirty="0" smtClean="0"/>
              <a:t>Support sales team</a:t>
            </a:r>
          </a:p>
          <a:p>
            <a:r>
              <a:rPr lang="en-US" altLang="zh-SG" dirty="0" smtClean="0"/>
              <a:t>Attractive commission scheme</a:t>
            </a:r>
            <a:endParaRPr lang="zh-SG" altLang="en-US" dirty="0"/>
          </a:p>
        </p:txBody>
      </p:sp>
      <p:sp>
        <p:nvSpPr>
          <p:cNvPr id="9" name="文本框 8"/>
          <p:cNvSpPr txBox="1"/>
          <p:nvPr/>
        </p:nvSpPr>
        <p:spPr>
          <a:xfrm>
            <a:off x="4480719" y="6550283"/>
            <a:ext cx="4581703" cy="230832"/>
          </a:xfrm>
          <a:prstGeom prst="rect">
            <a:avLst/>
          </a:prstGeom>
          <a:noFill/>
        </p:spPr>
        <p:txBody>
          <a:bodyPr wrap="none" rtlCol="0">
            <a:spAutoFit/>
          </a:bodyPr>
          <a:lstStyle/>
          <a:p>
            <a:r>
              <a:rPr lang="en-US" altLang="zh-SG" sz="900" dirty="0"/>
              <a:t>*</a:t>
            </a:r>
            <a:r>
              <a:rPr lang="en-US" altLang="zh-SG" sz="900" dirty="0" smtClean="0"/>
              <a:t>Source : http://www.stjobs.sg/sales-executive-manager-job/view-job/1412928</a:t>
            </a:r>
            <a:endParaRPr lang="zh-SG" altLang="en-US" sz="900" dirty="0"/>
          </a:p>
        </p:txBody>
      </p:sp>
    </p:spTree>
    <p:extLst>
      <p:ext uri="{BB962C8B-B14F-4D97-AF65-F5344CB8AC3E}">
        <p14:creationId xmlns:p14="http://schemas.microsoft.com/office/powerpoint/2010/main" val="2040550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altLang="zh-SG" dirty="0" smtClean="0"/>
              <a:t>Know better from questions</a:t>
            </a:r>
            <a:endParaRPr lang="zh-SG" altLang="en-US" dirty="0"/>
          </a:p>
        </p:txBody>
      </p:sp>
      <p:sp>
        <p:nvSpPr>
          <p:cNvPr id="5" name="内容占位符 4"/>
          <p:cNvSpPr>
            <a:spLocks noGrp="1"/>
          </p:cNvSpPr>
          <p:nvPr>
            <p:ph idx="1"/>
          </p:nvPr>
        </p:nvSpPr>
        <p:spPr/>
        <p:txBody>
          <a:bodyPr/>
          <a:lstStyle/>
          <a:p>
            <a:r>
              <a:rPr lang="en-US" altLang="zh-SG" dirty="0" smtClean="0"/>
              <a:t>How the company wish you to treat others is how the company will treat you.</a:t>
            </a:r>
          </a:p>
          <a:p>
            <a:r>
              <a:rPr lang="en-US" altLang="zh-SG" dirty="0" smtClean="0"/>
              <a:t>Decide if the opportunity is really what you want.</a:t>
            </a:r>
            <a:endParaRPr lang="zh-SG" altLang="en-US" dirty="0"/>
          </a:p>
        </p:txBody>
      </p:sp>
    </p:spTree>
    <p:extLst>
      <p:ext uri="{BB962C8B-B14F-4D97-AF65-F5344CB8AC3E}">
        <p14:creationId xmlns:p14="http://schemas.microsoft.com/office/powerpoint/2010/main" val="1309244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altLang="zh-SG" dirty="0"/>
              <a:t>General </a:t>
            </a:r>
            <a:r>
              <a:rPr lang="en-SG" altLang="zh-SG" dirty="0" smtClean="0"/>
              <a:t>skills: “</a:t>
            </a:r>
            <a:r>
              <a:rPr lang="en-SG" altLang="zh-SG" dirty="0" err="1" smtClean="0"/>
              <a:t>Don’t”s</a:t>
            </a:r>
            <a:endParaRPr lang="zh-SG" altLang="en-US" dirty="0"/>
          </a:p>
        </p:txBody>
      </p:sp>
      <p:sp>
        <p:nvSpPr>
          <p:cNvPr id="3" name="文本占位符 2"/>
          <p:cNvSpPr>
            <a:spLocks noGrp="1"/>
          </p:cNvSpPr>
          <p:nvPr>
            <p:ph type="body" idx="1"/>
          </p:nvPr>
        </p:nvSpPr>
        <p:spPr>
          <a:xfrm>
            <a:off x="804863" y="5281200"/>
            <a:ext cx="7526337" cy="628647"/>
          </a:xfrm>
        </p:spPr>
        <p:txBody>
          <a:bodyPr/>
          <a:lstStyle/>
          <a:p>
            <a:r>
              <a:rPr lang="en-SG" altLang="zh-SG" dirty="0" smtClean="0"/>
              <a:t>Communications | Personal grooming | Behaviour</a:t>
            </a:r>
            <a:endParaRPr lang="zh-SG" altLang="en-US" dirty="0"/>
          </a:p>
        </p:txBody>
      </p:sp>
    </p:spTree>
    <p:extLst>
      <p:ext uri="{BB962C8B-B14F-4D97-AF65-F5344CB8AC3E}">
        <p14:creationId xmlns:p14="http://schemas.microsoft.com/office/powerpoint/2010/main" val="3191458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altLang="zh-SG" dirty="0" smtClean="0"/>
              <a:t>Communications</a:t>
            </a:r>
            <a:endParaRPr lang="zh-SG" altLang="en-US" dirty="0"/>
          </a:p>
        </p:txBody>
      </p:sp>
      <p:sp>
        <p:nvSpPr>
          <p:cNvPr id="5" name="内容占位符 4"/>
          <p:cNvSpPr>
            <a:spLocks noGrp="1"/>
          </p:cNvSpPr>
          <p:nvPr>
            <p:ph idx="1"/>
          </p:nvPr>
        </p:nvSpPr>
        <p:spPr>
          <a:xfrm>
            <a:off x="507597" y="2296799"/>
            <a:ext cx="7524003" cy="1091323"/>
          </a:xfrm>
        </p:spPr>
        <p:txBody>
          <a:bodyPr/>
          <a:lstStyle/>
          <a:p>
            <a:r>
              <a:rPr lang="en-US" altLang="zh-SG" dirty="0" smtClean="0"/>
              <a:t>Vague Questions</a:t>
            </a:r>
            <a:endParaRPr lang="en-SG" altLang="zh-SG" dirty="0"/>
          </a:p>
          <a:p>
            <a:pPr marL="0" indent="0">
              <a:buNone/>
            </a:pPr>
            <a:endParaRPr lang="en-US" altLang="zh-SG"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6200" y="2942924"/>
            <a:ext cx="5167800" cy="3402135"/>
          </a:xfrm>
          <a:prstGeom prst="rect">
            <a:avLst/>
          </a:prstGeom>
        </p:spPr>
      </p:pic>
      <p:sp>
        <p:nvSpPr>
          <p:cNvPr id="6" name="文本框 8"/>
          <p:cNvSpPr txBox="1"/>
          <p:nvPr/>
        </p:nvSpPr>
        <p:spPr>
          <a:xfrm>
            <a:off x="3422319" y="6627168"/>
            <a:ext cx="5775940" cy="230832"/>
          </a:xfrm>
          <a:prstGeom prst="rect">
            <a:avLst/>
          </a:prstGeom>
          <a:noFill/>
        </p:spPr>
        <p:txBody>
          <a:bodyPr wrap="none" rtlCol="0">
            <a:spAutoFit/>
          </a:bodyPr>
          <a:lstStyle/>
          <a:p>
            <a:r>
              <a:rPr lang="en-US" altLang="zh-SG" sz="900" dirty="0" smtClean="0"/>
              <a:t>*Source </a:t>
            </a:r>
            <a:r>
              <a:rPr lang="en-US" altLang="zh-SG" sz="900" dirty="0"/>
              <a:t>: http://cals.arizona.edu/clubs/manrrs/MANRRS%20Web/GENERAL%20INTERVIEW%20TIPS.pdf</a:t>
            </a:r>
            <a:endParaRPr lang="zh-SG" altLang="en-US" sz="900" dirty="0"/>
          </a:p>
        </p:txBody>
      </p:sp>
      <p:sp>
        <p:nvSpPr>
          <p:cNvPr id="7" name="文本框 8"/>
          <p:cNvSpPr txBox="1"/>
          <p:nvPr/>
        </p:nvSpPr>
        <p:spPr>
          <a:xfrm>
            <a:off x="4432162" y="6345059"/>
            <a:ext cx="2731838" cy="230832"/>
          </a:xfrm>
          <a:prstGeom prst="rect">
            <a:avLst/>
          </a:prstGeom>
          <a:noFill/>
        </p:spPr>
        <p:txBody>
          <a:bodyPr wrap="none" rtlCol="0">
            <a:spAutoFit/>
          </a:bodyPr>
          <a:lstStyle/>
          <a:p>
            <a:r>
              <a:rPr lang="en-US" altLang="zh-SG" sz="900" dirty="0" smtClean="0"/>
              <a:t>Photo by: Brian Moore</a:t>
            </a:r>
            <a:r>
              <a:rPr lang="en-US" altLang="zh-SG" sz="900" dirty="0"/>
              <a:t>, https://flic.kr/p/weYd8</a:t>
            </a:r>
            <a:endParaRPr lang="zh-SG" altLang="en-US" sz="900" dirty="0"/>
          </a:p>
        </p:txBody>
      </p:sp>
    </p:spTree>
    <p:extLst>
      <p:ext uri="{BB962C8B-B14F-4D97-AF65-F5344CB8AC3E}">
        <p14:creationId xmlns:p14="http://schemas.microsoft.com/office/powerpoint/2010/main" val="35660702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598" y="2942923"/>
            <a:ext cx="5180402" cy="3410431"/>
          </a:xfrm>
          <a:prstGeom prst="rect">
            <a:avLst/>
          </a:prstGeom>
        </p:spPr>
      </p:pic>
      <p:sp>
        <p:nvSpPr>
          <p:cNvPr id="2" name="标题 1"/>
          <p:cNvSpPr>
            <a:spLocks noGrp="1"/>
          </p:cNvSpPr>
          <p:nvPr>
            <p:ph type="title"/>
          </p:nvPr>
        </p:nvSpPr>
        <p:spPr/>
        <p:txBody>
          <a:bodyPr/>
          <a:lstStyle/>
          <a:p>
            <a:r>
              <a:rPr lang="en-SG" altLang="zh-SG" dirty="0" smtClean="0"/>
              <a:t>Communications</a:t>
            </a:r>
            <a:endParaRPr lang="zh-SG" altLang="en-US" dirty="0"/>
          </a:p>
        </p:txBody>
      </p:sp>
      <p:sp>
        <p:nvSpPr>
          <p:cNvPr id="5" name="内容占位符 4"/>
          <p:cNvSpPr>
            <a:spLocks noGrp="1"/>
          </p:cNvSpPr>
          <p:nvPr>
            <p:ph idx="1"/>
          </p:nvPr>
        </p:nvSpPr>
        <p:spPr>
          <a:xfrm>
            <a:off x="507597" y="2296799"/>
            <a:ext cx="7524003" cy="1091323"/>
          </a:xfrm>
        </p:spPr>
        <p:txBody>
          <a:bodyPr/>
          <a:lstStyle/>
          <a:p>
            <a:r>
              <a:rPr lang="en-SG" altLang="zh-SG" dirty="0" smtClean="0"/>
              <a:t>Interruptions</a:t>
            </a:r>
            <a:endParaRPr lang="en-SG" altLang="zh-SG" dirty="0"/>
          </a:p>
          <a:p>
            <a:pPr marL="0" indent="0">
              <a:buNone/>
            </a:pPr>
            <a:endParaRPr lang="en-US" altLang="zh-SG" dirty="0" smtClean="0"/>
          </a:p>
        </p:txBody>
      </p:sp>
      <p:sp>
        <p:nvSpPr>
          <p:cNvPr id="6" name="文本框 8"/>
          <p:cNvSpPr txBox="1"/>
          <p:nvPr/>
        </p:nvSpPr>
        <p:spPr>
          <a:xfrm>
            <a:off x="3422319" y="6627168"/>
            <a:ext cx="5775940" cy="230832"/>
          </a:xfrm>
          <a:prstGeom prst="rect">
            <a:avLst/>
          </a:prstGeom>
          <a:noFill/>
        </p:spPr>
        <p:txBody>
          <a:bodyPr wrap="none" rtlCol="0">
            <a:spAutoFit/>
          </a:bodyPr>
          <a:lstStyle/>
          <a:p>
            <a:r>
              <a:rPr lang="en-US" altLang="zh-SG" sz="900" dirty="0" smtClean="0"/>
              <a:t>*Source </a:t>
            </a:r>
            <a:r>
              <a:rPr lang="en-US" altLang="zh-SG" sz="900" dirty="0"/>
              <a:t>: http://cals.arizona.edu/clubs/manrrs/MANRRS%20Web/GENERAL%20INTERVIEW%20TIPS.pdf</a:t>
            </a:r>
            <a:endParaRPr lang="zh-SG" altLang="en-US" sz="900" dirty="0"/>
          </a:p>
        </p:txBody>
      </p:sp>
      <p:sp>
        <p:nvSpPr>
          <p:cNvPr id="7" name="文本框 8"/>
          <p:cNvSpPr txBox="1"/>
          <p:nvPr/>
        </p:nvSpPr>
        <p:spPr>
          <a:xfrm>
            <a:off x="4269598" y="6353354"/>
            <a:ext cx="3018775" cy="230832"/>
          </a:xfrm>
          <a:prstGeom prst="rect">
            <a:avLst/>
          </a:prstGeom>
          <a:noFill/>
        </p:spPr>
        <p:txBody>
          <a:bodyPr wrap="none" rtlCol="0">
            <a:spAutoFit/>
          </a:bodyPr>
          <a:lstStyle/>
          <a:p>
            <a:r>
              <a:rPr lang="en-US" altLang="zh-SG" sz="900" dirty="0" smtClean="0"/>
              <a:t>Photo by: Kurt </a:t>
            </a:r>
            <a:r>
              <a:rPr lang="en-US" altLang="zh-SG" sz="900" dirty="0" err="1" smtClean="0"/>
              <a:t>Bauschardt</a:t>
            </a:r>
            <a:r>
              <a:rPr lang="en-US" altLang="zh-SG" sz="900" dirty="0" smtClean="0"/>
              <a:t>, </a:t>
            </a:r>
            <a:r>
              <a:rPr lang="en-US" altLang="zh-SG" sz="900" dirty="0"/>
              <a:t>https://flic.kr/p/kcc2QD</a:t>
            </a:r>
            <a:endParaRPr lang="zh-SG" altLang="en-US" sz="900" dirty="0"/>
          </a:p>
        </p:txBody>
      </p:sp>
    </p:spTree>
    <p:extLst>
      <p:ext uri="{BB962C8B-B14F-4D97-AF65-F5344CB8AC3E}">
        <p14:creationId xmlns:p14="http://schemas.microsoft.com/office/powerpoint/2010/main" val="6934482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值得引用的">
  <a:themeElements>
    <a:clrScheme name="值得引用的">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值得引用的">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值得引用的">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引用</Template>
  <TotalTime>207</TotalTime>
  <Words>1065</Words>
  <Application>Microsoft Office PowerPoint</Application>
  <PresentationFormat>On-screen Show (4:3)</PresentationFormat>
  <Paragraphs>98</Paragraphs>
  <Slides>12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宋体</vt:lpstr>
      <vt:lpstr>Calibri</vt:lpstr>
      <vt:lpstr>Century Gothic</vt:lpstr>
      <vt:lpstr>Trebuchet MS</vt:lpstr>
      <vt:lpstr>Wingdings 2</vt:lpstr>
      <vt:lpstr>值得引用的</vt:lpstr>
      <vt:lpstr>Interview Skills</vt:lpstr>
      <vt:lpstr>General skills: “Do”s</vt:lpstr>
      <vt:lpstr>Manage your mind</vt:lpstr>
      <vt:lpstr>Give relevant answers</vt:lpstr>
      <vt:lpstr>Give relevant answers</vt:lpstr>
      <vt:lpstr>Know better from questions</vt:lpstr>
      <vt:lpstr>General skills: “Don’t”s</vt:lpstr>
      <vt:lpstr>Communications</vt:lpstr>
      <vt:lpstr>Communications</vt:lpstr>
      <vt:lpstr>Communications</vt:lpstr>
      <vt:lpstr>Behaviour</vt:lpstr>
      <vt:lpstr>Personal grooming</vt:lpstr>
    </vt:vector>
  </TitlesOfParts>
  <Company>National University of Singapore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 Skills</dc:title>
  <dc:creator>Ruomu Hou</dc:creator>
  <cp:lastModifiedBy>Julian Chan</cp:lastModifiedBy>
  <cp:revision>30</cp:revision>
  <dcterms:created xsi:type="dcterms:W3CDTF">2016-01-29T12:06:22Z</dcterms:created>
  <dcterms:modified xsi:type="dcterms:W3CDTF">2016-01-31T10:57:15Z</dcterms:modified>
</cp:coreProperties>
</file>