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6238B5D-4B72-408C-9EA8-6C1EE36F9E38}">
  <a:tblStyle styleId="{46238B5D-4B72-408C-9EA8-6C1EE36F9E38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Today we are gonna tackle the equipment that everyone has a love hate relationship with. Probably the best invention ever for lazy people, today we are gonna innovate on the lift. Imagine waiting 1 min a day just for the lift. Over 240 working days, that equates to 4 hours of doing NOTHING&gt;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short, we believe that with the growing global economy and the increasing demand for efficiency and less waiting time, our smart elevator system will be a hot seller among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subTitle"/>
          </p:nvPr>
        </p:nvSpPr>
        <p:spPr>
          <a:xfrm>
            <a:off x="3154500" y="3039200"/>
            <a:ext cx="3076200" cy="554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2000"/>
              <a:t>Lift you to greater heights</a:t>
            </a:r>
          </a:p>
        </p:txBody>
      </p:sp>
      <p:pic>
        <p:nvPicPr>
          <p:cNvPr descr="Logomakr_9yFg4S.png"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075" y="1671700"/>
            <a:ext cx="4681050" cy="136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makr_9yFg4S.png" id="60" name="Shape 6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37000" y="1487999"/>
            <a:ext cx="5326749" cy="15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/>
        </p:nvSpPr>
        <p:spPr>
          <a:xfrm>
            <a:off x="26350" y="1154700"/>
            <a:ext cx="7337400" cy="1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400"/>
              <a:t>Problem: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2000"/>
              <a:t>Uncertainty over arrival time of lift</a:t>
            </a:r>
          </a:p>
          <a:p>
            <a:pPr indent="-355600" lvl="0" marL="457200" rtl="0">
              <a:spcBef>
                <a:spcPts val="0"/>
              </a:spcBef>
              <a:buSzPct val="100000"/>
              <a:buChar char="-"/>
            </a:pPr>
            <a:r>
              <a:rPr lang="en" sz="2000"/>
              <a:t>Amount of space when lift arrived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-196825" y="236175"/>
            <a:ext cx="406800" cy="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575" y="236175"/>
            <a:ext cx="4373699" cy="291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makr_9yFg4S.png" id="68" name="Shape 6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189400" y="1640400"/>
            <a:ext cx="5326749" cy="15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/>
        </p:nvSpPr>
        <p:spPr>
          <a:xfrm>
            <a:off x="180500" y="144350"/>
            <a:ext cx="89634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4800"/>
              <a:t>L.I.D.S</a:t>
            </a:r>
            <a:r>
              <a:rPr lang="en" sz="6000"/>
              <a:t> </a:t>
            </a:r>
            <a:r>
              <a:rPr lang="en" sz="3400"/>
              <a:t>(Lift Imaging Display System)</a:t>
            </a:r>
            <a:r>
              <a:rPr lang="en" sz="6000"/>
              <a:t> 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28250" y="13006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200" u="sng"/>
              <a:t>What does it do?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128250" y="1900325"/>
            <a:ext cx="81642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Use of camera/imaging system to detect people inside lift.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At each floor, estimated time for lift to arrive will be displayed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indent="-323850" lvl="0" marL="457200" rtl="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en" sz="1500"/>
              <a:t>Optimize usage of lift.</a:t>
            </a:r>
          </a:p>
        </p:txBody>
      </p:sp>
      <p:pic>
        <p:nvPicPr>
          <p:cNvPr descr="Logomakr_8kZz2m.png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362" y="3356212"/>
            <a:ext cx="1240419" cy="15505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1948975" y="3776525"/>
            <a:ext cx="23862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Increase passenger handling capacity</a:t>
            </a:r>
          </a:p>
        </p:txBody>
      </p:sp>
      <p:pic>
        <p:nvPicPr>
          <p:cNvPr descr="Logomakr_8SXwfL.png" id="74" name="Shape 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9574" y="3486825"/>
            <a:ext cx="1287330" cy="15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6556900" y="3703525"/>
            <a:ext cx="2178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Reduce waiting and travelling time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makr_9yFg4S.png" id="80" name="Shape 80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189400" y="1640400"/>
            <a:ext cx="5326749" cy="15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/>
          <p:nvPr/>
        </p:nvSpPr>
        <p:spPr>
          <a:xfrm>
            <a:off x="866000" y="3883800"/>
            <a:ext cx="7347900" cy="9447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272625" y="1194000"/>
            <a:ext cx="69468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Char char="●"/>
            </a:pPr>
            <a:r>
              <a:rPr lang="en" sz="2000"/>
              <a:t>Information displayed inside the lift and at each floor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196850" y="464700"/>
            <a:ext cx="67575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 u="sng"/>
              <a:t>Features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2991625" y="4815475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5dd0d40a04b83d6e16f0f5b9d28e96b.png"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4049" y="4003874"/>
            <a:ext cx="7171801" cy="2997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64428138aa9c7f0881fba131c942c3e.png"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4055" y="4409675"/>
            <a:ext cx="6904754" cy="29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2212425" y="233225"/>
            <a:ext cx="6828000" cy="855900"/>
          </a:xfrm>
          <a:prstGeom prst="rect">
            <a:avLst/>
          </a:prstGeom>
          <a:solidFill>
            <a:srgbClr val="5B0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1507b627e0d24063dcf37ad83c04f475.png"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1375" y="327225"/>
            <a:ext cx="6310098" cy="6678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272625" y="1663112"/>
            <a:ext cx="56055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Lift optimization</a:t>
            </a: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600">
                <a:solidFill>
                  <a:schemeClr val="dk1"/>
                </a:solidFill>
              </a:rPr>
              <a:t>Detect number of people inside lift and at each floor</a:t>
            </a:r>
          </a:p>
          <a:p>
            <a:pPr indent="-3302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600">
                <a:solidFill>
                  <a:schemeClr val="dk1"/>
                </a:solidFill>
              </a:rPr>
              <a:t>Communication with other lifts to optimize usage 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272625" y="2808962"/>
            <a:ext cx="75999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Machine learning</a:t>
            </a:r>
          </a:p>
          <a:p>
            <a:pPr indent="-32385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1500">
                <a:solidFill>
                  <a:schemeClr val="dk1"/>
                </a:solidFill>
              </a:rPr>
              <a:t>Analyze of data to understand lift usage at certain floor or certain time of the day. 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makr_9yFg4S.png" id="95" name="Shape 95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37000" y="1487999"/>
            <a:ext cx="5326749" cy="15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249300" y="341150"/>
            <a:ext cx="73374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 u="sng"/>
              <a:t>Potential </a:t>
            </a:r>
            <a:r>
              <a:rPr lang="en" sz="2400" u="sng"/>
              <a:t>features to be implemented.</a:t>
            </a:r>
          </a:p>
        </p:txBody>
      </p:sp>
      <p:sp>
        <p:nvSpPr>
          <p:cNvPr id="97" name="Shape 97"/>
          <p:cNvSpPr txBox="1"/>
          <p:nvPr/>
        </p:nvSpPr>
        <p:spPr>
          <a:xfrm>
            <a:off x="249300" y="984087"/>
            <a:ext cx="4434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Voice controlled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000">
                <a:solidFill>
                  <a:schemeClr val="dk1"/>
                </a:solidFill>
              </a:rPr>
              <a:t>When inside lift: “ Lift 1, level 3”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196800" y="1915700"/>
            <a:ext cx="7917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Touchscreen display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000">
                <a:solidFill>
                  <a:schemeClr val="dk1"/>
                </a:solidFill>
              </a:rPr>
              <a:t>When outside lift, indicate specific floor your are travelling to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9" name="Shape 99"/>
          <p:cNvSpPr txBox="1"/>
          <p:nvPr/>
        </p:nvSpPr>
        <p:spPr>
          <a:xfrm>
            <a:off x="249300" y="3718475"/>
            <a:ext cx="79170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Building directory integration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000">
                <a:solidFill>
                  <a:schemeClr val="dk1"/>
                </a:solidFill>
              </a:rPr>
              <a:t>Select the shop/company and the floor will be selected along with a brief map/direction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Mobile App</a:t>
            </a: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lang="en" sz="2000">
                <a:solidFill>
                  <a:schemeClr val="dk1"/>
                </a:solidFill>
              </a:rPr>
              <a:t>Display waiting time and call for lift.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/>
        </p:nvSpPr>
        <p:spPr>
          <a:xfrm>
            <a:off x="124625" y="1393875"/>
            <a:ext cx="8410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In 2016, global smart elevator market accounted for USD 11.21 billion. It is expected to grow at CAGR of 15.3% between 2017 and 2022, reaching USD 26.33 billion by 2022.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8725" y="15745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Let’s talk about business...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78725" y="2361787"/>
            <a:ext cx="88044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North America held the largest share of the global smart elevators market followed by Europe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Asia Pacific is expected to grow at the highest rate,</a:t>
            </a:r>
          </a:p>
          <a:p>
            <a:pPr indent="-323850" lvl="0" marL="457200" rtl="0">
              <a:spcBef>
                <a:spcPts val="0"/>
              </a:spcBef>
              <a:buClr>
                <a:srgbClr val="333333"/>
              </a:buClr>
              <a:buSzPct val="100000"/>
              <a:buChar char="-"/>
            </a:pPr>
            <a:r>
              <a:rPr lang="en" sz="1500">
                <a:solidFill>
                  <a:srgbClr val="333333"/>
                </a:solidFill>
                <a:highlight>
                  <a:srgbClr val="FFFFFF"/>
                </a:highlight>
              </a:rPr>
              <a:t>Rapid infrastructure development and urbanization, rising consumer disposable income, and favorable business environment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124625" y="4605525"/>
            <a:ext cx="87126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</a:rPr>
              <a:t>(Zion Market Research: “Smart Elevators Market by Solution (New Deployment, Modernization, and Maintenance) for Residential, Commercial, Institutional, Industrial and Other Applications: Global Industry Perspective, Comprehensive Analysis, and Forecast, 2016 – 2022)</a:t>
            </a:r>
          </a:p>
        </p:txBody>
      </p:sp>
      <p:pic>
        <p:nvPicPr>
          <p:cNvPr descr="Logomakr_9yFg4S.png" id="108" name="Shape 10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37000" y="1487999"/>
            <a:ext cx="5326749" cy="155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makr_9yFg4S.png" id="113" name="Shape 113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37000" y="1487999"/>
            <a:ext cx="5326749" cy="15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/>
          <p:nvPr/>
        </p:nvSpPr>
        <p:spPr>
          <a:xfrm>
            <a:off x="78725" y="157450"/>
            <a:ext cx="7337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500"/>
              <a:t>Let’s talk about business...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236175" y="1013350"/>
            <a:ext cx="46974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Can be installed at existing elevators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Low installation cost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Hardware: Cameras and  LCD screen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Software: L.I.D.S  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511675" y="3208112"/>
            <a:ext cx="3870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Growing global economy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44325" y="3972175"/>
            <a:ext cx="46056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Increasing demand for efficiency and shorter waiting time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243775" y="3518775"/>
            <a:ext cx="682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900"/>
              <a:t>+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697425" y="3608325"/>
            <a:ext cx="1089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900"/>
              <a:t>=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5287825" y="3417675"/>
            <a:ext cx="26637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500"/>
              <a:t>Demand for </a:t>
            </a:r>
          </a:p>
          <a:p>
            <a:pPr lvl="0">
              <a:spcBef>
                <a:spcPts val="0"/>
              </a:spcBef>
              <a:buNone/>
            </a:pPr>
            <a:r>
              <a:rPr lang="en" sz="3500"/>
              <a:t>    L.I.D.S</a:t>
            </a:r>
          </a:p>
        </p:txBody>
      </p:sp>
      <p:graphicFrame>
        <p:nvGraphicFramePr>
          <p:cNvPr id="121" name="Shape 121"/>
          <p:cNvGraphicFramePr/>
          <p:nvPr/>
        </p:nvGraphicFramePr>
        <p:xfrm>
          <a:off x="5786425" y="7280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{46238B5D-4B72-408C-9EA8-6C1EE36F9E38}</a:tableStyleId>
              </a:tblPr>
              <a:tblGrid>
                <a:gridCol w="1151675"/>
                <a:gridCol w="1973825"/>
              </a:tblGrid>
              <a:tr h="30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Country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Number of existing elevators</a:t>
                      </a: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China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4,000,000</a:t>
                      </a: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Spain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950,000</a:t>
                      </a: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United States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900,000</a:t>
                      </a: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Italy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900,000</a:t>
                      </a: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South Korea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530,000</a:t>
                      </a:r>
                    </a:p>
                  </a:txBody>
                  <a:tcPr marT="91425" marB="91425" marR="91425" marL="91425"/>
                </a:tc>
              </a:tr>
              <a:tr h="300875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Brazil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300,000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/>
        </p:nvSpPr>
        <p:spPr>
          <a:xfrm>
            <a:off x="1544700" y="1651800"/>
            <a:ext cx="6054600" cy="22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600"/>
              <a:t>Live Demo</a:t>
            </a:r>
          </a:p>
        </p:txBody>
      </p:sp>
      <p:pic>
        <p:nvPicPr>
          <p:cNvPr descr="Logomakr_9yFg4S.png" id="127" name="Shape 127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37000" y="1487999"/>
            <a:ext cx="5326749" cy="155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makr_9yFg4S.png" id="132" name="Shape 132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37000" y="1487999"/>
            <a:ext cx="5326749" cy="155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91825" y="157525"/>
            <a:ext cx="4513800" cy="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References: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223050" y="852875"/>
            <a:ext cx="86862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http://blogg.edgrenalden.se/wp-content/uploads/2015/11/hiss.jpg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http://www.wzzm13.com/img/resize/content.wzzm13.com/photo/2016/07/05/download_1467726399537_3759384_ver1.0.jpg?preset=534-401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https://en.wikipedia.org/wiki/Elevator#World.27s_fastest_elevators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Zion Market Research: “Smart Elevators Market by Solution (New Deployment, Modernization, and Maintenance) for Residential, Commercial, Institutional, Industrial and Other Applications: Global Industry Perspective, Comprehensive Analysis, and Forecast, 2016 – 2022”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http://www.strategyr.com/MarketResearch/infographTemplate.asp?code=MCP-2556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