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0" r:id="rId6"/>
    <p:sldId id="263" r:id="rId7"/>
    <p:sldId id="264"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8"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A16F-89E7-4918-8273-52DF787B9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98231-AD13-46A3-85A6-A730192B9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7E1549-DEDF-440A-9F9F-42C80E1F05B3}"/>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5" name="Footer Placeholder 4">
            <a:extLst>
              <a:ext uri="{FF2B5EF4-FFF2-40B4-BE49-F238E27FC236}">
                <a16:creationId xmlns:a16="http://schemas.microsoft.com/office/drawing/2014/main" id="{B1175F8F-A634-4DE1-AE9E-AC5C93BE2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A7A6C-39A5-4DD2-A589-64704661DB1C}"/>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262737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7649-0467-4B5D-AADC-C420B08E67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0763F1-59B2-4EF0-B1F0-C8FC022FC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B0F87-B1E5-44B7-8923-D77E7B59F371}"/>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5" name="Footer Placeholder 4">
            <a:extLst>
              <a:ext uri="{FF2B5EF4-FFF2-40B4-BE49-F238E27FC236}">
                <a16:creationId xmlns:a16="http://schemas.microsoft.com/office/drawing/2014/main" id="{039F6998-F6E0-48D5-983A-B66D324C9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33A8E-AD2F-4F14-9B44-3373C7B1AF25}"/>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329471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653FE-1CF6-4362-9DD4-E90659B2A7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76AA7-CB4E-4489-9CA2-4E09A56255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9A3CB-76D3-4580-A11D-4EDDDC952BEA}"/>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5" name="Footer Placeholder 4">
            <a:extLst>
              <a:ext uri="{FF2B5EF4-FFF2-40B4-BE49-F238E27FC236}">
                <a16:creationId xmlns:a16="http://schemas.microsoft.com/office/drawing/2014/main" id="{A454BEFD-088E-4EA2-87E3-EE613FEC3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FB064-1436-42D2-AD15-6440DCC66397}"/>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24599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0A88-40A7-4A89-A320-49E55DE181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E0804-D767-4C45-B8AE-2004954E5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ADE76-D3D6-4716-8034-C274F8FE8ED9}"/>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5" name="Footer Placeholder 4">
            <a:extLst>
              <a:ext uri="{FF2B5EF4-FFF2-40B4-BE49-F238E27FC236}">
                <a16:creationId xmlns:a16="http://schemas.microsoft.com/office/drawing/2014/main" id="{8848D8A7-713F-40B2-8A57-EB551136F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956C3-8874-420B-8D43-84A8750A0EAD}"/>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281664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0E56-82A1-432F-ACA2-CF1BCCB598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248241-BDA9-4703-8335-57C68E734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54852-EACA-42CB-A661-03EB5A94E7F8}"/>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5" name="Footer Placeholder 4">
            <a:extLst>
              <a:ext uri="{FF2B5EF4-FFF2-40B4-BE49-F238E27FC236}">
                <a16:creationId xmlns:a16="http://schemas.microsoft.com/office/drawing/2014/main" id="{96A34D60-46C9-49C7-8743-4FEE754A8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DE495-F933-4F55-99DA-24C12DE04011}"/>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342028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5731-CC18-47E4-9D99-8A8828989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3BFE4-4A73-45C1-A1E4-936132917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71B221-9CA4-4012-BB3D-34B1E79B4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47685A-A51B-4DD4-9983-4323610A2C8D}"/>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6" name="Footer Placeholder 5">
            <a:extLst>
              <a:ext uri="{FF2B5EF4-FFF2-40B4-BE49-F238E27FC236}">
                <a16:creationId xmlns:a16="http://schemas.microsoft.com/office/drawing/2014/main" id="{1C41A3EA-2DAC-4DD5-9F8C-C53718AEA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8D891-EB48-4D69-9C3C-A1939C1BE078}"/>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28130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4BD2-1AC2-4BAC-A430-89A314049C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8ACE22-7BE3-43BC-8A48-616A1F6A3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1E2983-D52A-48C7-AC43-9CCE90C13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BE2BE1-B39E-4E03-BED3-EA807CFC9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77B50A-E851-4C9C-BE21-911377E274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8CF694-CACD-48EB-8171-0B2C9E30ECFB}"/>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8" name="Footer Placeholder 7">
            <a:extLst>
              <a:ext uri="{FF2B5EF4-FFF2-40B4-BE49-F238E27FC236}">
                <a16:creationId xmlns:a16="http://schemas.microsoft.com/office/drawing/2014/main" id="{AEE2593D-04EB-4D17-AA6E-898B9DCFF6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8101ED-7CAF-4EF2-93B6-7C6AF8BF64C6}"/>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188867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2C4B-4221-42AE-979B-02079C8F8C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619EF-E66C-4DFB-AB57-ED84E659A313}"/>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4" name="Footer Placeholder 3">
            <a:extLst>
              <a:ext uri="{FF2B5EF4-FFF2-40B4-BE49-F238E27FC236}">
                <a16:creationId xmlns:a16="http://schemas.microsoft.com/office/drawing/2014/main" id="{4C2BE837-D9C5-44E8-A3F5-A43BBE5E93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CB2113-382B-4371-946C-C3A861A6B6DF}"/>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336361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07589-7F75-4E17-941C-025A03010CDD}"/>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3" name="Footer Placeholder 2">
            <a:extLst>
              <a:ext uri="{FF2B5EF4-FFF2-40B4-BE49-F238E27FC236}">
                <a16:creationId xmlns:a16="http://schemas.microsoft.com/office/drawing/2014/main" id="{91D31EAB-4F19-4DEA-BAA3-414346344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EB2F4F-15E0-4A7F-8B7E-ABEE0C50DE60}"/>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141008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D74B-9A53-4AD4-A1C4-50821639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F14F0E-DC6A-4CA6-B8CC-4B7F59702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68853-C8DD-4652-9460-01C8200C0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798F7-AD22-4416-B8FB-2F82251D3127}"/>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6" name="Footer Placeholder 5">
            <a:extLst>
              <a:ext uri="{FF2B5EF4-FFF2-40B4-BE49-F238E27FC236}">
                <a16:creationId xmlns:a16="http://schemas.microsoft.com/office/drawing/2014/main" id="{0C734BE7-53EC-4AFA-B818-54A987222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07410-0B9B-4B17-A853-609D1CE3AA8E}"/>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29247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13C7-D1DC-4534-8191-F53FABD6D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C62D0-9943-42C0-824D-E478F9E55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F2140D-17C0-44C0-958A-9555EBF1F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D537E-8A50-44AF-9A1E-18FEAED305A0}"/>
              </a:ext>
            </a:extLst>
          </p:cNvPr>
          <p:cNvSpPr>
            <a:spLocks noGrp="1"/>
          </p:cNvSpPr>
          <p:nvPr>
            <p:ph type="dt" sz="half" idx="10"/>
          </p:nvPr>
        </p:nvSpPr>
        <p:spPr/>
        <p:txBody>
          <a:bodyPr/>
          <a:lstStyle/>
          <a:p>
            <a:fld id="{4178205E-1382-491E-A95E-562A735933F0}" type="datetimeFigureOut">
              <a:rPr lang="en-US" smtClean="0"/>
              <a:t>5/25/2021</a:t>
            </a:fld>
            <a:endParaRPr lang="en-US"/>
          </a:p>
        </p:txBody>
      </p:sp>
      <p:sp>
        <p:nvSpPr>
          <p:cNvPr id="6" name="Footer Placeholder 5">
            <a:extLst>
              <a:ext uri="{FF2B5EF4-FFF2-40B4-BE49-F238E27FC236}">
                <a16:creationId xmlns:a16="http://schemas.microsoft.com/office/drawing/2014/main" id="{4EA60A23-EB08-4F84-8934-E18F75B07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81586-216F-41DC-892A-034DC5277FD8}"/>
              </a:ext>
            </a:extLst>
          </p:cNvPr>
          <p:cNvSpPr>
            <a:spLocks noGrp="1"/>
          </p:cNvSpPr>
          <p:nvPr>
            <p:ph type="sldNum" sz="quarter" idx="12"/>
          </p:nvPr>
        </p:nvSpPr>
        <p:spPr/>
        <p:txBody>
          <a:bodyPr/>
          <a:lstStyle/>
          <a:p>
            <a:fld id="{C5A7A81E-1059-4768-BBC0-7241A90354CB}" type="slidenum">
              <a:rPr lang="en-US" smtClean="0"/>
              <a:t>‹#›</a:t>
            </a:fld>
            <a:endParaRPr lang="en-US"/>
          </a:p>
        </p:txBody>
      </p:sp>
    </p:spTree>
    <p:extLst>
      <p:ext uri="{BB962C8B-B14F-4D97-AF65-F5344CB8AC3E}">
        <p14:creationId xmlns:p14="http://schemas.microsoft.com/office/powerpoint/2010/main" val="332556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1F590-A005-4E28-BE86-C267FFBCD0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5F1E0-2F0D-4DF7-B046-ADAAACC5F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18873-4BB7-4AD6-8676-3D1BC7FB58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205E-1382-491E-A95E-562A735933F0}" type="datetimeFigureOut">
              <a:rPr lang="en-US" smtClean="0"/>
              <a:t>5/25/2021</a:t>
            </a:fld>
            <a:endParaRPr lang="en-US"/>
          </a:p>
        </p:txBody>
      </p:sp>
      <p:sp>
        <p:nvSpPr>
          <p:cNvPr id="5" name="Footer Placeholder 4">
            <a:extLst>
              <a:ext uri="{FF2B5EF4-FFF2-40B4-BE49-F238E27FC236}">
                <a16:creationId xmlns:a16="http://schemas.microsoft.com/office/drawing/2014/main" id="{9433B81E-73F8-457C-A912-2421079515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8118D-A787-4205-974D-F0E791B57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7A81E-1059-4768-BBC0-7241A90354CB}" type="slidenum">
              <a:rPr lang="en-US" smtClean="0"/>
              <a:t>‹#›</a:t>
            </a:fld>
            <a:endParaRPr lang="en-US"/>
          </a:p>
        </p:txBody>
      </p:sp>
    </p:spTree>
    <p:extLst>
      <p:ext uri="{BB962C8B-B14F-4D97-AF65-F5344CB8AC3E}">
        <p14:creationId xmlns:p14="http://schemas.microsoft.com/office/powerpoint/2010/main" val="3882704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1338-C871-461B-9F47-2725F280C398}"/>
              </a:ext>
            </a:extLst>
          </p:cNvPr>
          <p:cNvSpPr>
            <a:spLocks noGrp="1"/>
          </p:cNvSpPr>
          <p:nvPr>
            <p:ph type="title"/>
          </p:nvPr>
        </p:nvSpPr>
        <p:spPr/>
        <p:txBody>
          <a:bodyPr/>
          <a:lstStyle/>
          <a:p>
            <a:r>
              <a:rPr lang="en-US" dirty="0"/>
              <a:t>Operating Cost Context</a:t>
            </a:r>
          </a:p>
        </p:txBody>
      </p:sp>
      <p:sp>
        <p:nvSpPr>
          <p:cNvPr id="3" name="Content Placeholder 2">
            <a:extLst>
              <a:ext uri="{FF2B5EF4-FFF2-40B4-BE49-F238E27FC236}">
                <a16:creationId xmlns:a16="http://schemas.microsoft.com/office/drawing/2014/main" id="{D8E102FE-9F7C-4606-9D45-3FD96C1F3901}"/>
              </a:ext>
            </a:extLst>
          </p:cNvPr>
          <p:cNvSpPr>
            <a:spLocks noGrp="1"/>
          </p:cNvSpPr>
          <p:nvPr>
            <p:ph idx="1"/>
          </p:nvPr>
        </p:nvSpPr>
        <p:spPr/>
        <p:txBody>
          <a:bodyPr/>
          <a:lstStyle/>
          <a:p>
            <a:r>
              <a:rPr lang="en-US" dirty="0"/>
              <a:t>A recently installed chair lift has increased operating costs by $1.54M</a:t>
            </a:r>
          </a:p>
          <a:p>
            <a:endParaRPr lang="en-US" dirty="0"/>
          </a:p>
          <a:p>
            <a:r>
              <a:rPr lang="en-US" dirty="0"/>
              <a:t>Should BMR find ways to reduce operating costs while trying to keep as much support for ticket prices as possible?</a:t>
            </a:r>
          </a:p>
          <a:p>
            <a:endParaRPr lang="en-US" dirty="0"/>
          </a:p>
          <a:p>
            <a:r>
              <a:rPr lang="en-US" dirty="0"/>
              <a:t>Should BMR double down and invest even more in the business by adding new facilities and features to the resort?</a:t>
            </a:r>
          </a:p>
          <a:p>
            <a:endParaRPr lang="en-US" dirty="0"/>
          </a:p>
        </p:txBody>
      </p:sp>
    </p:spTree>
    <p:extLst>
      <p:ext uri="{BB962C8B-B14F-4D97-AF65-F5344CB8AC3E}">
        <p14:creationId xmlns:p14="http://schemas.microsoft.com/office/powerpoint/2010/main" val="352311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1338-C871-461B-9F47-2725F280C398}"/>
              </a:ext>
            </a:extLst>
          </p:cNvPr>
          <p:cNvSpPr>
            <a:spLocks noGrp="1"/>
          </p:cNvSpPr>
          <p:nvPr>
            <p:ph type="title"/>
          </p:nvPr>
        </p:nvSpPr>
        <p:spPr/>
        <p:txBody>
          <a:bodyPr/>
          <a:lstStyle/>
          <a:p>
            <a:r>
              <a:rPr lang="en-US" dirty="0"/>
              <a:t>Ticket Price Context</a:t>
            </a:r>
          </a:p>
        </p:txBody>
      </p:sp>
      <p:sp>
        <p:nvSpPr>
          <p:cNvPr id="3" name="Content Placeholder 2">
            <a:extLst>
              <a:ext uri="{FF2B5EF4-FFF2-40B4-BE49-F238E27FC236}">
                <a16:creationId xmlns:a16="http://schemas.microsoft.com/office/drawing/2014/main" id="{D8E102FE-9F7C-4606-9D45-3FD96C1F3901}"/>
              </a:ext>
            </a:extLst>
          </p:cNvPr>
          <p:cNvSpPr>
            <a:spLocks noGrp="1"/>
          </p:cNvSpPr>
          <p:nvPr>
            <p:ph idx="1"/>
          </p:nvPr>
        </p:nvSpPr>
        <p:spPr/>
        <p:txBody>
          <a:bodyPr/>
          <a:lstStyle/>
          <a:p>
            <a:r>
              <a:rPr lang="en-US" dirty="0"/>
              <a:t>BMR has also historically charged a premium above the average price in its market segment and would like a more data driven business strategy to examine ticket prices in relation to competitors</a:t>
            </a:r>
          </a:p>
          <a:p>
            <a:endParaRPr lang="en-US" dirty="0"/>
          </a:p>
          <a:p>
            <a:r>
              <a:rPr lang="en-US" dirty="0"/>
              <a:t>Is there further room to raise ticket prices in order to offset the investments in new facilities?</a:t>
            </a:r>
          </a:p>
          <a:p>
            <a:endParaRPr lang="en-US" dirty="0"/>
          </a:p>
          <a:p>
            <a:r>
              <a:rPr lang="en-US" dirty="0"/>
              <a:t>Is BMR providing the right value in support of its current ticket price?</a:t>
            </a:r>
          </a:p>
          <a:p>
            <a:endParaRPr lang="en-US" dirty="0"/>
          </a:p>
        </p:txBody>
      </p:sp>
    </p:spTree>
    <p:extLst>
      <p:ext uri="{BB962C8B-B14F-4D97-AF65-F5344CB8AC3E}">
        <p14:creationId xmlns:p14="http://schemas.microsoft.com/office/powerpoint/2010/main" val="381790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C067-428B-4405-8BC6-0949D98045D4}"/>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283DB0A1-4D42-42DB-94F8-0CEA9CB0DD05}"/>
              </a:ext>
            </a:extLst>
          </p:cNvPr>
          <p:cNvSpPr>
            <a:spLocks noGrp="1"/>
          </p:cNvSpPr>
          <p:nvPr>
            <p:ph idx="1"/>
          </p:nvPr>
        </p:nvSpPr>
        <p:spPr/>
        <p:txBody>
          <a:bodyPr>
            <a:normAutofit lnSpcReduction="10000"/>
          </a:bodyPr>
          <a:lstStyle/>
          <a:p>
            <a:r>
              <a:rPr lang="en-US" dirty="0"/>
              <a:t>BMR’s facilities adult weekend ticket price should be set at $96. This is up from the current $81 and also has a healthy MAE of $10. Also can charge a premium for weekend prices.</a:t>
            </a:r>
          </a:p>
          <a:p>
            <a:endParaRPr lang="en-US" dirty="0"/>
          </a:p>
          <a:p>
            <a:r>
              <a:rPr lang="en-US" dirty="0"/>
              <a:t>With the right investments in certain facilities and features of ski resorts, it is also possible to further increase revenue and possibly profits.</a:t>
            </a:r>
          </a:p>
          <a:p>
            <a:endParaRPr lang="en-US" dirty="0"/>
          </a:p>
          <a:p>
            <a:r>
              <a:rPr lang="en-US" dirty="0"/>
              <a:t>Closing down certain runs is also a possible cost cutting measure that BMR can implement.</a:t>
            </a:r>
          </a:p>
        </p:txBody>
      </p:sp>
    </p:spTree>
    <p:extLst>
      <p:ext uri="{BB962C8B-B14F-4D97-AF65-F5344CB8AC3E}">
        <p14:creationId xmlns:p14="http://schemas.microsoft.com/office/powerpoint/2010/main" val="298572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F590-0A7D-47A8-AD19-AA2FEEF8C51D}"/>
              </a:ext>
            </a:extLst>
          </p:cNvPr>
          <p:cNvSpPr>
            <a:spLocks noGrp="1"/>
          </p:cNvSpPr>
          <p:nvPr>
            <p:ph type="title"/>
          </p:nvPr>
        </p:nvSpPr>
        <p:spPr/>
        <p:txBody>
          <a:bodyPr/>
          <a:lstStyle/>
          <a:p>
            <a:r>
              <a:rPr lang="en-US" dirty="0"/>
              <a:t>Metrics that Affect Ticket Price</a:t>
            </a:r>
          </a:p>
        </p:txBody>
      </p:sp>
      <p:sp>
        <p:nvSpPr>
          <p:cNvPr id="6" name="Text Placeholder 5">
            <a:extLst>
              <a:ext uri="{FF2B5EF4-FFF2-40B4-BE49-F238E27FC236}">
                <a16:creationId xmlns:a16="http://schemas.microsoft.com/office/drawing/2014/main" id="{CD8FCE07-12FA-4DDC-82A5-0BBD41BA2E49}"/>
              </a:ext>
            </a:extLst>
          </p:cNvPr>
          <p:cNvSpPr>
            <a:spLocks noGrp="1"/>
          </p:cNvSpPr>
          <p:nvPr>
            <p:ph type="body" idx="1"/>
          </p:nvPr>
        </p:nvSpPr>
        <p:spPr>
          <a:xfrm>
            <a:off x="839788" y="1376359"/>
            <a:ext cx="5157787" cy="823912"/>
          </a:xfrm>
        </p:spPr>
        <p:txBody>
          <a:bodyPr/>
          <a:lstStyle/>
          <a:p>
            <a:r>
              <a:rPr lang="en-US" dirty="0">
                <a:solidFill>
                  <a:srgbClr val="FF0000"/>
                </a:solidFill>
              </a:rPr>
              <a:t>Large Affect</a:t>
            </a:r>
          </a:p>
        </p:txBody>
      </p:sp>
      <p:sp>
        <p:nvSpPr>
          <p:cNvPr id="4" name="Content Placeholder 3">
            <a:extLst>
              <a:ext uri="{FF2B5EF4-FFF2-40B4-BE49-F238E27FC236}">
                <a16:creationId xmlns:a16="http://schemas.microsoft.com/office/drawing/2014/main" id="{62FCE717-B5FF-45A0-8076-D87E95466C50}"/>
              </a:ext>
            </a:extLst>
          </p:cNvPr>
          <p:cNvSpPr>
            <a:spLocks noGrp="1"/>
          </p:cNvSpPr>
          <p:nvPr>
            <p:ph sz="half" idx="2"/>
          </p:nvPr>
        </p:nvSpPr>
        <p:spPr/>
        <p:txBody>
          <a:bodyPr>
            <a:normAutofit/>
          </a:bodyPr>
          <a:lstStyle/>
          <a:p>
            <a:r>
              <a:rPr lang="en-US" dirty="0"/>
              <a:t>Fast Quads</a:t>
            </a:r>
          </a:p>
          <a:p>
            <a:r>
              <a:rPr lang="en-US" dirty="0"/>
              <a:t>Total Runs</a:t>
            </a:r>
          </a:p>
          <a:p>
            <a:r>
              <a:rPr lang="en-US" dirty="0"/>
              <a:t>Snow Making Acres</a:t>
            </a:r>
          </a:p>
          <a:p>
            <a:r>
              <a:rPr lang="en-US" dirty="0"/>
              <a:t>Vertical Drop</a:t>
            </a:r>
          </a:p>
          <a:p>
            <a:r>
              <a:rPr lang="en-US" dirty="0"/>
              <a:t>Skiable Terrain Acres</a:t>
            </a:r>
          </a:p>
          <a:p>
            <a:r>
              <a:rPr lang="en-US" dirty="0"/>
              <a:t>Total Chairs</a:t>
            </a:r>
          </a:p>
          <a:p>
            <a:r>
              <a:rPr lang="en-US" dirty="0"/>
              <a:t>Quads</a:t>
            </a:r>
          </a:p>
        </p:txBody>
      </p:sp>
      <p:sp>
        <p:nvSpPr>
          <p:cNvPr id="8" name="Text Placeholder 7">
            <a:extLst>
              <a:ext uri="{FF2B5EF4-FFF2-40B4-BE49-F238E27FC236}">
                <a16:creationId xmlns:a16="http://schemas.microsoft.com/office/drawing/2014/main" id="{BFB1381E-B9F9-4425-96EC-5F31BF0A93A0}"/>
              </a:ext>
            </a:extLst>
          </p:cNvPr>
          <p:cNvSpPr>
            <a:spLocks noGrp="1"/>
          </p:cNvSpPr>
          <p:nvPr>
            <p:ph type="body" sz="quarter" idx="3"/>
          </p:nvPr>
        </p:nvSpPr>
        <p:spPr>
          <a:xfrm>
            <a:off x="6172200" y="1376359"/>
            <a:ext cx="5183188" cy="823912"/>
          </a:xfrm>
        </p:spPr>
        <p:txBody>
          <a:bodyPr/>
          <a:lstStyle/>
          <a:p>
            <a:r>
              <a:rPr lang="en-US" dirty="0">
                <a:solidFill>
                  <a:srgbClr val="0070C0"/>
                </a:solidFill>
              </a:rPr>
              <a:t>Little to No Affect</a:t>
            </a:r>
          </a:p>
        </p:txBody>
      </p:sp>
      <p:sp>
        <p:nvSpPr>
          <p:cNvPr id="10" name="Content Placeholder 9">
            <a:extLst>
              <a:ext uri="{FF2B5EF4-FFF2-40B4-BE49-F238E27FC236}">
                <a16:creationId xmlns:a16="http://schemas.microsoft.com/office/drawing/2014/main" id="{DCF3E2BB-B3F8-4482-97A6-8A9F63E2D2B3}"/>
              </a:ext>
            </a:extLst>
          </p:cNvPr>
          <p:cNvSpPr>
            <a:spLocks noGrp="1"/>
          </p:cNvSpPr>
          <p:nvPr>
            <p:ph sz="quarter" idx="4"/>
          </p:nvPr>
        </p:nvSpPr>
        <p:spPr/>
        <p:txBody>
          <a:bodyPr>
            <a:normAutofit/>
          </a:bodyPr>
          <a:lstStyle/>
          <a:p>
            <a:r>
              <a:rPr lang="en-US" dirty="0"/>
              <a:t>Trams</a:t>
            </a:r>
          </a:p>
          <a:p>
            <a:r>
              <a:rPr lang="en-US" dirty="0"/>
              <a:t>Terrain Parks</a:t>
            </a:r>
          </a:p>
          <a:p>
            <a:r>
              <a:rPr lang="en-US" dirty="0"/>
              <a:t>Triples</a:t>
            </a:r>
          </a:p>
          <a:p>
            <a:r>
              <a:rPr lang="en-US" dirty="0"/>
              <a:t>Surface</a:t>
            </a:r>
          </a:p>
          <a:p>
            <a:r>
              <a:rPr lang="en-US" dirty="0"/>
              <a:t>Doubles</a:t>
            </a:r>
          </a:p>
          <a:p>
            <a:r>
              <a:rPr lang="en-US" dirty="0"/>
              <a:t>Fast Sixes</a:t>
            </a:r>
          </a:p>
          <a:p>
            <a:r>
              <a:rPr lang="en-US" dirty="0"/>
              <a:t>Longest Run</a:t>
            </a:r>
          </a:p>
        </p:txBody>
      </p:sp>
    </p:spTree>
    <p:extLst>
      <p:ext uri="{BB962C8B-B14F-4D97-AF65-F5344CB8AC3E}">
        <p14:creationId xmlns:p14="http://schemas.microsoft.com/office/powerpoint/2010/main" val="21900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F590-0A7D-47A8-AD19-AA2FEEF8C51D}"/>
              </a:ext>
            </a:extLst>
          </p:cNvPr>
          <p:cNvSpPr>
            <a:spLocks noGrp="1"/>
          </p:cNvSpPr>
          <p:nvPr>
            <p:ph type="title"/>
          </p:nvPr>
        </p:nvSpPr>
        <p:spPr/>
        <p:txBody>
          <a:bodyPr/>
          <a:lstStyle/>
          <a:p>
            <a:r>
              <a:rPr lang="en-US" dirty="0"/>
              <a:t>How does BMR ski features compare across the US?</a:t>
            </a:r>
          </a:p>
        </p:txBody>
      </p:sp>
      <p:pic>
        <p:nvPicPr>
          <p:cNvPr id="7" name="Content Placeholder 6">
            <a:extLst>
              <a:ext uri="{FF2B5EF4-FFF2-40B4-BE49-F238E27FC236}">
                <a16:creationId xmlns:a16="http://schemas.microsoft.com/office/drawing/2014/main" id="{5C6F6228-D7A4-4C43-AAB6-1A9ECF66356B}"/>
              </a:ext>
            </a:extLst>
          </p:cNvPr>
          <p:cNvPicPr>
            <a:picLocks noGrp="1" noChangeAspect="1"/>
          </p:cNvPicPr>
          <p:nvPr>
            <p:ph idx="1"/>
          </p:nvPr>
        </p:nvPicPr>
        <p:blipFill>
          <a:blip r:embed="rId2"/>
          <a:stretch>
            <a:fillRect/>
          </a:stretch>
        </p:blipFill>
        <p:spPr>
          <a:xfrm>
            <a:off x="8223122" y="1741991"/>
            <a:ext cx="3752091" cy="2084495"/>
          </a:xfrm>
        </p:spPr>
      </p:pic>
      <p:pic>
        <p:nvPicPr>
          <p:cNvPr id="5" name="Picture 4">
            <a:extLst>
              <a:ext uri="{FF2B5EF4-FFF2-40B4-BE49-F238E27FC236}">
                <a16:creationId xmlns:a16="http://schemas.microsoft.com/office/drawing/2014/main" id="{F0F2BA58-F66B-464C-984F-05D103ECC101}"/>
              </a:ext>
            </a:extLst>
          </p:cNvPr>
          <p:cNvPicPr>
            <a:picLocks noChangeAspect="1"/>
          </p:cNvPicPr>
          <p:nvPr/>
        </p:nvPicPr>
        <p:blipFill>
          <a:blip r:embed="rId3"/>
          <a:stretch>
            <a:fillRect/>
          </a:stretch>
        </p:blipFill>
        <p:spPr>
          <a:xfrm>
            <a:off x="206050" y="4308368"/>
            <a:ext cx="3752091" cy="2084495"/>
          </a:xfrm>
          <a:prstGeom prst="rect">
            <a:avLst/>
          </a:prstGeom>
        </p:spPr>
      </p:pic>
      <p:pic>
        <p:nvPicPr>
          <p:cNvPr id="9" name="Picture 8">
            <a:extLst>
              <a:ext uri="{FF2B5EF4-FFF2-40B4-BE49-F238E27FC236}">
                <a16:creationId xmlns:a16="http://schemas.microsoft.com/office/drawing/2014/main" id="{9DD6B101-FC4B-4031-AEC5-784AA2C07A05}"/>
              </a:ext>
            </a:extLst>
          </p:cNvPr>
          <p:cNvPicPr>
            <a:picLocks noChangeAspect="1"/>
          </p:cNvPicPr>
          <p:nvPr/>
        </p:nvPicPr>
        <p:blipFill>
          <a:blip r:embed="rId4"/>
          <a:stretch>
            <a:fillRect/>
          </a:stretch>
        </p:blipFill>
        <p:spPr>
          <a:xfrm>
            <a:off x="8223121" y="4308368"/>
            <a:ext cx="3752091" cy="2080367"/>
          </a:xfrm>
          <a:prstGeom prst="rect">
            <a:avLst/>
          </a:prstGeom>
        </p:spPr>
      </p:pic>
      <p:pic>
        <p:nvPicPr>
          <p:cNvPr id="11" name="Picture 10">
            <a:extLst>
              <a:ext uri="{FF2B5EF4-FFF2-40B4-BE49-F238E27FC236}">
                <a16:creationId xmlns:a16="http://schemas.microsoft.com/office/drawing/2014/main" id="{2B05B715-667E-4FAD-99B0-07DD115FED01}"/>
              </a:ext>
            </a:extLst>
          </p:cNvPr>
          <p:cNvPicPr>
            <a:picLocks noChangeAspect="1"/>
          </p:cNvPicPr>
          <p:nvPr/>
        </p:nvPicPr>
        <p:blipFill>
          <a:blip r:embed="rId5"/>
          <a:stretch>
            <a:fillRect/>
          </a:stretch>
        </p:blipFill>
        <p:spPr>
          <a:xfrm>
            <a:off x="187475" y="1744055"/>
            <a:ext cx="3789240" cy="2080367"/>
          </a:xfrm>
          <a:prstGeom prst="rect">
            <a:avLst/>
          </a:prstGeom>
        </p:spPr>
      </p:pic>
      <p:pic>
        <p:nvPicPr>
          <p:cNvPr id="13" name="Picture 12">
            <a:extLst>
              <a:ext uri="{FF2B5EF4-FFF2-40B4-BE49-F238E27FC236}">
                <a16:creationId xmlns:a16="http://schemas.microsoft.com/office/drawing/2014/main" id="{DB013DAB-965E-43E3-9DC3-FEE4C3D8B85F}"/>
              </a:ext>
            </a:extLst>
          </p:cNvPr>
          <p:cNvPicPr>
            <a:picLocks noChangeAspect="1"/>
          </p:cNvPicPr>
          <p:nvPr/>
        </p:nvPicPr>
        <p:blipFill>
          <a:blip r:embed="rId6"/>
          <a:stretch>
            <a:fillRect/>
          </a:stretch>
        </p:blipFill>
        <p:spPr>
          <a:xfrm>
            <a:off x="4209427" y="1744055"/>
            <a:ext cx="3780984" cy="2080367"/>
          </a:xfrm>
          <a:prstGeom prst="rect">
            <a:avLst/>
          </a:prstGeom>
        </p:spPr>
      </p:pic>
      <p:pic>
        <p:nvPicPr>
          <p:cNvPr id="17" name="Picture 16">
            <a:extLst>
              <a:ext uri="{FF2B5EF4-FFF2-40B4-BE49-F238E27FC236}">
                <a16:creationId xmlns:a16="http://schemas.microsoft.com/office/drawing/2014/main" id="{C3862EFD-68AF-4F53-8392-798330DE34A2}"/>
              </a:ext>
            </a:extLst>
          </p:cNvPr>
          <p:cNvPicPr>
            <a:picLocks noChangeAspect="1"/>
          </p:cNvPicPr>
          <p:nvPr/>
        </p:nvPicPr>
        <p:blipFill>
          <a:blip r:embed="rId7"/>
          <a:stretch>
            <a:fillRect/>
          </a:stretch>
        </p:blipFill>
        <p:spPr>
          <a:xfrm>
            <a:off x="4196011" y="4308368"/>
            <a:ext cx="3789240" cy="2084495"/>
          </a:xfrm>
          <a:prstGeom prst="rect">
            <a:avLst/>
          </a:prstGeom>
        </p:spPr>
      </p:pic>
    </p:spTree>
    <p:extLst>
      <p:ext uri="{BB962C8B-B14F-4D97-AF65-F5344CB8AC3E}">
        <p14:creationId xmlns:p14="http://schemas.microsoft.com/office/powerpoint/2010/main" val="229659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037E-CC38-45DC-A957-E26C92CDF864}"/>
              </a:ext>
            </a:extLst>
          </p:cNvPr>
          <p:cNvSpPr>
            <a:spLocks noGrp="1"/>
          </p:cNvSpPr>
          <p:nvPr>
            <p:ph type="title"/>
          </p:nvPr>
        </p:nvSpPr>
        <p:spPr/>
        <p:txBody>
          <a:bodyPr/>
          <a:lstStyle/>
          <a:p>
            <a:r>
              <a:rPr lang="en-US" dirty="0"/>
              <a:t>Factors and Weight Affecting Ticket Prices</a:t>
            </a:r>
          </a:p>
        </p:txBody>
      </p:sp>
      <p:pic>
        <p:nvPicPr>
          <p:cNvPr id="5" name="Picture 4">
            <a:extLst>
              <a:ext uri="{FF2B5EF4-FFF2-40B4-BE49-F238E27FC236}">
                <a16:creationId xmlns:a16="http://schemas.microsoft.com/office/drawing/2014/main" id="{48E659BC-54FF-4939-8C17-7BC97A373361}"/>
              </a:ext>
            </a:extLst>
          </p:cNvPr>
          <p:cNvPicPr>
            <a:picLocks noChangeAspect="1"/>
          </p:cNvPicPr>
          <p:nvPr/>
        </p:nvPicPr>
        <p:blipFill>
          <a:blip r:embed="rId2"/>
          <a:stretch>
            <a:fillRect/>
          </a:stretch>
        </p:blipFill>
        <p:spPr>
          <a:xfrm>
            <a:off x="2788024" y="1488610"/>
            <a:ext cx="6615953" cy="5133594"/>
          </a:xfrm>
          <a:prstGeom prst="rect">
            <a:avLst/>
          </a:prstGeom>
        </p:spPr>
      </p:pic>
    </p:spTree>
    <p:extLst>
      <p:ext uri="{BB962C8B-B14F-4D97-AF65-F5344CB8AC3E}">
        <p14:creationId xmlns:p14="http://schemas.microsoft.com/office/powerpoint/2010/main" val="393501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3495-6985-4A1C-A488-0A832FF78DBA}"/>
              </a:ext>
            </a:extLst>
          </p:cNvPr>
          <p:cNvSpPr>
            <a:spLocks noGrp="1"/>
          </p:cNvSpPr>
          <p:nvPr>
            <p:ph type="title"/>
          </p:nvPr>
        </p:nvSpPr>
        <p:spPr/>
        <p:txBody>
          <a:bodyPr/>
          <a:lstStyle/>
          <a:p>
            <a:r>
              <a:rPr lang="en-US" dirty="0"/>
              <a:t>Scenario 1: Runs Closed vs Ticket Prices</a:t>
            </a:r>
          </a:p>
        </p:txBody>
      </p:sp>
      <p:sp>
        <p:nvSpPr>
          <p:cNvPr id="3" name="Content Placeholder 2">
            <a:extLst>
              <a:ext uri="{FF2B5EF4-FFF2-40B4-BE49-F238E27FC236}">
                <a16:creationId xmlns:a16="http://schemas.microsoft.com/office/drawing/2014/main" id="{BA223D92-CCA0-41EB-8580-645907AC0D7A}"/>
              </a:ext>
            </a:extLst>
          </p:cNvPr>
          <p:cNvSpPr>
            <a:spLocks noGrp="1"/>
          </p:cNvSpPr>
          <p:nvPr>
            <p:ph idx="1"/>
          </p:nvPr>
        </p:nvSpPr>
        <p:spPr>
          <a:xfrm>
            <a:off x="838200" y="1825625"/>
            <a:ext cx="2415988" cy="4351338"/>
          </a:xfrm>
        </p:spPr>
        <p:txBody>
          <a:bodyPr/>
          <a:lstStyle/>
          <a:p>
            <a:r>
              <a:rPr lang="en-US" dirty="0"/>
              <a:t>Example scenario of how decreasing the number of runs might affect ticket price and resulting revenue.</a:t>
            </a:r>
          </a:p>
        </p:txBody>
      </p:sp>
      <p:pic>
        <p:nvPicPr>
          <p:cNvPr id="7" name="Picture 6">
            <a:extLst>
              <a:ext uri="{FF2B5EF4-FFF2-40B4-BE49-F238E27FC236}">
                <a16:creationId xmlns:a16="http://schemas.microsoft.com/office/drawing/2014/main" id="{AF11CF63-5421-423B-B379-670FA5FDDB2B}"/>
              </a:ext>
            </a:extLst>
          </p:cNvPr>
          <p:cNvPicPr>
            <a:picLocks noChangeAspect="1"/>
          </p:cNvPicPr>
          <p:nvPr/>
        </p:nvPicPr>
        <p:blipFill>
          <a:blip r:embed="rId2"/>
          <a:stretch>
            <a:fillRect/>
          </a:stretch>
        </p:blipFill>
        <p:spPr>
          <a:xfrm>
            <a:off x="3419882" y="1825625"/>
            <a:ext cx="8197613" cy="4422858"/>
          </a:xfrm>
          <a:prstGeom prst="rect">
            <a:avLst/>
          </a:prstGeom>
        </p:spPr>
      </p:pic>
    </p:spTree>
    <p:extLst>
      <p:ext uri="{BB962C8B-B14F-4D97-AF65-F5344CB8AC3E}">
        <p14:creationId xmlns:p14="http://schemas.microsoft.com/office/powerpoint/2010/main" val="370298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2E19-AF16-43A8-A032-56590CFD07B8}"/>
              </a:ext>
            </a:extLst>
          </p:cNvPr>
          <p:cNvSpPr>
            <a:spLocks noGrp="1"/>
          </p:cNvSpPr>
          <p:nvPr>
            <p:ph type="title"/>
          </p:nvPr>
        </p:nvSpPr>
        <p:spPr/>
        <p:txBody>
          <a:bodyPr/>
          <a:lstStyle/>
          <a:p>
            <a:r>
              <a:rPr lang="en-US" dirty="0"/>
              <a:t>Other requested Scenario Summaries</a:t>
            </a:r>
          </a:p>
        </p:txBody>
      </p:sp>
      <p:sp>
        <p:nvSpPr>
          <p:cNvPr id="3" name="Content Placeholder 2">
            <a:extLst>
              <a:ext uri="{FF2B5EF4-FFF2-40B4-BE49-F238E27FC236}">
                <a16:creationId xmlns:a16="http://schemas.microsoft.com/office/drawing/2014/main" id="{5655F8B7-537F-4BC7-9456-16C443A166EA}"/>
              </a:ext>
            </a:extLst>
          </p:cNvPr>
          <p:cNvSpPr>
            <a:spLocks noGrp="1"/>
          </p:cNvSpPr>
          <p:nvPr>
            <p:ph idx="1"/>
          </p:nvPr>
        </p:nvSpPr>
        <p:spPr>
          <a:xfrm>
            <a:off x="838200" y="1389529"/>
            <a:ext cx="10515600" cy="4787434"/>
          </a:xfrm>
        </p:spPr>
        <p:txBody>
          <a:bodyPr>
            <a:normAutofit fontScale="85000" lnSpcReduction="20000"/>
          </a:bodyPr>
          <a:lstStyle/>
          <a:p>
            <a:pPr marL="0" indent="0">
              <a:buNone/>
            </a:pPr>
            <a:r>
              <a:rPr lang="en-US" b="1" dirty="0"/>
              <a:t>Scenario 2:</a:t>
            </a:r>
          </a:p>
          <a:p>
            <a:r>
              <a:rPr lang="en-US" dirty="0"/>
              <a:t>Add a run, increase vertical drop by 150 ft, and install additional chair lift</a:t>
            </a:r>
          </a:p>
          <a:p>
            <a:pPr marL="0" indent="0">
              <a:buNone/>
            </a:pPr>
            <a:r>
              <a:rPr lang="en-US" b="1" dirty="0"/>
              <a:t>RESULT:</a:t>
            </a:r>
            <a:r>
              <a:rPr lang="en-US" dirty="0"/>
              <a:t> Supports increase of ticket price by almost $2, and revenue increase of $3.47M</a:t>
            </a:r>
          </a:p>
          <a:p>
            <a:pPr marL="0" indent="0">
              <a:buNone/>
            </a:pPr>
            <a:endParaRPr lang="en-US" dirty="0"/>
          </a:p>
          <a:p>
            <a:pPr marL="0" indent="0">
              <a:buNone/>
            </a:pPr>
            <a:r>
              <a:rPr lang="en-US" b="1" dirty="0"/>
              <a:t>Scenario 3:</a:t>
            </a:r>
          </a:p>
          <a:p>
            <a:r>
              <a:rPr lang="en-US" dirty="0"/>
              <a:t>Scenario 2 + 2 additional acres of snow Making</a:t>
            </a:r>
          </a:p>
          <a:p>
            <a:pPr marL="0" indent="0">
              <a:buNone/>
            </a:pPr>
            <a:r>
              <a:rPr lang="en-US" b="1" dirty="0"/>
              <a:t>RESULT:</a:t>
            </a:r>
            <a:r>
              <a:rPr lang="en-US" dirty="0"/>
              <a:t> The small % increase of snow making area has no impact</a:t>
            </a:r>
          </a:p>
          <a:p>
            <a:pPr marL="0" indent="0">
              <a:buNone/>
            </a:pPr>
            <a:endParaRPr lang="en-US" dirty="0"/>
          </a:p>
          <a:p>
            <a:pPr marL="0" indent="0">
              <a:buNone/>
            </a:pPr>
            <a:r>
              <a:rPr lang="en-US" b="1" dirty="0"/>
              <a:t>Scenario 4:</a:t>
            </a:r>
          </a:p>
          <a:p>
            <a:r>
              <a:rPr lang="en-US" dirty="0"/>
              <a:t>Add 0.2mi to longest run and add 4 acres of snow making</a:t>
            </a:r>
          </a:p>
          <a:p>
            <a:pPr marL="0" indent="0">
              <a:buNone/>
            </a:pPr>
            <a:r>
              <a:rPr lang="en-US" b="1" dirty="0"/>
              <a:t>RESULT:</a:t>
            </a:r>
            <a:r>
              <a:rPr lang="en-US" dirty="0"/>
              <a:t> The small % increase to both metrics has no impact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7386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158D-0564-4769-8950-4126DD51378B}"/>
              </a:ext>
            </a:extLst>
          </p:cNvPr>
          <p:cNvSpPr>
            <a:spLocks noGrp="1"/>
          </p:cNvSpPr>
          <p:nvPr>
            <p:ph type="title"/>
          </p:nvPr>
        </p:nvSpPr>
        <p:spPr>
          <a:xfrm>
            <a:off x="838200" y="365126"/>
            <a:ext cx="10515600" cy="863040"/>
          </a:xfrm>
        </p:spPr>
        <p:txBody>
          <a:bodyPr/>
          <a:lstStyle/>
          <a:p>
            <a:r>
              <a:rPr lang="en-US" dirty="0"/>
              <a:t>Summary and Conclusion</a:t>
            </a:r>
          </a:p>
        </p:txBody>
      </p:sp>
      <p:sp>
        <p:nvSpPr>
          <p:cNvPr id="3" name="Content Placeholder 2">
            <a:extLst>
              <a:ext uri="{FF2B5EF4-FFF2-40B4-BE49-F238E27FC236}">
                <a16:creationId xmlns:a16="http://schemas.microsoft.com/office/drawing/2014/main" id="{C47B9A64-4697-4C9E-9610-04F2F3E5C5F4}"/>
              </a:ext>
            </a:extLst>
          </p:cNvPr>
          <p:cNvSpPr>
            <a:spLocks noGrp="1"/>
          </p:cNvSpPr>
          <p:nvPr>
            <p:ph idx="1"/>
          </p:nvPr>
        </p:nvSpPr>
        <p:spPr>
          <a:xfrm>
            <a:off x="838200" y="1362635"/>
            <a:ext cx="10515600" cy="4814328"/>
          </a:xfrm>
        </p:spPr>
        <p:txBody>
          <a:bodyPr>
            <a:normAutofit fontScale="92500" lnSpcReduction="10000"/>
          </a:bodyPr>
          <a:lstStyle/>
          <a:p>
            <a:r>
              <a:rPr lang="en-US" dirty="0"/>
              <a:t>BMR has further room to increase ticket prices based upon comparisons with other ski resorts across the nation. BMR does charge a premium in Montana, but this works because BMR dominates the local Montana market.</a:t>
            </a:r>
          </a:p>
          <a:p>
            <a:r>
              <a:rPr lang="en-US" dirty="0"/>
              <a:t>Cost cutting measures can also be implemented without a large hit to revenue. i.e. terrain parks, triples, doubles, fast Sixes, night skiing acres</a:t>
            </a:r>
          </a:p>
          <a:p>
            <a:r>
              <a:rPr lang="en-US" dirty="0"/>
              <a:t>Investments in fast quads, runs, snow making acres, vertical drop, and skiable terrain would support increases in ticket prices.</a:t>
            </a:r>
          </a:p>
          <a:p>
            <a:pPr marL="0" indent="0">
              <a:buNone/>
            </a:pPr>
            <a:r>
              <a:rPr lang="en-US" dirty="0"/>
              <a:t>Conclusion:</a:t>
            </a:r>
          </a:p>
          <a:p>
            <a:pPr marL="0" indent="0">
              <a:buNone/>
            </a:pPr>
            <a:r>
              <a:rPr lang="en-US" dirty="0"/>
              <a:t>BMR should first experiment with raising ticket prices since this is likely the easiest to implement. BMR can also implement cost reductions to operating expenses or invest in certain features that affect ticket prices more.</a:t>
            </a:r>
          </a:p>
        </p:txBody>
      </p:sp>
    </p:spTree>
    <p:extLst>
      <p:ext uri="{BB962C8B-B14F-4D97-AF65-F5344CB8AC3E}">
        <p14:creationId xmlns:p14="http://schemas.microsoft.com/office/powerpoint/2010/main" val="2186776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514</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Operating Cost Context</vt:lpstr>
      <vt:lpstr>Ticket Price Context</vt:lpstr>
      <vt:lpstr>Recommendation and Key findings</vt:lpstr>
      <vt:lpstr>Metrics that Affect Ticket Price</vt:lpstr>
      <vt:lpstr>How does BMR ski features compare across the US?</vt:lpstr>
      <vt:lpstr>Factors and Weight Affecting Ticket Prices</vt:lpstr>
      <vt:lpstr>Scenario 1: Runs Closed vs Ticket Prices</vt:lpstr>
      <vt:lpstr>Other requested Scenario Summaries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Cost Context</dc:title>
  <dc:creator>Richard Hwang</dc:creator>
  <cp:lastModifiedBy>23963</cp:lastModifiedBy>
  <cp:revision>8</cp:revision>
  <dcterms:created xsi:type="dcterms:W3CDTF">2021-05-25T07:04:11Z</dcterms:created>
  <dcterms:modified xsi:type="dcterms:W3CDTF">2021-05-25T08:20:09Z</dcterms:modified>
</cp:coreProperties>
</file>