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i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i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i6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i6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i6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i6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i7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i7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i7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i7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i8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i8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i8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i8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i10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i10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i1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i1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i11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i11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5864fe21a_6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25864fe21a_6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i12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i12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i12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i12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i14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i14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i14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i14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i15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i15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i15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i15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i16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i16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i16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i16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i17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i17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i17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i17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i15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i1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i19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i19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i19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i19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i20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i20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i20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i20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i21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i21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i21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i21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i22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i22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i23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i23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i23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i23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i242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i242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64b25446e_43_0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64b25446e_43_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b25446e_43_8:notes"/>
          <p:cNvSpPr/>
          <p:nvPr>
            <p:ph idx="2" type="sldImg"/>
          </p:nvPr>
        </p:nvSpPr>
        <p:spPr>
          <a:xfrm>
            <a:off x="1270250" y="762000"/>
            <a:ext cx="508020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4b25446e_43_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i2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i2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i257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i257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i26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i26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i27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i27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i278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i278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i283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i283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i25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i25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i3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i3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i3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i3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i41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i41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i46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i46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hromium.googlesource.com/chromium/src/+/master/docs/windows_build_instructions.md#system-requirements" TargetMode="External"/><Relationship Id="rId4" Type="http://schemas.openxmlformats.org/officeDocument/2006/relationships/hyperlink" Target="https://chromium.googlesource.com/chromium/src/+/master/docs/mac_build_instructions.md#system-requirements" TargetMode="External"/><Relationship Id="rId9" Type="http://schemas.openxmlformats.org/officeDocument/2006/relationships/hyperlink" Target="http://dev.chromium.org/developers/how-tos/build-instructions-windows" TargetMode="External"/><Relationship Id="rId5" Type="http://schemas.openxmlformats.org/officeDocument/2006/relationships/hyperlink" Target="https://chromium.googlesource.com/chromium/src/+/master/docs/linux/build_instructions.md#system-requirements" TargetMode="External"/><Relationship Id="rId6" Type="http://schemas.openxmlformats.org/officeDocument/2006/relationships/hyperlink" Target="http://goto/stuff" TargetMode="External"/><Relationship Id="rId7" Type="http://schemas.openxmlformats.org/officeDocument/2006/relationships/hyperlink" Target="http://goto/stuff" TargetMode="External"/><Relationship Id="rId8" Type="http://schemas.openxmlformats.org/officeDocument/2006/relationships/hyperlink" Target="http://goto/appl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src.chromium.org/viewvc/chrome/trunk/src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ev.chromium.org/developers/how-tos/get-the-co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ev.chromium.org/developers/how-tos/install-depot-tool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ev.chromium.org/developers/how-tos/depottool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s.chromium.or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hromium.org/developers/gn-build-configuration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uild.chromium.org/p/chromium/waterfal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peter.sh/experiments/chromium-command-line-switches/" TargetMode="External"/><Relationship Id="rId4" Type="http://schemas.openxmlformats.org/officeDocument/2006/relationships/hyperlink" Target="http://code.google.com/p/chromium/wiki/LinuxDebugging" TargetMode="External"/><Relationship Id="rId5" Type="http://schemas.openxmlformats.org/officeDocument/2006/relationships/hyperlink" Target="http://www.chromium.org/developers/debugging-on-os-x" TargetMode="External"/><Relationship Id="rId6" Type="http://schemas.openxmlformats.org/officeDocument/2006/relationships/hyperlink" Target="http://www.chromium.org/developers/how-tos/debugging" TargetMode="External"/><Relationship Id="rId7" Type="http://schemas.openxmlformats.org/officeDocument/2006/relationships/hyperlink" Target="http://www.chromium.org/developers/how-tos/debugg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chromium.org/developers/design-documents" TargetMode="External"/><Relationship Id="rId4" Type="http://schemas.openxmlformats.org/officeDocument/2006/relationships/hyperlink" Target="https://cs.chromium.org" TargetMode="External"/><Relationship Id="rId5" Type="http://schemas.openxmlformats.org/officeDocument/2006/relationships/hyperlink" Target="http://www.chromium.org/developers/coding-style" TargetMode="External"/><Relationship Id="rId6" Type="http://schemas.openxmlformats.org/officeDocument/2006/relationships/hyperlink" Target="https://cs.chromium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valgrind.org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ode.google.com/p/googletest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chromium.org/developers/testing/try-server-usage" TargetMode="External"/><Relationship Id="rId4" Type="http://schemas.openxmlformats.org/officeDocument/2006/relationships/hyperlink" Target="http://dev.chromium.org/getting-involved/become-a-committe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dev.chromium.org/developers/testing/try-server-us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gerritcodereview.com/" TargetMode="External"/><Relationship Id="rId4" Type="http://schemas.openxmlformats.org/officeDocument/2006/relationships/hyperlink" Target="https://chromium-review.googlesource.com/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chromium-review.googlesource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src.chromium.org/" TargetMode="External"/><Relationship Id="rId4" Type="http://schemas.openxmlformats.org/officeDocument/2006/relationships/hyperlink" Target="http://src.chromium.org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dev.chromium.org/developers/coding-style" TargetMode="External"/><Relationship Id="rId4" Type="http://schemas.openxmlformats.org/officeDocument/2006/relationships/hyperlink" Target="http://dev.chromium.org/developers/coding-style" TargetMode="External"/><Relationship Id="rId5" Type="http://schemas.openxmlformats.org/officeDocument/2006/relationships/hyperlink" Target="http://dev.chromium.org/developers/contributing-co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build.chromium.org/" TargetMode="External"/><Relationship Id="rId4" Type="http://schemas.openxmlformats.org/officeDocument/2006/relationships/hyperlink" Target="http://build.chromium.org/" TargetMode="External"/><Relationship Id="rId5" Type="http://schemas.openxmlformats.org/officeDocument/2006/relationships/hyperlink" Target="http://build.chromium.org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chromium.org/getting-involved/become-a-committer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chromium.org/developers/slack" TargetMode="External"/><Relationship Id="rId4" Type="http://schemas.openxmlformats.org/officeDocument/2006/relationships/hyperlink" Target="https://www.chromium.org/developers/irc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hyperlink" Target="http://webchat.freenode.net/?channels=chromium" TargetMode="External"/><Relationship Id="rId22" Type="http://schemas.openxmlformats.org/officeDocument/2006/relationships/hyperlink" Target="http://webchat.freenode.net/?channels=chromium" TargetMode="External"/><Relationship Id="rId21" Type="http://schemas.openxmlformats.org/officeDocument/2006/relationships/hyperlink" Target="http://webchat.freenode.net/?channels=chromium" TargetMode="External"/><Relationship Id="rId24" Type="http://schemas.openxmlformats.org/officeDocument/2006/relationships/hyperlink" Target="https://chromium.googlesource.com/infra/infra/+/master/doc/users/contacting_troopers.md" TargetMode="External"/><Relationship Id="rId23" Type="http://schemas.openxmlformats.org/officeDocument/2006/relationships/hyperlink" Target="https://groups.google.com/a/chromium.org/group/chromium-dev/topics?lnk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ev.chromium.org/" TargetMode="External"/><Relationship Id="rId4" Type="http://schemas.openxmlformats.org/officeDocument/2006/relationships/hyperlink" Target="http://dev.chromium.org/" TargetMode="External"/><Relationship Id="rId9" Type="http://schemas.openxmlformats.org/officeDocument/2006/relationships/hyperlink" Target="http://www.crbug.com/" TargetMode="External"/><Relationship Id="rId25" Type="http://schemas.openxmlformats.org/officeDocument/2006/relationships/hyperlink" Target="https://groups.google.com/a/chromium.org/group/chromium-dev/topics?lnk" TargetMode="External"/><Relationship Id="rId5" Type="http://schemas.openxmlformats.org/officeDocument/2006/relationships/hyperlink" Target="http://dev.chromium.org/" TargetMode="External"/><Relationship Id="rId6" Type="http://schemas.openxmlformats.org/officeDocument/2006/relationships/hyperlink" Target="http://bugs.chromium.org/" TargetMode="External"/><Relationship Id="rId7" Type="http://schemas.openxmlformats.org/officeDocument/2006/relationships/hyperlink" Target="http://www.crbug.com/" TargetMode="External"/><Relationship Id="rId8" Type="http://schemas.openxmlformats.org/officeDocument/2006/relationships/hyperlink" Target="http://www.crbug.com/" TargetMode="External"/><Relationship Id="rId11" Type="http://schemas.openxmlformats.org/officeDocument/2006/relationships/hyperlink" Target="https://source.chromium.org/" TargetMode="External"/><Relationship Id="rId10" Type="http://schemas.openxmlformats.org/officeDocument/2006/relationships/hyperlink" Target="https://source.chromium.org/" TargetMode="External"/><Relationship Id="rId13" Type="http://schemas.openxmlformats.org/officeDocument/2006/relationships/hyperlink" Target="http://src.chromium.org/" TargetMode="External"/><Relationship Id="rId12" Type="http://schemas.openxmlformats.org/officeDocument/2006/relationships/hyperlink" Target="https://source.chromium.org/" TargetMode="External"/><Relationship Id="rId15" Type="http://schemas.openxmlformats.org/officeDocument/2006/relationships/hyperlink" Target="http://build.chromium.org/" TargetMode="External"/><Relationship Id="rId14" Type="http://schemas.openxmlformats.org/officeDocument/2006/relationships/hyperlink" Target="http://src.chromium.org/" TargetMode="External"/><Relationship Id="rId17" Type="http://schemas.openxmlformats.org/officeDocument/2006/relationships/hyperlink" Target="http://chromium-review.googlesource.com/" TargetMode="External"/><Relationship Id="rId16" Type="http://schemas.openxmlformats.org/officeDocument/2006/relationships/hyperlink" Target="http://build.chromium.org/" TargetMode="External"/><Relationship Id="rId19" Type="http://schemas.openxmlformats.org/officeDocument/2006/relationships/hyperlink" Target="http://codereview.chromium.org/" TargetMode="External"/><Relationship Id="rId18" Type="http://schemas.openxmlformats.org/officeDocument/2006/relationships/hyperlink" Target="http://codereview.chromium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ctrTitle"/>
          </p:nvPr>
        </p:nvSpPr>
        <p:spPr>
          <a:xfrm>
            <a:off x="914400" y="3048000"/>
            <a:ext cx="8407400" cy="1295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Life of a Chromium Developer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1828800" y="4572000"/>
            <a:ext cx="6578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 txBox="1"/>
          <p:nvPr/>
        </p:nvSpPr>
        <p:spPr>
          <a:xfrm>
            <a:off x="1131250" y="6975821"/>
            <a:ext cx="78975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B7B7B7"/>
                </a:solidFill>
              </a:rPr>
              <a:t>Need to make an edit? Sign in with your @chromium.org account or request access.</a:t>
            </a:r>
            <a:endParaRPr sz="12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Machine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98350" y="1822500"/>
            <a:ext cx="9623700" cy="5559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requirements: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cores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RAM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hard drive for source code and building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/>
              <a:t>By platform: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Windows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MacOS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Linux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Employees: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machines and software from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http://goto/stuff</a:t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Apple software can be found at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http://goto/apple</a:t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914400" y="3048000"/>
            <a:ext cx="8407400" cy="1295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Getting the Code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1815375" y="4565875"/>
            <a:ext cx="6574925" cy="9771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grab a coffee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Source Tree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03875" y="1825625"/>
            <a:ext cx="9615300" cy="55530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source tree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code required to build Chromium.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consists of all the files under the </a:t>
            </a:r>
            <a:r>
              <a:rPr i="0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directory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files from many projects that Chromium depends on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the source tree has files from many projects, one full checkout of the source tree will actually contain a source tree for each of its dependencies.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core Chromium code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only one part of this.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Chromium checkout is actually a forest of source trees over multiple version control systems.</a:t>
            </a:r>
            <a:endParaRPr b="1"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the code - Basic steps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lang="en-US"/>
              <a:t>2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steps: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Depot Tools (a collection of de</a:t>
            </a:r>
            <a:r>
              <a:rPr lang="en-US"/>
              <a:t>v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</a:t>
            </a:r>
            <a:r>
              <a:rPr lang="en-US"/>
              <a:t>lities)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fetch chromium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to get all the code and generate the build files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instructions can be found at: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 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http://dev.chromium.org/developers/how-tos/get-the-code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Installing Depot Tools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85850" y="1825625"/>
            <a:ext cx="9906000" cy="55530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Installing depot tools consists of checking it out of svn, and putting the directory in your path.  </a:t>
            </a:r>
            <a:r>
              <a:rPr lang="en-US" sz="26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Detailed instructions are here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Here's a condensed example (assumes linux):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git clone https://chromium.googlesource.com/chromium/tools/depot_tools.git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 export PATH=`pwd`/depot_tools:"$PATH"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first command creates a subdirectory "depot_tools" with a checkout of Depot Tools.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command places the utilities in your path.  Note because it uses `pwd`, it should be invoked in the directory above "depot_tools."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Depot Tools Does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Depot Tools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set of scripts/utilities that: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all checkouts in the Chromium source tree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the build files for your platform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your changes to </a:t>
            </a:r>
            <a:r>
              <a:rPr lang="en-US"/>
              <a:t>Gerrit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review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utilities: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- syncs your source tree and creates build files.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git-cl - </a:t>
            </a:r>
            <a:r>
              <a:rPr lang="en-US"/>
              <a:t>integration with code review and tryjobs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Depot Tools Quirks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Quirks: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Depot Tools installation is actually a</a:t>
            </a:r>
            <a:r>
              <a:rPr lang="en-US"/>
              <a:t> git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checkout, even if you got it from a tar or zip file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attempts to </a:t>
            </a:r>
            <a:r>
              <a:rPr lang="en-US"/>
              <a:t>update itself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run and can fail here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 both updates your source code, and regenerates build files (implicitly doing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gclient runhooks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 Gotchas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03875" y="1825625"/>
            <a:ext cx="9615225" cy="55530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2 Gotchas: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update your git checkout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gclient sync does not download the same code on each platform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an example of #2,  this directory will not exist in a windows checkout: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src/third_party/WebKit/WebKit/mac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in 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src/DEPS,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this is listed in the mac-only section.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you're ready to build!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03875" y="1825625"/>
            <a:ext cx="9615225" cy="55530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you've made it this far, you should have all the code needed to build chromium.  Here's a cookbook of the commands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Depot Tools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git clone https://chromium.googlesource.com/chromium/tools/depot_tools.gitexport PATH=`pwd`/depot_tools:"$PATH" </a:t>
            </a:r>
            <a:r>
              <a:rPr lang="en-US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or windows equiv</a:t>
            </a:r>
            <a:endParaRPr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/>
              <a:t>Download the code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66">
                <a:latin typeface="courier new"/>
                <a:ea typeface="courier new"/>
                <a:cs typeface="courier new"/>
                <a:sym typeface="courier new"/>
              </a:rPr>
              <a:t>fetch chromium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ctrTitle"/>
          </p:nvPr>
        </p:nvSpPr>
        <p:spPr>
          <a:xfrm>
            <a:off x="904050" y="3048000"/>
            <a:ext cx="8399350" cy="1283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Modifying and Building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914400" y="3048000"/>
            <a:ext cx="8407500" cy="1295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tl;dr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828800" y="4572000"/>
            <a:ext cx="65787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in command line form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Environment (IDE, etc.)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single supported platform</a:t>
            </a:r>
            <a:r>
              <a:rPr lang="en-US"/>
              <a:t> or 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IDE. Use what you're comfortable with!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Setups: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Linux: vim/emacs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Mac: Xcode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Windows: Visual Studio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code completion: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Chromium Code Search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:)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Code: </a:t>
            </a:r>
            <a:r>
              <a:rPr lang="en-US"/>
              <a:t>ninja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299700" y="1819975"/>
            <a:ext cx="9616800" cy="55561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should work on any OS (Linux, Mac, Windows)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src/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66">
                <a:latin typeface="courier new"/>
                <a:ea typeface="courier new"/>
                <a:cs typeface="courier new"/>
                <a:sym typeface="courier new"/>
              </a:rPr>
              <a:t>gn gen out/Default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Set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build arguments</a:t>
            </a:r>
            <a:r>
              <a:rPr lang="en-US" sz="2400">
                <a:solidFill>
                  <a:schemeClr val="dk1"/>
                </a:solidFill>
              </a:rPr>
              <a:t> (such as debug vs release):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gn args out/Default</a:t>
            </a:r>
            <a:endParaRPr sz="1866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Do a build of the ‘chrome’ target: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1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auto</a:t>
            </a:r>
            <a:r>
              <a:rPr lang="en-US" sz="18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ninja -C out/Default chrome</a:t>
            </a:r>
            <a:br>
              <a:rPr lang="en-US" sz="18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66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‘autoninja’ is preferred over ‘ninja’</a:t>
            </a:r>
            <a:endParaRPr sz="18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Builds to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src/out/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directory, e.g. 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src/out/</a:t>
            </a:r>
            <a:r>
              <a:rPr b="1" lang="en-US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en-US" sz="2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/chrome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clean build, delete </a:t>
            </a:r>
            <a:r>
              <a:rPr b="1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out/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directory (rarely needed)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Build Problems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295400" y="1825825"/>
            <a:ext cx="9624275" cy="55537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C++ errors from a fresh copy of source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waterfall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see if the tree is red. If so, try updating the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when the tree is green and build again.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Confusing link errors on a checkout that used to work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deleting your output directory to force a clean build. If using Visual Studio, make sure you quit before syncing.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Debugging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271600" y="1802800"/>
            <a:ext cx="9616800" cy="55563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Debugger needs to attach to browser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renderer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by default, only the browser process is attached...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attach renderer process, either: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with --single-process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flag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(easier, but unsupported and known to be buggy)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attach renderer process to debugger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(trickier; instructions depend on debugger)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platform-dependent pages for more details: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win</a:t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7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Good Changes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295400" y="1825825"/>
            <a:ext cx="9624275" cy="55537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bug via the Chromium bug tracker or grep the source code for TODOs to find tasks to work on.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Just because a bug is filed doesn't mean it should be fixed.  Try to check with senior project members before spending time making big code and/or UI changes.</a:t>
            </a:r>
            <a:endParaRPr b="0"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Chromium design docs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provide high-level explanations of the architecture for various components of chrome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Search</a:t>
            </a:r>
            <a:r>
              <a:rPr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quickly search through the entire project.</a:t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 the Chromium </a:t>
            </a:r>
            <a:r>
              <a:rPr b="1" i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style guide</a:t>
            </a:r>
            <a:r>
              <a:rPr b="1" i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1" i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2768175" y="65593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6"/>
              </a:rPr>
              <a:t>Chromium Code Search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ctrTitle"/>
          </p:nvPr>
        </p:nvSpPr>
        <p:spPr>
          <a:xfrm>
            <a:off x="904050" y="3048000"/>
            <a:ext cx="8399350" cy="1283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Testing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1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Overview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Chromium has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of tests!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Roughly broken down into following categories: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 tests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/>
              <a:t>Browser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tests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/>
              <a:t>Web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</a:t>
            </a:r>
            <a:endParaRPr/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(note: to build tests locally, you need a different build target other than </a:t>
            </a:r>
            <a:r>
              <a:rPr lang="en-US" sz="1800"/>
              <a:t>‘chrome’. Check out BUILD.gn files to find the correct target name)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also run some tests through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Valgrind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catch memory and threading bugs.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developers submit patches to the try server to build and fully test changes on all platforms.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Overview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tests are written in C++ using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gtest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and are hosted in Chromium's repository.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 are written in HTML/CSS/Javascript and are hosted in </a:t>
            </a:r>
            <a:r>
              <a:rPr lang="en-US"/>
              <a:t>Blink’s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repository.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typically enough to build the tests for the code you're modifying and run them as opposed to the entire test suite.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your teammates which tests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should build and run!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Server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298350" y="1822500"/>
            <a:ext cx="9623750" cy="57638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server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easiest way to test your change on all platforms. 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recommended!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try server takes your uploaded change, applies it to a clean checkout of the source, </a:t>
            </a:r>
            <a:r>
              <a:rPr lang="en-US"/>
              <a:t>and compiles and runs tests affected by the patch.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submit your change to the try server: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Git: checkout branch you want to try and run </a:t>
            </a:r>
            <a:r>
              <a:rPr b="0"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 try</a:t>
            </a:r>
            <a:endParaRPr b="0"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Requires commit access!</a:t>
            </a:r>
            <a:br>
              <a:rPr b="1" lang="en-US" sz="2666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solidFill>
                  <a:srgbClr val="FF0000"/>
                </a:solidFill>
              </a:rPr>
              <a:t>See </a:t>
            </a:r>
            <a:r>
              <a:rPr b="1" lang="en-US" u="sng">
                <a:solidFill>
                  <a:schemeClr val="hlink"/>
                </a:solidFill>
                <a:hlinkClick r:id="rId4"/>
              </a:rPr>
              <a:t>How To Become A Committer</a:t>
            </a:r>
            <a:r>
              <a:rPr b="1" lang="en-US">
                <a:solidFill>
                  <a:srgbClr val="FF0000"/>
                </a:solidFill>
              </a:rPr>
              <a:t> for details.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Server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 the try server doesn't work for all types of changes: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content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Patches containing CRLF characters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still works for the vast majority of cases, 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 use it!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bad form to commit a change that breaks something because you didn't feel like waiting for try server results.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 </a:t>
            </a: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try server usage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for more information.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304800" y="304800"/>
            <a:ext cx="96267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Workflow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289825" y="1817175"/>
            <a:ext cx="9626100" cy="5558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into work...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</a:t>
            </a: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pull --rebase &amp;&amp; gclient sync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 on some files then create, upload and try a changelist...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</a:t>
            </a: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-t </a:t>
            </a:r>
            <a:r>
              <a:rPr lang="en-US" sz="1866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my_new_feature origin/</a:t>
            </a:r>
            <a:r>
              <a:rPr lang="en-US" sz="1866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upload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try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 server reports your patch failed because you forgot a file...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add forgotten_file.cc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commit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with reviewers, making sure to try your patches...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upload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$ git cl try</a:t>
            </a:r>
            <a:endParaRPr sz="18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ctrTitle"/>
          </p:nvPr>
        </p:nvSpPr>
        <p:spPr>
          <a:xfrm>
            <a:off x="904050" y="3048000"/>
            <a:ext cx="8399350" cy="1283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Uploading for review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code reviews?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Chromium has a large, complicated code base with many layers of abstractions that paper over tricky IPC, threading, and resource management semantics.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Reviews are done by uploading your change to Chromium's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Gerrit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instance at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https://chromium-review.googlesource.com/</a:t>
            </a:r>
            <a:r>
              <a:rPr lang="en-US">
                <a:solidFill>
                  <a:srgbClr val="000000"/>
                </a:solidFill>
              </a:rPr>
              <a:t>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code should be reviewed prior to checkin.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Uploading code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you're happy with your change and tested it, you're ready for review!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have never uploaded code before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go to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Gerrit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log in with your chromium.org account or a Google account of your choosing.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your change using the following: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Git: checkout appropriate branch and run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 upload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prompted, enter the same credentials you used to log into </a:t>
            </a:r>
            <a:r>
              <a:rPr lang="en-US"/>
              <a:t>Gerrit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above.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Uploading code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</a:t>
            </a: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meaningful and descriptive changelist description 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 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 in the BUG= </a:t>
            </a:r>
            <a:r>
              <a:rPr lang="en-US"/>
              <a:t>field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If a bug doesn't exist, go ahead and file one just for your change.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your uploaded change in </a:t>
            </a:r>
            <a:r>
              <a:rPr lang="en-US"/>
              <a:t>Gerrit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(URL should be printed to console after running </a:t>
            </a: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cl upload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reviewers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to ask your teammates or inspect commit logs: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log/annotate [path]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"annotate" links on files at 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http://src.chromium.org/</a:t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you're feeling crafty you can also use one-liners: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git log --format=format:"%an" [path] | \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  sort | uniq -c | sort -n</a:t>
            </a:r>
            <a:endParaRPr sz="2666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your responsibility to find qualified</a:t>
            </a:r>
            <a:b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reviewers for your change!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Sending out review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one will notice your code review until you </a:t>
            </a:r>
            <a:r>
              <a:rPr b="1" lang="en-US"/>
              <a:t>Start Review </a:t>
            </a:r>
            <a:r>
              <a:rPr lang="en-US"/>
              <a:t>in Gerrit (</a:t>
            </a:r>
            <a:r>
              <a:rPr lang="en-US">
                <a:solidFill>
                  <a:srgbClr val="FF0000"/>
                </a:solidFill>
              </a:rPr>
              <a:t>Note: These images reference Rietveld instead of Gerrit, and are out of date</a:t>
            </a:r>
            <a:r>
              <a:rPr lang="en-US"/>
              <a:t>)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3286600"/>
            <a:ext cx="2650050" cy="21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1"/>
          <p:cNvSpPr/>
          <p:nvPr/>
        </p:nvSpPr>
        <p:spPr>
          <a:xfrm flipH="1">
            <a:off x="2546367" y="3338775"/>
            <a:ext cx="1051758" cy="602640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600" y="3657600"/>
            <a:ext cx="5901725" cy="3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3968750" y="6970925"/>
            <a:ext cx="1051775" cy="60262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41"/>
          <p:cNvSpPr/>
          <p:nvPr/>
        </p:nvSpPr>
        <p:spPr>
          <a:xfrm>
            <a:off x="3155950" y="4304075"/>
            <a:ext cx="1051775" cy="60262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41"/>
          <p:cNvSpPr/>
          <p:nvPr/>
        </p:nvSpPr>
        <p:spPr>
          <a:xfrm>
            <a:off x="3155950" y="4924275"/>
            <a:ext cx="1051775" cy="602625"/>
          </a:xfrm>
          <a:custGeom>
            <a:rect b="b" l="l" r="r" t="t"/>
            <a:pathLst>
              <a:path extrusionOk="0" h="21600" w="21600">
                <a:moveTo>
                  <a:pt x="0" y="5615"/>
                </a:moveTo>
                <a:lnTo>
                  <a:pt x="10427" y="5615"/>
                </a:lnTo>
                <a:cubicBezTo>
                  <a:pt x="10427" y="5615"/>
                  <a:pt x="10412" y="481"/>
                  <a:pt x="10427" y="435"/>
                </a:cubicBezTo>
                <a:cubicBezTo>
                  <a:pt x="10427" y="-550"/>
                  <a:pt x="11410" y="445"/>
                  <a:pt x="11410" y="445"/>
                </a:cubicBezTo>
                <a:lnTo>
                  <a:pt x="21600" y="10795"/>
                </a:lnTo>
                <a:cubicBezTo>
                  <a:pt x="21600" y="10795"/>
                  <a:pt x="11413" y="21119"/>
                  <a:pt x="11413" y="21141"/>
                </a:cubicBezTo>
                <a:cubicBezTo>
                  <a:pt x="10263" y="22165"/>
                  <a:pt x="10427" y="21155"/>
                  <a:pt x="10427" y="21155"/>
                </a:cubicBezTo>
                <a:lnTo>
                  <a:pt x="10427" y="15976"/>
                </a:lnTo>
                <a:lnTo>
                  <a:pt x="0" y="15976"/>
                </a:lnTo>
                <a:lnTo>
                  <a:pt x="0" y="5615"/>
                </a:lnTo>
                <a:close/>
              </a:path>
            </a:pathLst>
          </a:custGeom>
          <a:solidFill>
            <a:srgbClr val="FFFF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Sending out review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Reviewers not responding? It's very likely their email client filtered away the code review email.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try the following: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b="1" lang="en-US"/>
              <a:t>Reply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"ping" the reviewers (highly recommended)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Emailing the reviewers directly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Asking for a reviewer on Chromium IRC channel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Asking for a reviewer on chromium-dev mailing list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general, feel free to ping reviewers via </a:t>
            </a:r>
            <a:r>
              <a:rPr b="1" lang="en-US"/>
              <a:t>Reply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they have failed to respond within 24-48 hours.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304800" y="13171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33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Follow the style guide!!!</a:t>
            </a:r>
            <a:endParaRPr b="1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descriptive, easy to understand, change description.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 try to include tests when possible.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your changes small. It's much easier for reviewers to understand and review your change. Split up unrelated changes.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attempting a big change, email your reviewers and discuss to make sure your approach is good.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contributing code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more information.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Guidelines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 txBox="1"/>
          <p:nvPr>
            <p:ph idx="1" type="body"/>
          </p:nvPr>
        </p:nvSpPr>
        <p:spPr>
          <a:xfrm>
            <a:off x="304800" y="1828800"/>
            <a:ext cx="9626600" cy="5562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the right thing for the project, not the fastest thing to get code checked in.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you touch code you're not familiar with (e.g. IPC, TabContents, testing infrastructure), add people who know that code as reviewers, even if the change seems simple.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if you're asked to review code you're not familiar with, add better reviewers, even if the change seems simple.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/>
              <a:t>Don’t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commit a CL if there are unresolved comments from one of the reviewers, even if others said "LGTM".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ctrTitle"/>
          </p:nvPr>
        </p:nvSpPr>
        <p:spPr>
          <a:xfrm>
            <a:off x="904050" y="3048000"/>
            <a:ext cx="8399350" cy="1283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Committing code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5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Committing the patch</a:t>
            </a:r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6AA84F"/>
                </a:solidFill>
              </a:rPr>
              <a:t>Use the commit queue (CQ)</a:t>
            </a:r>
            <a:endParaRPr b="1" sz="4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usually a “commit” button or checkbox on code review.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it’s not available for your project, or there are issues, report a bug and use Infra&gt;Platform&gt;CQ component. Leave the bug Untriaged so it can be reviewed during regular CQ bug triage.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are a committer and CQ has issues, feel free to land the patch manually.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04800" y="304800"/>
            <a:ext cx="95505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Committing the patch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04800" y="1828800"/>
            <a:ext cx="9550500" cy="54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6AA84F"/>
                </a:solidFill>
              </a:rPr>
              <a:t>Use the commit queue (CQ)</a:t>
            </a:r>
            <a:endParaRPr b="1" sz="4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usually a “commit” button or checkbox on code review.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it’s not available for your project, or there are issues, report a bug and use Build-CommitQueue label. Leave the bug Untriaged so it can be reviewed during regular CQ bug triage.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are a committer and CQ has issues, feel free to land the patch manually.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</a:t>
            </a: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Workflow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289825" y="1817175"/>
            <a:ext cx="9625975" cy="55583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LGTM!  But hold before committing let's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the tree...</a:t>
            </a:r>
            <a:endParaRPr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Red?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Wait until tree goes green.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Green?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 Before committing make sure...</a:t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...your most recent try server attempt has passed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...you're in IRC or generally available on IM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...you're not leaving to catch a bus and will be at your desk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Good?  OK let's commit!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23">
                <a:latin typeface="courier new"/>
                <a:ea typeface="courier new"/>
                <a:cs typeface="courier new"/>
                <a:sym typeface="courier new"/>
              </a:rPr>
              <a:t>chromium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)$ g</a:t>
            </a:r>
            <a:r>
              <a:rPr lang="en-US" sz="1923">
                <a:latin typeface="courier new"/>
                <a:ea typeface="courier new"/>
                <a:cs typeface="courier new"/>
                <a:sym typeface="courier new"/>
              </a:rPr>
              <a:t>it cl land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    (</a:t>
            </a:r>
            <a:r>
              <a:rPr lang="en-US" sz="1923">
                <a:latin typeface="courier new"/>
                <a:ea typeface="courier new"/>
                <a:cs typeface="courier new"/>
                <a:sym typeface="courier new"/>
              </a:rPr>
              <a:t>blink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git cl </a:t>
            </a:r>
            <a:r>
              <a:rPr lang="en-US" sz="1923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dcommit</a:t>
            </a:r>
            <a:endParaRPr sz="192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Don't commit and leave!</a:t>
            </a:r>
            <a:endParaRPr b="1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Getting Commit Access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8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most open source projects, </a:t>
            </a:r>
            <a:r>
              <a:rPr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Chromium has rules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Googlers don't get a free pass into Chromium land and typically must write a few patches before getting access.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process: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out read-only version of the code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and land some patches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nominated for full committer status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/>
          <p:nvPr>
            <p:ph type="ctrTitle"/>
          </p:nvPr>
        </p:nvSpPr>
        <p:spPr>
          <a:xfrm>
            <a:off x="914400" y="3048000"/>
            <a:ext cx="8407400" cy="1295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Troubleshooting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9"/>
          <p:cNvSpPr txBox="1"/>
          <p:nvPr>
            <p:ph idx="1" type="subTitle"/>
          </p:nvPr>
        </p:nvSpPr>
        <p:spPr>
          <a:xfrm>
            <a:off x="1819700" y="4568950"/>
            <a:ext cx="6566450" cy="10173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open source, no one can hear you scream</a:t>
            </a:r>
            <a:endParaRPr i="0"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0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Slack? </a:t>
            </a: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IRC?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0"/>
          <p:cNvSpPr txBox="1"/>
          <p:nvPr>
            <p:ph idx="1" type="body"/>
          </p:nvPr>
        </p:nvSpPr>
        <p:spPr>
          <a:xfrm>
            <a:off x="296475" y="1820875"/>
            <a:ext cx="9623425" cy="56346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Chromium developers communicate on Slack or IRC. Lately Slack has been more active.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instructions at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Slack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IRC</a:t>
            </a:r>
            <a:r>
              <a:rPr lang="en-US"/>
              <a:t>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Feeling lost? Need help?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296475" y="1820875"/>
            <a:ext cx="9623425" cy="55848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First, do your research: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mail archives &amp; change history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applicable, see what older revisions, or other browsers do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 on Slack (or IRC)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E-mail chromium-dev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best results, include enough information for someone to understand your question. This includes: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platform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revision/version you are working with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expected behavior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what you've tried, and prior research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ctrTitle"/>
          </p:nvPr>
        </p:nvSpPr>
        <p:spPr>
          <a:xfrm>
            <a:off x="914400" y="3048000"/>
            <a:ext cx="8407400" cy="1295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2"/>
          <p:cNvSpPr txBox="1"/>
          <p:nvPr>
            <p:ph idx="1" type="subTitle"/>
          </p:nvPr>
        </p:nvSpPr>
        <p:spPr>
          <a:xfrm>
            <a:off x="1815375" y="4565875"/>
            <a:ext cx="6574925" cy="9771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writing code!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Handy Links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289825" y="1817175"/>
            <a:ext cx="4545975" cy="55583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dev.chromium.org</a:t>
            </a:r>
            <a:endParaRPr b="0"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5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Bugs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bugs.chromium.org</a:t>
            </a:r>
            <a: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or</a:t>
            </a:r>
            <a:br>
              <a:rPr b="0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crbug.com</a:t>
            </a:r>
            <a:endParaRPr b="0"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s</a:t>
            </a:r>
            <a:r>
              <a:rPr lang="en-US" u="sng">
                <a:solidFill>
                  <a:schemeClr val="hlink"/>
                </a:solidFill>
                <a:hlinkClick r:id="rId11"/>
              </a:rPr>
              <a:t>ource</a:t>
            </a:r>
            <a:r>
              <a:rPr b="0" lang="en-US" sz="2666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.chromium.org</a:t>
            </a:r>
            <a:endParaRPr b="0"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1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Buildbots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build.chromium.org</a:t>
            </a:r>
            <a:endParaRPr b="0"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767150" y="1817175"/>
            <a:ext cx="5148600" cy="55584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Reviews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17"/>
              </a:rPr>
              <a:t>chromium-review.googlesource.com</a:t>
            </a:r>
            <a:endParaRPr b="0"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1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1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IRC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#chromium on freenode.net</a:t>
            </a:r>
            <a:endParaRPr b="0" sz="2666" u="sng">
              <a:solidFill>
                <a:srgbClr val="0000FF"/>
              </a:solidFill>
              <a:latin typeface="Arial"/>
              <a:ea typeface="Arial"/>
              <a:cs typeface="Arial"/>
              <a:sym typeface="Arial"/>
              <a:hlinkClick r:id="rId21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66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  <a:hlinkClick r:id="rId22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Mailing list</a:t>
            </a:r>
            <a:endParaRPr b="1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666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chromium-dev@chromium.org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Infrastructure issues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4"/>
              </a:rPr>
              <a:t>https://chromium.googlesource.com/infra/infra/+/master/doc/users/contacting_troopers.md</a:t>
            </a:r>
            <a:endParaRPr>
              <a:uFill>
                <a:noFill/>
              </a:uFill>
              <a:hlinkClick r:id="rId25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904050" y="3048000"/>
            <a:ext cx="8399350" cy="1283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idx="1" type="subTitle"/>
          </p:nvPr>
        </p:nvSpPr>
        <p:spPr>
          <a:xfrm>
            <a:off x="1822475" y="4572000"/>
            <a:ext cx="6576875" cy="9819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information ahead!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301775" y="302100"/>
            <a:ext cx="9615850" cy="9825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96475" y="1820875"/>
            <a:ext cx="9623425" cy="555862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one get involved in Chromium development? Usually, you do some variant on the following </a:t>
            </a:r>
            <a:r>
              <a:rPr lang="en-US"/>
              <a:t>workflow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a machine that can build Chromium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code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and build the code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code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and review code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1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AutoNum type="arabicPeriod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 patch and waiting game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904050" y="3048000"/>
            <a:ext cx="8399350" cy="1283875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Development Machine</a:t>
            </a:r>
            <a:endParaRPr sz="4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822475" y="4572000"/>
            <a:ext cx="6576875" cy="10173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Because it takes a special kind of machine to build Chromium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04800" y="304800"/>
            <a:ext cx="9626600" cy="9906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Machine</a:t>
            </a:r>
            <a:endParaRPr sz="42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298350" y="1822500"/>
            <a:ext cx="9623750" cy="555945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Chromium is a large project!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/>
              <a:t>20</a:t>
            </a: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 build objects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~100 library objects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massive linked executable (~1.3GB on Linux Debug)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a massive executable?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to update!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to load!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133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link :(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if you're building a 32-bit executable, you need a 64-bit machine since linking requires &gt;4GB virtual memory.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