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3" r:id="rId1"/>
    <p:sldMasterId id="2147484103" r:id="rId2"/>
  </p:sldMasterIdLst>
  <p:notesMasterIdLst>
    <p:notesMasterId r:id="rId11"/>
  </p:notesMasterIdLst>
  <p:sldIdLst>
    <p:sldId id="1369" r:id="rId3"/>
    <p:sldId id="712" r:id="rId4"/>
    <p:sldId id="1370" r:id="rId5"/>
    <p:sldId id="339" r:id="rId6"/>
    <p:sldId id="1371" r:id="rId7"/>
    <p:sldId id="1374" r:id="rId8"/>
    <p:sldId id="1373" r:id="rId9"/>
    <p:sldId id="441" r:id="rId10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988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DDDDDD"/>
    <a:srgbClr val="B2B2B2"/>
    <a:srgbClr val="808080"/>
    <a:srgbClr val="5F5F5F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5" autoAdjust="0"/>
    <p:restoredTop sz="95491" autoAdjust="0"/>
  </p:normalViewPr>
  <p:slideViewPr>
    <p:cSldViewPr snapToObjects="1">
      <p:cViewPr varScale="1">
        <p:scale>
          <a:sx n="62" d="100"/>
          <a:sy n="62" d="100"/>
        </p:scale>
        <p:origin x="1180" y="28"/>
      </p:cViewPr>
      <p:guideLst>
        <p:guide orient="horz" pos="1570"/>
        <p:guide pos="2988"/>
        <p:guide orient="horz" pos="1094"/>
        <p:guide pos="2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Moura" userId="c09deb4e641041f8" providerId="LiveId" clId="{B9EB5033-A8A2-4D14-920C-361BEE722950}"/>
    <pc:docChg chg="undo custSel modSld">
      <pc:chgData name="Vinicius Moura" userId="c09deb4e641041f8" providerId="LiveId" clId="{B9EB5033-A8A2-4D14-920C-361BEE722950}" dt="2021-02-17T13:50:23.854" v="3" actId="14100"/>
      <pc:docMkLst>
        <pc:docMk/>
      </pc:docMkLst>
      <pc:sldChg chg="modSp mod">
        <pc:chgData name="Vinicius Moura" userId="c09deb4e641041f8" providerId="LiveId" clId="{B9EB5033-A8A2-4D14-920C-361BEE722950}" dt="2021-02-17T13:50:23.854" v="3" actId="14100"/>
        <pc:sldMkLst>
          <pc:docMk/>
          <pc:sldMk cId="3891685059" sldId="645"/>
        </pc:sldMkLst>
        <pc:grpChg chg="mod">
          <ac:chgData name="Vinicius Moura" userId="c09deb4e641041f8" providerId="LiveId" clId="{B9EB5033-A8A2-4D14-920C-361BEE722950}" dt="2021-02-17T13:50:23.854" v="3" actId="14100"/>
          <ac:grpSpMkLst>
            <pc:docMk/>
            <pc:sldMk cId="3891685059" sldId="645"/>
            <ac:grpSpMk id="17" creationId="{00000000-0000-0000-0000-000000000000}"/>
          </ac:grpSpMkLst>
        </pc:grpChg>
        <pc:grpChg chg="mod">
          <ac:chgData name="Vinicius Moura" userId="c09deb4e641041f8" providerId="LiveId" clId="{B9EB5033-A8A2-4D14-920C-361BEE722950}" dt="2021-02-17T13:50:23.854" v="3" actId="14100"/>
          <ac:grpSpMkLst>
            <pc:docMk/>
            <pc:sldMk cId="3891685059" sldId="645"/>
            <ac:grpSpMk id="18" creationId="{00000000-0000-0000-0000-000000000000}"/>
          </ac:grpSpMkLst>
        </pc:grpChg>
        <pc:grpChg chg="mod">
          <ac:chgData name="Vinicius Moura" userId="c09deb4e641041f8" providerId="LiveId" clId="{B9EB5033-A8A2-4D14-920C-361BEE722950}" dt="2021-02-17T13:50:23.854" v="3" actId="14100"/>
          <ac:grpSpMkLst>
            <pc:docMk/>
            <pc:sldMk cId="3891685059" sldId="645"/>
            <ac:grpSpMk id="19" creationId="{00000000-0000-0000-0000-000000000000}"/>
          </ac:grpSpMkLst>
        </pc:grpChg>
        <pc:grpChg chg="mod">
          <ac:chgData name="Vinicius Moura" userId="c09deb4e641041f8" providerId="LiveId" clId="{B9EB5033-A8A2-4D14-920C-361BEE722950}" dt="2021-02-17T13:50:23.854" v="3" actId="14100"/>
          <ac:grpSpMkLst>
            <pc:docMk/>
            <pc:sldMk cId="3891685059" sldId="645"/>
            <ac:grpSpMk id="20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00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827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50191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68754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3001208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5037306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991629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111497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5720222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862173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69814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42637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076061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2770438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127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779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809030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54246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642939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266618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95066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7282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008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3276061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378574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7050855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620102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0458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23568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2620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088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2913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61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00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24362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2529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783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35730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07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1973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343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7203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7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4491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92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243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17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853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4870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71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31046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49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179400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1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34551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3917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2594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71207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8272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92184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993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88541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99890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214822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45878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52624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781159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7747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59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687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0067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743380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90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164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60241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04534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171271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644518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57604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292430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405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92500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450364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14255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417853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554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7068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353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172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9159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38610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273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452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0756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030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301837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499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098535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727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210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17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972927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60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73152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104029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1341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436603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44823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16940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1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06604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61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417376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039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167266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730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245262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998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28871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947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679826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79590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021037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099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9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6.xml"/><Relationship Id="rId50" Type="http://schemas.openxmlformats.org/officeDocument/2006/relationships/slideLayout" Target="../slideLayouts/slideLayout119.xml"/><Relationship Id="rId55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32" Type="http://schemas.openxmlformats.org/officeDocument/2006/relationships/slideLayout" Target="../slideLayouts/slideLayout101.xml"/><Relationship Id="rId37" Type="http://schemas.openxmlformats.org/officeDocument/2006/relationships/slideLayout" Target="../slideLayouts/slideLayout106.xml"/><Relationship Id="rId40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14.xml"/><Relationship Id="rId53" Type="http://schemas.openxmlformats.org/officeDocument/2006/relationships/slideLayout" Target="../slideLayouts/slideLayout122.xml"/><Relationship Id="rId58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slideLayout" Target="../slideLayouts/slideLayout99.xml"/><Relationship Id="rId35" Type="http://schemas.openxmlformats.org/officeDocument/2006/relationships/slideLayout" Target="../slideLayouts/slideLayout104.xml"/><Relationship Id="rId43" Type="http://schemas.openxmlformats.org/officeDocument/2006/relationships/slideLayout" Target="../slideLayouts/slideLayout112.xml"/><Relationship Id="rId48" Type="http://schemas.openxmlformats.org/officeDocument/2006/relationships/slideLayout" Target="../slideLayouts/slideLayout117.xml"/><Relationship Id="rId56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77.xml"/><Relationship Id="rId51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7.xml"/><Relationship Id="rId46" Type="http://schemas.openxmlformats.org/officeDocument/2006/relationships/slideLayout" Target="../slideLayouts/slideLayout115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89.xml"/><Relationship Id="rId41" Type="http://schemas.openxmlformats.org/officeDocument/2006/relationships/slideLayout" Target="../slideLayouts/slideLayout110.xml"/><Relationship Id="rId54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36" Type="http://schemas.openxmlformats.org/officeDocument/2006/relationships/slideLayout" Target="../slideLayouts/slideLayout105.xml"/><Relationship Id="rId49" Type="http://schemas.openxmlformats.org/officeDocument/2006/relationships/slideLayout" Target="../slideLayouts/slideLayout118.xml"/><Relationship Id="rId57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100.xml"/><Relationship Id="rId44" Type="http://schemas.openxmlformats.org/officeDocument/2006/relationships/slideLayout" Target="../slideLayouts/slideLayout113.xml"/><Relationship Id="rId52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  <p:sldLayoutId id="2147484057" r:id="rId24"/>
    <p:sldLayoutId id="2147484058" r:id="rId25"/>
    <p:sldLayoutId id="2147484059" r:id="rId26"/>
    <p:sldLayoutId id="2147484060" r:id="rId27"/>
    <p:sldLayoutId id="2147484061" r:id="rId28"/>
    <p:sldLayoutId id="2147484062" r:id="rId29"/>
    <p:sldLayoutId id="2147484063" r:id="rId30"/>
    <p:sldLayoutId id="2147484064" r:id="rId31"/>
    <p:sldLayoutId id="2147484065" r:id="rId32"/>
    <p:sldLayoutId id="2147484066" r:id="rId33"/>
    <p:sldLayoutId id="2147484067" r:id="rId34"/>
    <p:sldLayoutId id="2147484068" r:id="rId35"/>
    <p:sldLayoutId id="2147484069" r:id="rId36"/>
    <p:sldLayoutId id="2147484070" r:id="rId37"/>
    <p:sldLayoutId id="2147484071" r:id="rId38"/>
    <p:sldLayoutId id="2147484072" r:id="rId39"/>
    <p:sldLayoutId id="2147484073" r:id="rId40"/>
    <p:sldLayoutId id="2147484074" r:id="rId41"/>
    <p:sldLayoutId id="2147484075" r:id="rId42"/>
    <p:sldLayoutId id="2147484076" r:id="rId43"/>
    <p:sldLayoutId id="2147484077" r:id="rId44"/>
    <p:sldLayoutId id="2147484078" r:id="rId45"/>
    <p:sldLayoutId id="2147484079" r:id="rId46"/>
    <p:sldLayoutId id="2147484080" r:id="rId47"/>
    <p:sldLayoutId id="2147484081" r:id="rId48"/>
    <p:sldLayoutId id="2147484082" r:id="rId49"/>
    <p:sldLayoutId id="2147484083" r:id="rId50"/>
    <p:sldLayoutId id="2147484084" r:id="rId51"/>
    <p:sldLayoutId id="2147484085" r:id="rId52"/>
    <p:sldLayoutId id="2147484086" r:id="rId53"/>
    <p:sldLayoutId id="2147484087" r:id="rId54"/>
    <p:sldLayoutId id="2147484088" r:id="rId55"/>
    <p:sldLayoutId id="2147484089" r:id="rId56"/>
    <p:sldLayoutId id="2147484090" r:id="rId57"/>
    <p:sldLayoutId id="2147484091" r:id="rId58"/>
    <p:sldLayoutId id="2147484092" r:id="rId59"/>
    <p:sldLayoutId id="2147484093" r:id="rId60"/>
    <p:sldLayoutId id="2147484094" r:id="rId61"/>
    <p:sldLayoutId id="2147484095" r:id="rId62"/>
    <p:sldLayoutId id="2147484096" r:id="rId63"/>
    <p:sldLayoutId id="2147484097" r:id="rId64"/>
    <p:sldLayoutId id="2147484098" r:id="rId65"/>
    <p:sldLayoutId id="2147484099" r:id="rId66"/>
    <p:sldLayoutId id="2147484100" r:id="rId67"/>
    <p:sldLayoutId id="2147484101" r:id="rId68"/>
    <p:sldLayoutId id="2147484102" r:id="rId69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  <p:sldLayoutId id="2147484120" r:id="rId17"/>
    <p:sldLayoutId id="2147484121" r:id="rId18"/>
    <p:sldLayoutId id="2147484122" r:id="rId19"/>
    <p:sldLayoutId id="2147484123" r:id="rId20"/>
    <p:sldLayoutId id="2147484124" r:id="rId21"/>
    <p:sldLayoutId id="2147484125" r:id="rId22"/>
    <p:sldLayoutId id="2147484126" r:id="rId23"/>
    <p:sldLayoutId id="2147484127" r:id="rId24"/>
    <p:sldLayoutId id="2147484128" r:id="rId25"/>
    <p:sldLayoutId id="2147484129" r:id="rId26"/>
    <p:sldLayoutId id="2147484130" r:id="rId27"/>
    <p:sldLayoutId id="2147484131" r:id="rId28"/>
    <p:sldLayoutId id="2147484132" r:id="rId29"/>
    <p:sldLayoutId id="2147484133" r:id="rId30"/>
    <p:sldLayoutId id="2147484134" r:id="rId31"/>
    <p:sldLayoutId id="2147484135" r:id="rId32"/>
    <p:sldLayoutId id="2147484136" r:id="rId33"/>
    <p:sldLayoutId id="2147484137" r:id="rId34"/>
    <p:sldLayoutId id="2147484138" r:id="rId35"/>
    <p:sldLayoutId id="2147484139" r:id="rId36"/>
    <p:sldLayoutId id="2147484140" r:id="rId37"/>
    <p:sldLayoutId id="2147484141" r:id="rId38"/>
    <p:sldLayoutId id="2147484142" r:id="rId39"/>
    <p:sldLayoutId id="2147484143" r:id="rId40"/>
    <p:sldLayoutId id="2147484144" r:id="rId41"/>
    <p:sldLayoutId id="2147484145" r:id="rId42"/>
    <p:sldLayoutId id="2147484146" r:id="rId43"/>
    <p:sldLayoutId id="2147484147" r:id="rId44"/>
    <p:sldLayoutId id="2147484148" r:id="rId45"/>
    <p:sldLayoutId id="2147484149" r:id="rId46"/>
    <p:sldLayoutId id="2147484150" r:id="rId47"/>
    <p:sldLayoutId id="2147484151" r:id="rId48"/>
    <p:sldLayoutId id="2147484152" r:id="rId49"/>
    <p:sldLayoutId id="2147484153" r:id="rId50"/>
    <p:sldLayoutId id="2147484154" r:id="rId51"/>
    <p:sldLayoutId id="2147484155" r:id="rId52"/>
    <p:sldLayoutId id="2147484156" r:id="rId53"/>
    <p:sldLayoutId id="2147484157" r:id="rId54"/>
    <p:sldLayoutId id="2147484158" r:id="rId55"/>
    <p:sldLayoutId id="2147484159" r:id="rId56"/>
    <p:sldLayoutId id="2147484160" r:id="rId57"/>
    <p:sldLayoutId id="2147484161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ijmoura@hotmail.com" TargetMode="External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nijmoura.medium.com/" TargetMode="External"/><Relationship Id="rId2" Type="http://schemas.openxmlformats.org/officeDocument/2006/relationships/hyperlink" Target="https://github.com/vinijmoura/Azure-DevOps" TargetMode="Externa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/>
          </p:cNvSpPr>
          <p:nvPr/>
        </p:nvSpPr>
        <p:spPr>
          <a:xfrm>
            <a:off x="287524" y="1664804"/>
            <a:ext cx="8640960" cy="4032448"/>
          </a:xfrm>
          <a:prstGeom prst="rect">
            <a:avLst/>
          </a:prstGeom>
        </p:spPr>
        <p:txBody>
          <a:bodyPr/>
          <a:lstStyle>
            <a:lvl1pPr algn="ctr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100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MVP2MVP Day (GitHub + Azure DevOps)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Reports for Azure DevOps on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PowerBI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using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AzDevOps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CLI and REST API 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Creating reports not covered by Analytics Views and OData</a:t>
            </a: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Vinicius Moura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vinijmoura@hotmail.com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bit.ly/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azuredevopssprints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1" y="2527019"/>
            <a:ext cx="4153568" cy="72680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2001" y="3248733"/>
            <a:ext cx="4153568" cy="7268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2001" y="3971573"/>
            <a:ext cx="4153568" cy="7268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001" y="1805304"/>
            <a:ext cx="4153568" cy="726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1: Audit all repositories and respective Branch Policies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897478" y="558943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52" name="Freeform 51"/>
          <p:cNvSpPr/>
          <p:nvPr/>
        </p:nvSpPr>
        <p:spPr>
          <a:xfrm rot="16200000">
            <a:off x="4648232" y="206363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16200000">
            <a:off x="4519519" y="291405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0" name="Freeform 49"/>
          <p:cNvSpPr/>
          <p:nvPr/>
        </p:nvSpPr>
        <p:spPr>
          <a:xfrm rot="16200000">
            <a:off x="4381222" y="377406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1" name="Freeform 30"/>
          <p:cNvSpPr/>
          <p:nvPr/>
        </p:nvSpPr>
        <p:spPr>
          <a:xfrm rot="16200000">
            <a:off x="4248625" y="462950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81204" y="2794446"/>
            <a:ext cx="3873921" cy="99213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1204" y="1805305"/>
            <a:ext cx="3873921" cy="992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81204" y="3782753"/>
            <a:ext cx="3873921" cy="99213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81204" y="4770788"/>
            <a:ext cx="3873921" cy="9921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24600" y="2066525"/>
            <a:ext cx="2590800" cy="51161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</a:rPr>
              <a:t>Apply same policies in 300 repositories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24600" y="3060701"/>
            <a:ext cx="2590800" cy="51161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</a:rPr>
              <a:t> Different assigned polices on repositories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24600" y="4044293"/>
            <a:ext cx="2590800" cy="30232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</a:rPr>
              <a:t>Protect main branch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24600" y="5049709"/>
            <a:ext cx="2590800" cy="30232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</a:rPr>
              <a:t> Apply code review</a:t>
            </a:r>
          </a:p>
        </p:txBody>
      </p:sp>
      <p:sp>
        <p:nvSpPr>
          <p:cNvPr id="49" name="Freeform 33"/>
          <p:cNvSpPr>
            <a:spLocks noEditPoints="1"/>
          </p:cNvSpPr>
          <p:nvPr/>
        </p:nvSpPr>
        <p:spPr bwMode="auto">
          <a:xfrm>
            <a:off x="2206938" y="234641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3" name="Freeform 35"/>
          <p:cNvSpPr>
            <a:spLocks/>
          </p:cNvSpPr>
          <p:nvPr/>
        </p:nvSpPr>
        <p:spPr bwMode="white">
          <a:xfrm>
            <a:off x="-196218" y="176211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9" name="Freeform 36"/>
          <p:cNvSpPr>
            <a:spLocks noEditPoints="1"/>
          </p:cNvSpPr>
          <p:nvPr/>
        </p:nvSpPr>
        <p:spPr bwMode="auto">
          <a:xfrm>
            <a:off x="522098" y="160020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89634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52" grpId="0" animBg="1"/>
      <p:bldP spid="51" grpId="0" animBg="1"/>
      <p:bldP spid="50" grpId="0" animBg="1"/>
      <p:bldP spid="31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1" y="2926226"/>
            <a:ext cx="1761671" cy="225537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</a:rPr>
              <a:t>List All projects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600" dirty="0" err="1">
                <a:solidFill>
                  <a:schemeClr val="tx1"/>
                </a:solidFill>
              </a:rPr>
              <a:t>az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err="1">
                <a:solidFill>
                  <a:schemeClr val="tx1"/>
                </a:solidFill>
              </a:rPr>
              <a:t>devops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tx1"/>
                </a:solidFill>
              </a:rPr>
              <a:t>project list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89377" y="2926226"/>
            <a:ext cx="1761671" cy="225537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</a:rPr>
              <a:t>List all repos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600" dirty="0" err="1">
                <a:solidFill>
                  <a:schemeClr val="tx1"/>
                </a:solidFill>
              </a:rPr>
              <a:t>az</a:t>
            </a:r>
            <a:r>
              <a:rPr lang="en-US" sz="1600" dirty="0">
                <a:solidFill>
                  <a:schemeClr val="tx1"/>
                </a:solidFill>
              </a:rPr>
              <a:t> repos list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2953" y="2926226"/>
            <a:ext cx="1761671" cy="225537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</a:rPr>
              <a:t>List repo policies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600" dirty="0" err="1">
                <a:solidFill>
                  <a:schemeClr val="tx1"/>
                </a:solidFill>
              </a:rPr>
              <a:t>az</a:t>
            </a:r>
            <a:r>
              <a:rPr lang="en-US" sz="1600" dirty="0">
                <a:solidFill>
                  <a:schemeClr val="tx1"/>
                </a:solidFill>
              </a:rPr>
              <a:t> repos policy list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96530" y="2926226"/>
            <a:ext cx="1761671" cy="225537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</a:rPr>
              <a:t>Generate json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tx1"/>
                </a:solidFill>
              </a:rPr>
              <a:t>Consume json on </a:t>
            </a:r>
            <a:r>
              <a:rPr lang="en-US" sz="1600" dirty="0" err="1">
                <a:solidFill>
                  <a:schemeClr val="tx1"/>
                </a:solidFill>
              </a:rPr>
              <a:t>PowerBI</a:t>
            </a:r>
            <a:endParaRPr lang="en-US" sz="1600" dirty="0">
              <a:solidFill>
                <a:schemeClr val="tx1"/>
              </a:solidFill>
            </a:endParaRP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1" y="1981201"/>
            <a:ext cx="1761671" cy="9417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91440" rIns="182880" bIns="182880" numCol="1" spcCol="1270" anchor="t" anchorCtr="0">
            <a:spAutoFit/>
          </a:bodyPr>
          <a:lstStyle/>
          <a:p>
            <a:pPr algn="r"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48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9377" y="1981201"/>
            <a:ext cx="1761671" cy="9417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91440" rIns="182880" bIns="182880" numCol="1" spcCol="1270" anchor="t" anchorCtr="0">
            <a:spAutoFit/>
          </a:bodyPr>
          <a:lstStyle/>
          <a:p>
            <a:pPr algn="r"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48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2953" y="1981201"/>
            <a:ext cx="1761671" cy="94179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91440" rIns="182880" bIns="182880" numCol="1" spcCol="1270" anchor="t" anchorCtr="0">
            <a:spAutoFit/>
          </a:bodyPr>
          <a:lstStyle/>
          <a:p>
            <a:pPr algn="r"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48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96530" y="1981201"/>
            <a:ext cx="1761671" cy="94179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91440" rIns="182880" bIns="182880" numCol="1" spcCol="1270" anchor="t" anchorCtr="0">
            <a:spAutoFit/>
          </a:bodyPr>
          <a:lstStyle/>
          <a:p>
            <a:pPr algn="r"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4800" dirty="0">
                <a:solidFill>
                  <a:srgbClr val="FFFFFF"/>
                </a:solidFill>
              </a:rPr>
              <a:t>04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98946" y="2569122"/>
            <a:ext cx="255204" cy="255202"/>
            <a:chOff x="6564979" y="4358506"/>
            <a:chExt cx="674638" cy="674638"/>
          </a:xfrm>
        </p:grpSpPr>
        <p:sp>
          <p:nvSpPr>
            <p:cNvPr id="23" name="Oval 22"/>
            <p:cNvSpPr/>
            <p:nvPr/>
          </p:nvSpPr>
          <p:spPr>
            <a:xfrm>
              <a:off x="6564979" y="4358506"/>
              <a:ext cx="674638" cy="67463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6709217" y="4527690"/>
              <a:ext cx="386162" cy="336270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95369" y="2569122"/>
            <a:ext cx="255204" cy="255202"/>
            <a:chOff x="6564979" y="4358506"/>
            <a:chExt cx="674638" cy="674638"/>
          </a:xfrm>
        </p:grpSpPr>
        <p:sp>
          <p:nvSpPr>
            <p:cNvPr id="26" name="Oval 25"/>
            <p:cNvSpPr/>
            <p:nvPr/>
          </p:nvSpPr>
          <p:spPr>
            <a:xfrm>
              <a:off x="6564979" y="4358506"/>
              <a:ext cx="674638" cy="67463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6709217" y="4527690"/>
              <a:ext cx="386162" cy="336270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91793" y="2569122"/>
            <a:ext cx="255204" cy="255202"/>
            <a:chOff x="6564979" y="4358506"/>
            <a:chExt cx="674638" cy="674638"/>
          </a:xfrm>
        </p:grpSpPr>
        <p:sp>
          <p:nvSpPr>
            <p:cNvPr id="29" name="Oval 28"/>
            <p:cNvSpPr/>
            <p:nvPr/>
          </p:nvSpPr>
          <p:spPr>
            <a:xfrm>
              <a:off x="6564979" y="4358506"/>
              <a:ext cx="674638" cy="67463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6709217" y="4527690"/>
              <a:ext cx="386162" cy="336270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8217" y="2569122"/>
            <a:ext cx="255204" cy="255202"/>
            <a:chOff x="6564979" y="4358506"/>
            <a:chExt cx="674638" cy="674638"/>
          </a:xfrm>
        </p:grpSpPr>
        <p:sp>
          <p:nvSpPr>
            <p:cNvPr id="32" name="Oval 31"/>
            <p:cNvSpPr/>
            <p:nvPr/>
          </p:nvSpPr>
          <p:spPr>
            <a:xfrm>
              <a:off x="6564979" y="4358506"/>
              <a:ext cx="674638" cy="67463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6709217" y="4527690"/>
              <a:ext cx="386162" cy="336270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itle 15">
            <a:extLst>
              <a:ext uri="{FF2B5EF4-FFF2-40B4-BE49-F238E27FC236}">
                <a16:creationId xmlns:a16="http://schemas.microsoft.com/office/drawing/2014/main" id="{1F0B19D1-F8A9-41D4-976E-648CDDF4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pPr algn="l"/>
            <a:r>
              <a:rPr lang="en-US" dirty="0"/>
              <a:t>Solution 1: Use </a:t>
            </a:r>
            <a:r>
              <a:rPr lang="en-US" dirty="0" err="1"/>
              <a:t>AzDevOps</a:t>
            </a:r>
            <a:r>
              <a:rPr lang="en-US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40346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9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9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9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9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807766" y="2584272"/>
            <a:ext cx="1229366" cy="1229366"/>
          </a:xfrm>
          <a:prstGeom prst="ellipse">
            <a:avLst/>
          </a:prstGeom>
          <a:solidFill>
            <a:schemeClr val="accent1">
              <a:alpha val="91000"/>
            </a:schemeClr>
          </a:solidFill>
          <a:ln w="952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793893" y="2452554"/>
            <a:ext cx="1492802" cy="1492801"/>
          </a:xfrm>
          <a:prstGeom prst="ellipse">
            <a:avLst/>
          </a:prstGeom>
          <a:solidFill>
            <a:schemeClr val="accent2">
              <a:alpha val="91000"/>
            </a:schemeClr>
          </a:solidFill>
          <a:ln w="952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05594" y="2320837"/>
            <a:ext cx="1756237" cy="1756237"/>
          </a:xfrm>
          <a:prstGeom prst="ellipse">
            <a:avLst/>
          </a:prstGeom>
          <a:solidFill>
            <a:schemeClr val="accent3">
              <a:alpha val="91000"/>
            </a:schemeClr>
          </a:solidFill>
          <a:ln w="952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397643" y="2189118"/>
            <a:ext cx="2019673" cy="2019672"/>
          </a:xfrm>
          <a:prstGeom prst="ellipse">
            <a:avLst/>
          </a:prstGeom>
          <a:solidFill>
            <a:schemeClr val="accent4">
              <a:alpha val="91000"/>
            </a:schemeClr>
          </a:solidFill>
          <a:ln w="952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053127" y="2057400"/>
            <a:ext cx="2283109" cy="2283108"/>
          </a:xfrm>
          <a:prstGeom prst="ellipse">
            <a:avLst/>
          </a:prstGeom>
          <a:solidFill>
            <a:schemeClr val="accent5">
              <a:alpha val="91000"/>
            </a:schemeClr>
          </a:solidFill>
          <a:ln w="952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40293" y="4635424"/>
            <a:ext cx="1492797" cy="475771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/>
              <a:t>PowerShell </a:t>
            </a:r>
          </a:p>
          <a:p>
            <a:pPr>
              <a:lnSpc>
                <a:spcPct val="89000"/>
              </a:lnSpc>
            </a:pPr>
            <a:r>
              <a:rPr lang="en-US" sz="1400" dirty="0" err="1"/>
              <a:t>AzDevOps</a:t>
            </a:r>
            <a:r>
              <a:rPr lang="en-US" sz="1400" dirty="0"/>
              <a:t> CLI</a:t>
            </a:r>
            <a:endParaRPr lang="en-US" sz="11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540293" y="3945355"/>
            <a:ext cx="0" cy="812207"/>
          </a:xfrm>
          <a:prstGeom prst="straightConnector1">
            <a:avLst/>
          </a:prstGeom>
          <a:ln w="9525" cmpd="sng"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415435" y="4635424"/>
            <a:ext cx="1451428" cy="475771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/>
              <a:t>Pipeline</a:t>
            </a:r>
          </a:p>
          <a:p>
            <a:pPr>
              <a:lnSpc>
                <a:spcPct val="89000"/>
              </a:lnSpc>
            </a:pPr>
            <a:r>
              <a:rPr lang="en-US" sz="1400" dirty="0"/>
              <a:t>trigger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15434" y="3813638"/>
            <a:ext cx="7014" cy="943924"/>
          </a:xfrm>
          <a:prstGeom prst="straightConnector1">
            <a:avLst/>
          </a:prstGeom>
          <a:ln w="9525" cmpd="sng">
            <a:solidFill>
              <a:schemeClr val="accent1"/>
            </a:solidFill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83712" y="4077074"/>
            <a:ext cx="1" cy="680488"/>
          </a:xfrm>
          <a:prstGeom prst="straightConnector1">
            <a:avLst/>
          </a:prstGeom>
          <a:ln w="9525" cmpd="sng">
            <a:solidFill>
              <a:schemeClr val="accent3"/>
            </a:solidFill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883712" y="4635424"/>
            <a:ext cx="1451428" cy="284052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/>
              <a:t>JSON file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5407479" y="4208791"/>
            <a:ext cx="1" cy="548771"/>
          </a:xfrm>
          <a:prstGeom prst="straightConnector1">
            <a:avLst/>
          </a:prstGeom>
          <a:ln w="9525" cmpd="sng">
            <a:solidFill>
              <a:schemeClr val="accent4"/>
            </a:solidFill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419806" y="4635424"/>
            <a:ext cx="1451428" cy="475771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/>
              <a:t>Upload Blob Storage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194681" y="4340509"/>
            <a:ext cx="1" cy="417053"/>
          </a:xfrm>
          <a:prstGeom prst="straightConnector1">
            <a:avLst/>
          </a:prstGeom>
          <a:ln w="9525" cmpd="sng">
            <a:solidFill>
              <a:schemeClr val="accent5"/>
            </a:solidFill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94681" y="4635424"/>
            <a:ext cx="1451428" cy="667490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 err="1"/>
              <a:t>PowerBI</a:t>
            </a:r>
            <a:r>
              <a:rPr lang="en-US" sz="1400" dirty="0"/>
              <a:t> connect Blob Storage</a:t>
            </a:r>
            <a:endParaRPr lang="en-US" sz="1100" dirty="0"/>
          </a:p>
        </p:txBody>
      </p:sp>
      <p:sp>
        <p:nvSpPr>
          <p:cNvPr id="52" name="Title 15">
            <a:extLst>
              <a:ext uri="{FF2B5EF4-FFF2-40B4-BE49-F238E27FC236}">
                <a16:creationId xmlns:a16="http://schemas.microsoft.com/office/drawing/2014/main" id="{D49C7B87-FBE6-4EDC-B696-EA7CCC65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pPr algn="l"/>
            <a:r>
              <a:rPr lang="en-US" dirty="0"/>
              <a:t>Flow 1: Create JSON using Azure Pipelines</a:t>
            </a:r>
          </a:p>
        </p:txBody>
      </p:sp>
      <p:pic>
        <p:nvPicPr>
          <p:cNvPr id="58" name="Picture 2" descr="Resultado de imagem para powershell symbol">
            <a:extLst>
              <a:ext uri="{FF2B5EF4-FFF2-40B4-BE49-F238E27FC236}">
                <a16:creationId xmlns:a16="http://schemas.microsoft.com/office/drawing/2014/main" id="{69D601FC-95A9-4202-A54B-218B8D5F3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21" y="2744409"/>
            <a:ext cx="908844" cy="90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C8E0312-1030-4811-BE55-F383EC7D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45" y="2861801"/>
            <a:ext cx="574360" cy="585417"/>
          </a:xfrm>
          <a:prstGeom prst="rect">
            <a:avLst/>
          </a:prstGeom>
        </p:spPr>
      </p:pic>
      <p:pic>
        <p:nvPicPr>
          <p:cNvPr id="60" name="Picture 6" descr="Resultado de imagem para json">
            <a:extLst>
              <a:ext uri="{FF2B5EF4-FFF2-40B4-BE49-F238E27FC236}">
                <a16:creationId xmlns:a16="http://schemas.microsoft.com/office/drawing/2014/main" id="{7875D2B2-AB75-4126-BE54-741B67E7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63" y="2805433"/>
            <a:ext cx="1059590" cy="69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39">
            <a:extLst>
              <a:ext uri="{FF2B5EF4-FFF2-40B4-BE49-F238E27FC236}">
                <a16:creationId xmlns:a16="http://schemas.microsoft.com/office/drawing/2014/main" id="{33735090-4C3A-4FC3-A73A-876299909B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8576" y="2662384"/>
            <a:ext cx="1162460" cy="1008671"/>
          </a:xfrm>
          <a:prstGeom prst="rect">
            <a:avLst/>
          </a:prstGeom>
        </p:spPr>
      </p:pic>
      <p:pic>
        <p:nvPicPr>
          <p:cNvPr id="63" name="Picture 2" descr="Image result for power bi logo">
            <a:extLst>
              <a:ext uri="{FF2B5EF4-FFF2-40B4-BE49-F238E27FC236}">
                <a16:creationId xmlns:a16="http://schemas.microsoft.com/office/drawing/2014/main" id="{B5A8943F-E9FE-4EEE-BBB3-646C4C93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83" y="2494427"/>
            <a:ext cx="1319211" cy="13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4545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545">
                                          <p:cBhvr additive="base">
                                            <p:cTn id="15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545">
                                          <p:cBhvr additive="base">
                                            <p:cTn id="16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6154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154">
                                          <p:cBhvr additive="base">
                                            <p:cTn id="23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154">
                                          <p:cBhvr additive="base">
                                            <p:cTn id="24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8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8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1" fill="hold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1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44" grpId="0"/>
          <p:bldP spid="47" grpId="0"/>
          <p:bldP spid="51" grpId="0"/>
          <p:bldP spid="54" grpId="0"/>
          <p:bldP spid="5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8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8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1" fill="hold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1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44" grpId="0"/>
          <p:bldP spid="47" grpId="0"/>
          <p:bldP spid="51" grpId="0"/>
          <p:bldP spid="54" grpId="0"/>
          <p:bldP spid="5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1" y="2527019"/>
            <a:ext cx="4153568" cy="72680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2001" y="3248733"/>
            <a:ext cx="4153568" cy="7268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2001" y="3971573"/>
            <a:ext cx="4153568" cy="7268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001" y="1805304"/>
            <a:ext cx="4153568" cy="726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2: Check if a person is on more than 1 team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897478" y="558943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52" name="Freeform 51"/>
          <p:cNvSpPr/>
          <p:nvPr/>
        </p:nvSpPr>
        <p:spPr>
          <a:xfrm rot="16200000">
            <a:off x="4648232" y="206363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16200000">
            <a:off x="4519519" y="291405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0" name="Freeform 49"/>
          <p:cNvSpPr/>
          <p:nvPr/>
        </p:nvSpPr>
        <p:spPr>
          <a:xfrm rot="16200000">
            <a:off x="4381222" y="377406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1" name="Freeform 30"/>
          <p:cNvSpPr/>
          <p:nvPr/>
        </p:nvSpPr>
        <p:spPr>
          <a:xfrm rot="16200000">
            <a:off x="4248625" y="462950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81204" y="2794446"/>
            <a:ext cx="3873921" cy="99213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1204" y="1805305"/>
            <a:ext cx="3873921" cy="992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81204" y="3782753"/>
            <a:ext cx="3873921" cy="99213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81204" y="4770788"/>
            <a:ext cx="3873921" cy="9921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rtlCol="0" anchor="ctr"/>
          <a:lstStyle/>
          <a:p>
            <a:r>
              <a:rPr lang="en-US" sz="32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24600" y="2066525"/>
            <a:ext cx="2590800" cy="30232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pt-BR" sz="1600" dirty="0">
                <a:solidFill>
                  <a:srgbClr val="FFFFFF"/>
                </a:solidFill>
              </a:rPr>
              <a:t>I</a:t>
            </a:r>
            <a:r>
              <a:rPr lang="en-US" sz="1600" dirty="0" err="1">
                <a:solidFill>
                  <a:srgbClr val="FFFFFF"/>
                </a:solidFill>
              </a:rPr>
              <a:t>dentify</a:t>
            </a:r>
            <a:r>
              <a:rPr lang="en-US" sz="1600" dirty="0">
                <a:solidFill>
                  <a:srgbClr val="FFFFFF"/>
                </a:solidFill>
              </a:rPr>
              <a:t> personal capacity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24600" y="3060701"/>
            <a:ext cx="2590800" cy="30232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</a:rPr>
              <a:t> In different projects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24600" y="4044293"/>
            <a:ext cx="2590800" cy="30232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</a:rPr>
              <a:t>In different teams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24600" y="4941168"/>
            <a:ext cx="2590800" cy="72090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</a:rPr>
              <a:t>Capacity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</a:rPr>
              <a:t>Teams Days Off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</a:rPr>
              <a:t>Individual Days Off</a:t>
            </a:r>
          </a:p>
        </p:txBody>
      </p:sp>
      <p:sp>
        <p:nvSpPr>
          <p:cNvPr id="49" name="Freeform 33"/>
          <p:cNvSpPr>
            <a:spLocks noEditPoints="1"/>
          </p:cNvSpPr>
          <p:nvPr/>
        </p:nvSpPr>
        <p:spPr bwMode="auto">
          <a:xfrm>
            <a:off x="2206938" y="234641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3" name="Freeform 35"/>
          <p:cNvSpPr>
            <a:spLocks/>
          </p:cNvSpPr>
          <p:nvPr/>
        </p:nvSpPr>
        <p:spPr bwMode="white">
          <a:xfrm>
            <a:off x="-196218" y="176211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9" name="Freeform 36"/>
          <p:cNvSpPr>
            <a:spLocks noEditPoints="1"/>
          </p:cNvSpPr>
          <p:nvPr/>
        </p:nvSpPr>
        <p:spPr bwMode="auto">
          <a:xfrm>
            <a:off x="522098" y="160020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6849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52" grpId="0" animBg="1"/>
      <p:bldP spid="51" grpId="0" animBg="1"/>
      <p:bldP spid="50" grpId="0" animBg="1"/>
      <p:bldP spid="31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168468"/>
            <a:ext cx="7882644" cy="67567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91440" rIns="182880" bIns="91440" rtlCol="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</a:rPr>
              <a:t>List All projects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050" dirty="0">
                <a:solidFill>
                  <a:schemeClr val="bg1"/>
                </a:solidFill>
              </a:rPr>
              <a:t>_</a:t>
            </a:r>
            <a:r>
              <a:rPr lang="en-US" sz="1050" dirty="0" err="1">
                <a:solidFill>
                  <a:schemeClr val="bg1"/>
                </a:solidFill>
              </a:rPr>
              <a:t>apis</a:t>
            </a:r>
            <a:r>
              <a:rPr lang="en-US" sz="1050" dirty="0">
                <a:solidFill>
                  <a:schemeClr val="bg1"/>
                </a:solidFill>
              </a:rPr>
              <a:t>/projects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865070"/>
            <a:ext cx="7882644" cy="675671"/>
          </a:xfrm>
          <a:prstGeom prst="rect">
            <a:avLst/>
          </a:prstGeom>
          <a:solidFill>
            <a:schemeClr val="accent2"/>
          </a:solidFill>
        </p:spPr>
        <p:txBody>
          <a:bodyPr wrap="square" lIns="182880" tIns="91440" rIns="182880" bIns="91440" rtlCol="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200" b="1" dirty="0">
                <a:solidFill>
                  <a:schemeClr val="bg1"/>
                </a:solidFill>
              </a:rPr>
              <a:t>List all teams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</a:rPr>
              <a:t>_</a:t>
            </a:r>
            <a:r>
              <a:rPr lang="en-US" sz="1100" dirty="0" err="1">
                <a:solidFill>
                  <a:schemeClr val="bg1"/>
                </a:solidFill>
              </a:rPr>
              <a:t>apis</a:t>
            </a:r>
            <a:r>
              <a:rPr lang="en-US" sz="1100" dirty="0">
                <a:solidFill>
                  <a:schemeClr val="bg1"/>
                </a:solidFill>
              </a:rPr>
              <a:t>/projects/$($project.id)/teams</a:t>
            </a:r>
          </a:p>
          <a:p>
            <a:pPr marL="429816"/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563931"/>
            <a:ext cx="7882644" cy="675671"/>
          </a:xfrm>
          <a:prstGeom prst="rect">
            <a:avLst/>
          </a:prstGeom>
          <a:solidFill>
            <a:schemeClr val="accent3"/>
          </a:solidFill>
        </p:spPr>
        <p:txBody>
          <a:bodyPr wrap="square" lIns="182880" tIns="91440" rIns="182880" bIns="91440" rtlCol="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</a:rPr>
              <a:t>List all sprints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050" dirty="0">
                <a:solidFill>
                  <a:schemeClr val="bg1"/>
                </a:solidFill>
              </a:rPr>
              <a:t>$($project.id)/$($team.id)/_</a:t>
            </a:r>
            <a:r>
              <a:rPr lang="en-US" sz="1050" dirty="0" err="1">
                <a:solidFill>
                  <a:schemeClr val="bg1"/>
                </a:solidFill>
              </a:rPr>
              <a:t>apis</a:t>
            </a:r>
            <a:r>
              <a:rPr lang="en-US" sz="1050" dirty="0">
                <a:solidFill>
                  <a:schemeClr val="bg1"/>
                </a:solidFill>
              </a:rPr>
              <a:t>/work/</a:t>
            </a:r>
            <a:r>
              <a:rPr lang="en-US" sz="1050" dirty="0" err="1">
                <a:solidFill>
                  <a:schemeClr val="bg1"/>
                </a:solidFill>
              </a:rPr>
              <a:t>teamsettings</a:t>
            </a:r>
            <a:r>
              <a:rPr lang="en-US" sz="1050" dirty="0">
                <a:solidFill>
                  <a:schemeClr val="bg1"/>
                </a:solidFill>
              </a:rPr>
              <a:t>/iterations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3262982"/>
            <a:ext cx="7882644" cy="672619"/>
          </a:xfrm>
          <a:prstGeom prst="rect">
            <a:avLst/>
          </a:prstGeom>
          <a:solidFill>
            <a:schemeClr val="accent4"/>
          </a:solidFill>
        </p:spPr>
        <p:txBody>
          <a:bodyPr wrap="square" lIns="182880" tIns="91440" rIns="182880" bIns="91440" rtlCol="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</a:rPr>
              <a:t>Get team settings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050" dirty="0">
                <a:solidFill>
                  <a:schemeClr val="bg1"/>
                </a:solidFill>
              </a:rPr>
              <a:t>$($project.id)/$($team.id)/_</a:t>
            </a:r>
            <a:r>
              <a:rPr lang="en-US" sz="1050" dirty="0" err="1">
                <a:solidFill>
                  <a:schemeClr val="bg1"/>
                </a:solidFill>
              </a:rPr>
              <a:t>apis</a:t>
            </a:r>
            <a:r>
              <a:rPr lang="en-US" sz="1050" dirty="0">
                <a:solidFill>
                  <a:schemeClr val="bg1"/>
                </a:solidFill>
              </a:rPr>
              <a:t>/work/</a:t>
            </a:r>
            <a:r>
              <a:rPr lang="en-US" sz="1050" dirty="0" err="1">
                <a:solidFill>
                  <a:schemeClr val="bg1"/>
                </a:solidFill>
              </a:rPr>
              <a:t>teamsettings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3968875"/>
            <a:ext cx="7882644" cy="672619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91440" rIns="182880" bIns="91440" rtlCol="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</a:rPr>
              <a:t>Get teams  days off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050" dirty="0">
                <a:solidFill>
                  <a:schemeClr val="bg1"/>
                </a:solidFill>
              </a:rPr>
              <a:t>$($project.id)/$($team.id)/_</a:t>
            </a:r>
            <a:r>
              <a:rPr lang="en-US" sz="1050" dirty="0" err="1">
                <a:solidFill>
                  <a:schemeClr val="bg1"/>
                </a:solidFill>
              </a:rPr>
              <a:t>apis</a:t>
            </a:r>
            <a:r>
              <a:rPr lang="en-US" sz="1050" dirty="0">
                <a:solidFill>
                  <a:schemeClr val="bg1"/>
                </a:solidFill>
              </a:rPr>
              <a:t>/work/</a:t>
            </a:r>
            <a:r>
              <a:rPr lang="en-US" sz="1050" dirty="0" err="1">
                <a:solidFill>
                  <a:schemeClr val="bg1"/>
                </a:solidFill>
              </a:rPr>
              <a:t>teamsettings</a:t>
            </a:r>
            <a:r>
              <a:rPr lang="en-US" sz="1050" dirty="0">
                <a:solidFill>
                  <a:schemeClr val="bg1"/>
                </a:solidFill>
              </a:rPr>
              <a:t>/iterations/$($sprintteam.id)/</a:t>
            </a:r>
            <a:r>
              <a:rPr lang="en-US" sz="1050" dirty="0" err="1">
                <a:solidFill>
                  <a:schemeClr val="bg1"/>
                </a:solidFill>
              </a:rPr>
              <a:t>teamdaysoff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4674959"/>
            <a:ext cx="7882644" cy="672620"/>
          </a:xfrm>
          <a:prstGeom prst="rect">
            <a:avLst/>
          </a:prstGeom>
          <a:solidFill>
            <a:schemeClr val="accent6"/>
          </a:solidFill>
        </p:spPr>
        <p:txBody>
          <a:bodyPr wrap="square" lIns="182880" tIns="91440" rIns="182880" bIns="91440" rtlCol="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</a:rPr>
              <a:t>Get capacities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050" dirty="0">
                <a:solidFill>
                  <a:schemeClr val="bg1"/>
                </a:solidFill>
              </a:rPr>
              <a:t>$($project.id)/$($team.id)/_</a:t>
            </a:r>
            <a:r>
              <a:rPr lang="en-US" sz="1050" dirty="0" err="1">
                <a:solidFill>
                  <a:schemeClr val="bg1"/>
                </a:solidFill>
              </a:rPr>
              <a:t>apis</a:t>
            </a:r>
            <a:r>
              <a:rPr lang="en-US" sz="1050" dirty="0">
                <a:solidFill>
                  <a:schemeClr val="bg1"/>
                </a:solidFill>
              </a:rPr>
              <a:t>/work/</a:t>
            </a:r>
            <a:r>
              <a:rPr lang="en-US" sz="1050" dirty="0" err="1">
                <a:solidFill>
                  <a:schemeClr val="bg1"/>
                </a:solidFill>
              </a:rPr>
              <a:t>teamsettings</a:t>
            </a:r>
            <a:r>
              <a:rPr lang="en-US" sz="1050" dirty="0">
                <a:solidFill>
                  <a:schemeClr val="bg1"/>
                </a:solidFill>
              </a:rPr>
              <a:t>/iterations/$($sprintteam.id)/capacities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5370770"/>
            <a:ext cx="7882644" cy="672620"/>
          </a:xfrm>
          <a:prstGeom prst="rect">
            <a:avLst/>
          </a:prstGeom>
          <a:solidFill>
            <a:schemeClr val="bg2"/>
          </a:solidFill>
        </p:spPr>
        <p:txBody>
          <a:bodyPr wrap="square" lIns="182880" tIns="91440" rIns="182880" bIns="91440" rtlCol="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</a:rPr>
              <a:t>Generate json</a:t>
            </a:r>
          </a:p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</a:rPr>
              <a:t>Consume json on </a:t>
            </a:r>
            <a:r>
              <a:rPr lang="en-US" sz="1100" dirty="0" err="1">
                <a:solidFill>
                  <a:schemeClr val="bg1"/>
                </a:solidFill>
              </a:rPr>
              <a:t>PowerBI</a:t>
            </a:r>
            <a:endParaRPr lang="en-US" sz="1100" dirty="0">
              <a:solidFill>
                <a:schemeClr val="bg1"/>
              </a:solidFill>
            </a:endParaRPr>
          </a:p>
          <a:p>
            <a:pPr marL="429816"/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38" name="Title 15">
            <a:extLst>
              <a:ext uri="{FF2B5EF4-FFF2-40B4-BE49-F238E27FC236}">
                <a16:creationId xmlns:a16="http://schemas.microsoft.com/office/drawing/2014/main" id="{721546D1-7A75-4049-A02F-21A858AB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pPr algn="l"/>
            <a:r>
              <a:rPr lang="en-US" dirty="0"/>
              <a:t>Solution 2: Use Azure DevOps REST API</a:t>
            </a:r>
          </a:p>
        </p:txBody>
      </p:sp>
    </p:spTree>
    <p:extLst>
      <p:ext uri="{BB962C8B-B14F-4D97-AF65-F5344CB8AC3E}">
        <p14:creationId xmlns:p14="http://schemas.microsoft.com/office/powerpoint/2010/main" val="15148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807766" y="2584272"/>
            <a:ext cx="1229366" cy="1229366"/>
          </a:xfrm>
          <a:prstGeom prst="ellipse">
            <a:avLst/>
          </a:prstGeom>
          <a:solidFill>
            <a:schemeClr val="accent1">
              <a:alpha val="91000"/>
            </a:schemeClr>
          </a:solidFill>
          <a:ln w="952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793893" y="2452554"/>
            <a:ext cx="1492802" cy="1492801"/>
          </a:xfrm>
          <a:prstGeom prst="ellipse">
            <a:avLst/>
          </a:prstGeom>
          <a:solidFill>
            <a:schemeClr val="accent2">
              <a:alpha val="91000"/>
            </a:schemeClr>
          </a:solidFill>
          <a:ln w="952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05594" y="2320837"/>
            <a:ext cx="1756237" cy="1756237"/>
          </a:xfrm>
          <a:prstGeom prst="ellipse">
            <a:avLst/>
          </a:prstGeom>
          <a:solidFill>
            <a:schemeClr val="accent3">
              <a:alpha val="91000"/>
            </a:schemeClr>
          </a:solidFill>
          <a:ln w="952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397643" y="2189118"/>
            <a:ext cx="2019673" cy="2019672"/>
          </a:xfrm>
          <a:prstGeom prst="ellipse">
            <a:avLst/>
          </a:prstGeom>
          <a:solidFill>
            <a:schemeClr val="accent4">
              <a:alpha val="91000"/>
            </a:schemeClr>
          </a:solidFill>
          <a:ln w="952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053127" y="2057400"/>
            <a:ext cx="2283109" cy="2283108"/>
          </a:xfrm>
          <a:prstGeom prst="ellipse">
            <a:avLst/>
          </a:prstGeom>
          <a:solidFill>
            <a:schemeClr val="accent5">
              <a:alpha val="91000"/>
            </a:schemeClr>
          </a:solidFill>
          <a:ln w="952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40293" y="4635424"/>
            <a:ext cx="1492797" cy="859210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/>
              <a:t>PowerShell </a:t>
            </a:r>
          </a:p>
          <a:p>
            <a:pPr>
              <a:lnSpc>
                <a:spcPct val="89000"/>
              </a:lnSpc>
            </a:pPr>
            <a:r>
              <a:rPr lang="en-US" sz="1400" dirty="0"/>
              <a:t>Azure DevOps Rest API</a:t>
            </a:r>
            <a:endParaRPr lang="en-US" sz="11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540293" y="3945355"/>
            <a:ext cx="0" cy="812207"/>
          </a:xfrm>
          <a:prstGeom prst="straightConnector1">
            <a:avLst/>
          </a:prstGeom>
          <a:ln w="9525" cmpd="sng"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415435" y="4635424"/>
            <a:ext cx="1451428" cy="475771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/>
              <a:t>Pipeline</a:t>
            </a:r>
          </a:p>
          <a:p>
            <a:pPr>
              <a:lnSpc>
                <a:spcPct val="89000"/>
              </a:lnSpc>
            </a:pPr>
            <a:r>
              <a:rPr lang="en-US" sz="1400" dirty="0"/>
              <a:t>trigger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15434" y="3813638"/>
            <a:ext cx="7014" cy="943924"/>
          </a:xfrm>
          <a:prstGeom prst="straightConnector1">
            <a:avLst/>
          </a:prstGeom>
          <a:ln w="9525" cmpd="sng">
            <a:solidFill>
              <a:schemeClr val="accent1"/>
            </a:solidFill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83712" y="4077074"/>
            <a:ext cx="1" cy="680488"/>
          </a:xfrm>
          <a:prstGeom prst="straightConnector1">
            <a:avLst/>
          </a:prstGeom>
          <a:ln w="9525" cmpd="sng">
            <a:solidFill>
              <a:schemeClr val="accent3"/>
            </a:solidFill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883712" y="4635424"/>
            <a:ext cx="1451428" cy="284052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/>
              <a:t>JSON file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5407479" y="4208791"/>
            <a:ext cx="1" cy="548771"/>
          </a:xfrm>
          <a:prstGeom prst="straightConnector1">
            <a:avLst/>
          </a:prstGeom>
          <a:ln w="9525" cmpd="sng">
            <a:solidFill>
              <a:schemeClr val="accent4"/>
            </a:solidFill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419806" y="4635424"/>
            <a:ext cx="1451428" cy="475771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/>
              <a:t>Upload Blob Storage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194681" y="4340509"/>
            <a:ext cx="1" cy="417053"/>
          </a:xfrm>
          <a:prstGeom prst="straightConnector1">
            <a:avLst/>
          </a:prstGeom>
          <a:ln w="9525" cmpd="sng">
            <a:solidFill>
              <a:schemeClr val="accent5"/>
            </a:solidFill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94681" y="4635424"/>
            <a:ext cx="1451428" cy="667490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 err="1"/>
              <a:t>PowerBI</a:t>
            </a:r>
            <a:r>
              <a:rPr lang="en-US" sz="1400" dirty="0"/>
              <a:t> connect Blob Storage</a:t>
            </a:r>
            <a:endParaRPr lang="en-US" sz="1100" dirty="0"/>
          </a:p>
        </p:txBody>
      </p:sp>
      <p:sp>
        <p:nvSpPr>
          <p:cNvPr id="52" name="Title 15">
            <a:extLst>
              <a:ext uri="{FF2B5EF4-FFF2-40B4-BE49-F238E27FC236}">
                <a16:creationId xmlns:a16="http://schemas.microsoft.com/office/drawing/2014/main" id="{D49C7B87-FBE6-4EDC-B696-EA7CCC65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pPr algn="l"/>
            <a:r>
              <a:rPr lang="en-US" dirty="0"/>
              <a:t>Flow 2: Create JSON using Azure Pipelines</a:t>
            </a:r>
          </a:p>
        </p:txBody>
      </p:sp>
      <p:pic>
        <p:nvPicPr>
          <p:cNvPr id="58" name="Picture 2" descr="Resultado de imagem para powershell symbol">
            <a:extLst>
              <a:ext uri="{FF2B5EF4-FFF2-40B4-BE49-F238E27FC236}">
                <a16:creationId xmlns:a16="http://schemas.microsoft.com/office/drawing/2014/main" id="{69D601FC-95A9-4202-A54B-218B8D5F3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21" y="2744409"/>
            <a:ext cx="908844" cy="90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C8E0312-1030-4811-BE55-F383EC7D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45" y="2861801"/>
            <a:ext cx="574360" cy="585417"/>
          </a:xfrm>
          <a:prstGeom prst="rect">
            <a:avLst/>
          </a:prstGeom>
        </p:spPr>
      </p:pic>
      <p:pic>
        <p:nvPicPr>
          <p:cNvPr id="60" name="Picture 6" descr="Resultado de imagem para json">
            <a:extLst>
              <a:ext uri="{FF2B5EF4-FFF2-40B4-BE49-F238E27FC236}">
                <a16:creationId xmlns:a16="http://schemas.microsoft.com/office/drawing/2014/main" id="{7875D2B2-AB75-4126-BE54-741B67E7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63" y="2805433"/>
            <a:ext cx="1059590" cy="69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39">
            <a:extLst>
              <a:ext uri="{FF2B5EF4-FFF2-40B4-BE49-F238E27FC236}">
                <a16:creationId xmlns:a16="http://schemas.microsoft.com/office/drawing/2014/main" id="{33735090-4C3A-4FC3-A73A-876299909B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8576" y="2662384"/>
            <a:ext cx="1162460" cy="1008671"/>
          </a:xfrm>
          <a:prstGeom prst="rect">
            <a:avLst/>
          </a:prstGeom>
        </p:spPr>
      </p:pic>
      <p:pic>
        <p:nvPicPr>
          <p:cNvPr id="63" name="Picture 2" descr="Image result for power bi logo">
            <a:extLst>
              <a:ext uri="{FF2B5EF4-FFF2-40B4-BE49-F238E27FC236}">
                <a16:creationId xmlns:a16="http://schemas.microsoft.com/office/drawing/2014/main" id="{B5A8943F-E9FE-4EEE-BBB3-646C4C93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83" y="2494427"/>
            <a:ext cx="1319211" cy="13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8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4545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545">
                                          <p:cBhvr additive="base">
                                            <p:cTn id="15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545">
                                          <p:cBhvr additive="base">
                                            <p:cTn id="16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6154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154">
                                          <p:cBhvr additive="base">
                                            <p:cTn id="23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154">
                                          <p:cBhvr additive="base">
                                            <p:cTn id="24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8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8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1" fill="hold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1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44" grpId="0"/>
          <p:bldP spid="47" grpId="0"/>
          <p:bldP spid="51" grpId="0"/>
          <p:bldP spid="54" grpId="0"/>
          <p:bldP spid="5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8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8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1" fill="hold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1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7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44" grpId="0"/>
          <p:bldP spid="47" grpId="0"/>
          <p:bldP spid="51" grpId="0"/>
          <p:bldP spid="54" grpId="0"/>
          <p:bldP spid="5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839338" y="3194345"/>
            <a:ext cx="1195940" cy="1189830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07415" tIns="206408" rIns="207415" bIns="206408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FFFFFF"/>
                </a:solidFill>
              </a:rPr>
              <a:t>Azure DevOps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91886" y="1272059"/>
            <a:ext cx="1541487" cy="3868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496312" y="2100198"/>
            <a:ext cx="1541487" cy="3868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FFFFFF"/>
                </a:solidFill>
              </a:rPr>
              <a:t>Azure Repos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6312" y="2942353"/>
            <a:ext cx="1541487" cy="3868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FFFFFF"/>
                </a:solidFill>
              </a:rPr>
              <a:t>Configurations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496312" y="3948481"/>
            <a:ext cx="1541487" cy="38683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FFFFFF"/>
                </a:solidFill>
              </a:rPr>
              <a:t>Work Items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5268" y="1081312"/>
            <a:ext cx="3964544" cy="421397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100" dirty="0"/>
              <a:t>Script: List Process Templates, Work Item Types and Fields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9926" y="1542508"/>
            <a:ext cx="3964544" cy="421397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100" dirty="0"/>
              <a:t>Report: List Process Templates and respective Team Projects</a:t>
            </a:r>
          </a:p>
        </p:txBody>
      </p:sp>
      <p:cxnSp>
        <p:nvCxnSpPr>
          <p:cNvPr id="12" name="Elbow Connector 11"/>
          <p:cNvCxnSpPr>
            <a:cxnSpLocks/>
            <a:stCxn id="24" idx="3"/>
            <a:endCxn id="45" idx="2"/>
          </p:cNvCxnSpPr>
          <p:nvPr/>
        </p:nvCxnSpPr>
        <p:spPr>
          <a:xfrm flipV="1">
            <a:off x="4033373" y="1200733"/>
            <a:ext cx="467095" cy="264745"/>
          </a:xfrm>
          <a:prstGeom prst="bentConnector3">
            <a:avLst/>
          </a:prstGeom>
          <a:ln w="3175" cmpd="sng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cxnSpLocks/>
            <a:stCxn id="24" idx="3"/>
            <a:endCxn id="46" idx="2"/>
          </p:cNvCxnSpPr>
          <p:nvPr/>
        </p:nvCxnSpPr>
        <p:spPr>
          <a:xfrm>
            <a:off x="4033373" y="1465478"/>
            <a:ext cx="465475" cy="188571"/>
          </a:xfrm>
          <a:prstGeom prst="bentConnector3">
            <a:avLst/>
          </a:prstGeom>
          <a:ln w="3175" cmpd="sng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04231" y="2186642"/>
            <a:ext cx="3964544" cy="270715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100" dirty="0"/>
              <a:t>Script: Create Repository and Branch Policies</a:t>
            </a:r>
          </a:p>
        </p:txBody>
      </p:sp>
      <p:cxnSp>
        <p:nvCxnSpPr>
          <p:cNvPr id="35" name="Elbow Connector 34"/>
          <p:cNvCxnSpPr>
            <a:cxnSpLocks/>
            <a:stCxn id="25" idx="3"/>
            <a:endCxn id="47" idx="2"/>
          </p:cNvCxnSpPr>
          <p:nvPr/>
        </p:nvCxnSpPr>
        <p:spPr>
          <a:xfrm>
            <a:off x="4037799" y="2293617"/>
            <a:ext cx="461049" cy="3438"/>
          </a:xfrm>
          <a:prstGeom prst="bentConnector3">
            <a:avLst/>
          </a:prstGeom>
          <a:ln w="3175" cmpd="sng">
            <a:solidFill>
              <a:schemeClr val="accent3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829264" y="2867974"/>
            <a:ext cx="3964544" cy="421397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100" dirty="0"/>
              <a:t>Script: Insert new user, set access level and copy existing permissions of an active user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29264" y="3325174"/>
            <a:ext cx="3964544" cy="270715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100" dirty="0"/>
              <a:t>Report: List all users and respective permissions</a:t>
            </a:r>
          </a:p>
        </p:txBody>
      </p:sp>
      <p:cxnSp>
        <p:nvCxnSpPr>
          <p:cNvPr id="39" name="Elbow Connector 38"/>
          <p:cNvCxnSpPr>
            <a:stCxn id="26" idx="3"/>
          </p:cNvCxnSpPr>
          <p:nvPr/>
        </p:nvCxnSpPr>
        <p:spPr>
          <a:xfrm flipV="1">
            <a:off x="4037799" y="2997556"/>
            <a:ext cx="457201" cy="138217"/>
          </a:xfrm>
          <a:prstGeom prst="bentConnector3">
            <a:avLst/>
          </a:prstGeom>
          <a:ln w="3175" cmpd="sng">
            <a:solidFill>
              <a:schemeClr val="accent5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6" idx="3"/>
          </p:cNvCxnSpPr>
          <p:nvPr/>
        </p:nvCxnSpPr>
        <p:spPr>
          <a:xfrm>
            <a:off x="4037799" y="3135772"/>
            <a:ext cx="457201" cy="306762"/>
          </a:xfrm>
          <a:prstGeom prst="bentConnector3">
            <a:avLst/>
          </a:prstGeom>
          <a:ln w="3175" cmpd="sng">
            <a:solidFill>
              <a:schemeClr val="accent5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30378" y="4018306"/>
            <a:ext cx="3964544" cy="270715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100" dirty="0"/>
              <a:t>Script: Create multiple iterations at once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30378" y="4510891"/>
            <a:ext cx="3964544" cy="270715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100" dirty="0"/>
              <a:t>Report: Work Items by Tags</a:t>
            </a:r>
          </a:p>
        </p:txBody>
      </p:sp>
      <p:cxnSp>
        <p:nvCxnSpPr>
          <p:cNvPr id="43" name="Elbow Connector 42"/>
          <p:cNvCxnSpPr>
            <a:cxnSpLocks/>
            <a:endCxn id="52" idx="2"/>
          </p:cNvCxnSpPr>
          <p:nvPr/>
        </p:nvCxnSpPr>
        <p:spPr>
          <a:xfrm>
            <a:off x="4053354" y="4141901"/>
            <a:ext cx="445494" cy="8683"/>
          </a:xfrm>
          <a:prstGeom prst="bentConnector3">
            <a:avLst/>
          </a:prstGeom>
          <a:ln w="3175" cmpd="sng">
            <a:solidFill>
              <a:schemeClr val="bg2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27" idx="3"/>
            <a:endCxn id="53" idx="2"/>
          </p:cNvCxnSpPr>
          <p:nvPr/>
        </p:nvCxnSpPr>
        <p:spPr>
          <a:xfrm>
            <a:off x="4037799" y="4141900"/>
            <a:ext cx="461049" cy="504882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2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3" idx="2"/>
            <a:endCxn id="24" idx="1"/>
          </p:cNvCxnSpPr>
          <p:nvPr/>
        </p:nvCxnSpPr>
        <p:spPr>
          <a:xfrm flipV="1">
            <a:off x="2035279" y="1465478"/>
            <a:ext cx="456607" cy="2323782"/>
          </a:xfrm>
          <a:prstGeom prst="bentConnector3">
            <a:avLst>
              <a:gd name="adj1" fmla="val 50000"/>
            </a:avLst>
          </a:prstGeom>
          <a:ln w="3175" cmpd="sng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3" idx="2"/>
            <a:endCxn id="25" idx="1"/>
          </p:cNvCxnSpPr>
          <p:nvPr/>
        </p:nvCxnSpPr>
        <p:spPr>
          <a:xfrm flipV="1">
            <a:off x="2035279" y="2293617"/>
            <a:ext cx="461033" cy="1495643"/>
          </a:xfrm>
          <a:prstGeom prst="bentConnector3">
            <a:avLst/>
          </a:prstGeom>
          <a:ln w="3175" cmpd="sng">
            <a:solidFill>
              <a:schemeClr val="accent3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3" idx="2"/>
            <a:endCxn id="26" idx="1"/>
          </p:cNvCxnSpPr>
          <p:nvPr/>
        </p:nvCxnSpPr>
        <p:spPr>
          <a:xfrm flipV="1">
            <a:off x="2035279" y="3135772"/>
            <a:ext cx="461033" cy="653488"/>
          </a:xfrm>
          <a:prstGeom prst="bentConnector3">
            <a:avLst/>
          </a:prstGeom>
          <a:ln w="3175" cmpd="sng">
            <a:solidFill>
              <a:schemeClr val="accent5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3" idx="2"/>
            <a:endCxn id="27" idx="1"/>
          </p:cNvCxnSpPr>
          <p:nvPr/>
        </p:nvCxnSpPr>
        <p:spPr>
          <a:xfrm>
            <a:off x="2035279" y="3789260"/>
            <a:ext cx="461033" cy="352640"/>
          </a:xfrm>
          <a:prstGeom prst="bentConnector3">
            <a:avLst/>
          </a:prstGeom>
          <a:ln w="3175" cmpd="sng">
            <a:solidFill>
              <a:schemeClr val="bg2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 rot="10800000" flipV="1">
            <a:off x="4500468" y="1037176"/>
            <a:ext cx="328796" cy="32711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07415" tIns="206408" rIns="207415" bIns="206408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46" name="Freeform 45"/>
          <p:cNvSpPr/>
          <p:nvPr/>
        </p:nvSpPr>
        <p:spPr>
          <a:xfrm rot="10800000" flipV="1">
            <a:off x="4498848" y="1490492"/>
            <a:ext cx="328796" cy="32711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07415" tIns="206408" rIns="207415" bIns="206408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47" name="Freeform 46"/>
          <p:cNvSpPr/>
          <p:nvPr/>
        </p:nvSpPr>
        <p:spPr>
          <a:xfrm rot="10800000" flipV="1">
            <a:off x="4498848" y="2133498"/>
            <a:ext cx="328796" cy="32711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07415" tIns="206408" rIns="207415" bIns="206408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49" name="Freeform 48"/>
          <p:cNvSpPr/>
          <p:nvPr/>
        </p:nvSpPr>
        <p:spPr>
          <a:xfrm rot="10800000" flipV="1">
            <a:off x="4498848" y="2833998"/>
            <a:ext cx="328796" cy="32711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07415" tIns="206408" rIns="207415" bIns="206408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0" name="Freeform 49"/>
          <p:cNvSpPr/>
          <p:nvPr/>
        </p:nvSpPr>
        <p:spPr>
          <a:xfrm rot="10800000" flipV="1">
            <a:off x="4498848" y="3278977"/>
            <a:ext cx="328796" cy="32711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07415" tIns="206408" rIns="207415" bIns="206408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2" name="Freeform 51"/>
          <p:cNvSpPr/>
          <p:nvPr/>
        </p:nvSpPr>
        <p:spPr>
          <a:xfrm rot="10800000" flipV="1">
            <a:off x="4498848" y="3987027"/>
            <a:ext cx="328796" cy="32711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bg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07415" tIns="206408" rIns="207415" bIns="206408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3" name="Freeform 52"/>
          <p:cNvSpPr/>
          <p:nvPr/>
        </p:nvSpPr>
        <p:spPr>
          <a:xfrm rot="10800000" flipV="1">
            <a:off x="4498848" y="4483225"/>
            <a:ext cx="328796" cy="32711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bg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07415" tIns="206408" rIns="207415" bIns="206408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4" name="Title 15">
            <a:extLst>
              <a:ext uri="{FF2B5EF4-FFF2-40B4-BE49-F238E27FC236}">
                <a16:creationId xmlns:a16="http://schemas.microsoft.com/office/drawing/2014/main" id="{267460BB-8B6A-43D2-B7C1-1658C59B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pPr algn="l"/>
            <a:r>
              <a:rPr lang="en-US" dirty="0"/>
              <a:t>More examples: Reports and Scripts</a:t>
            </a:r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4C3B4805-F42C-453D-9EF3-4AE045B943DF}"/>
              </a:ext>
            </a:extLst>
          </p:cNvPr>
          <p:cNvSpPr/>
          <p:nvPr/>
        </p:nvSpPr>
        <p:spPr>
          <a:xfrm>
            <a:off x="4830378" y="5032210"/>
            <a:ext cx="3964544" cy="270715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100" dirty="0"/>
              <a:t>Report: Work Item Visualize</a:t>
            </a:r>
          </a:p>
        </p:txBody>
      </p:sp>
      <p:cxnSp>
        <p:nvCxnSpPr>
          <p:cNvPr id="22" name="Elbow Connector 43">
            <a:extLst>
              <a:ext uri="{FF2B5EF4-FFF2-40B4-BE49-F238E27FC236}">
                <a16:creationId xmlns:a16="http://schemas.microsoft.com/office/drawing/2014/main" id="{08362522-CDAD-4314-BFB0-83D9193A7315}"/>
              </a:ext>
            </a:extLst>
          </p:cNvPr>
          <p:cNvCxnSpPr>
            <a:cxnSpLocks/>
            <a:stCxn id="27" idx="3"/>
            <a:endCxn id="28" idx="2"/>
          </p:cNvCxnSpPr>
          <p:nvPr/>
        </p:nvCxnSpPr>
        <p:spPr>
          <a:xfrm>
            <a:off x="4037799" y="4141900"/>
            <a:ext cx="461049" cy="1026201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2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52">
            <a:extLst>
              <a:ext uri="{FF2B5EF4-FFF2-40B4-BE49-F238E27FC236}">
                <a16:creationId xmlns:a16="http://schemas.microsoft.com/office/drawing/2014/main" id="{AF79D12F-690A-408E-9FAB-970DD4A6323C}"/>
              </a:ext>
            </a:extLst>
          </p:cNvPr>
          <p:cNvSpPr/>
          <p:nvPr/>
        </p:nvSpPr>
        <p:spPr>
          <a:xfrm rot="10800000" flipV="1">
            <a:off x="4498848" y="5004544"/>
            <a:ext cx="328796" cy="32711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bg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07415" tIns="206408" rIns="207415" bIns="206408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78" name="Rounded Rectangle 23">
            <a:extLst>
              <a:ext uri="{FF2B5EF4-FFF2-40B4-BE49-F238E27FC236}">
                <a16:creationId xmlns:a16="http://schemas.microsoft.com/office/drawing/2014/main" id="{027A0BC3-E8AB-410B-8886-4DA96065B1FE}"/>
              </a:ext>
            </a:extLst>
          </p:cNvPr>
          <p:cNvSpPr/>
          <p:nvPr/>
        </p:nvSpPr>
        <p:spPr>
          <a:xfrm>
            <a:off x="2496312" y="5572897"/>
            <a:ext cx="1541487" cy="3868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FFFFFF"/>
                </a:solidFill>
              </a:rPr>
              <a:t>Pipelines</a:t>
            </a:r>
          </a:p>
        </p:txBody>
      </p:sp>
      <p:cxnSp>
        <p:nvCxnSpPr>
          <p:cNvPr id="80" name="Elbow Connector 56">
            <a:extLst>
              <a:ext uri="{FF2B5EF4-FFF2-40B4-BE49-F238E27FC236}">
                <a16:creationId xmlns:a16="http://schemas.microsoft.com/office/drawing/2014/main" id="{3CE0003F-7211-4712-A0BC-BE9203B1A206}"/>
              </a:ext>
            </a:extLst>
          </p:cNvPr>
          <p:cNvCxnSpPr>
            <a:cxnSpLocks/>
            <a:stCxn id="23" idx="2"/>
            <a:endCxn id="78" idx="1"/>
          </p:cNvCxnSpPr>
          <p:nvPr/>
        </p:nvCxnSpPr>
        <p:spPr>
          <a:xfrm>
            <a:off x="2035279" y="3789260"/>
            <a:ext cx="461033" cy="1977056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2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9">
            <a:extLst>
              <a:ext uri="{FF2B5EF4-FFF2-40B4-BE49-F238E27FC236}">
                <a16:creationId xmlns:a16="http://schemas.microsoft.com/office/drawing/2014/main" id="{A9F38AF8-3A39-4924-A7E8-0C66F3044636}"/>
              </a:ext>
            </a:extLst>
          </p:cNvPr>
          <p:cNvSpPr/>
          <p:nvPr/>
        </p:nvSpPr>
        <p:spPr>
          <a:xfrm>
            <a:off x="4801005" y="5637308"/>
            <a:ext cx="3964544" cy="270715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100" dirty="0"/>
              <a:t>Report: List Pools, Agents, and </a:t>
            </a:r>
            <a:r>
              <a:rPr lang="en-US" sz="1100" dirty="0" err="1"/>
              <a:t>Capabilties</a:t>
            </a:r>
            <a:endParaRPr lang="en-US" sz="1100" dirty="0"/>
          </a:p>
        </p:txBody>
      </p:sp>
      <p:cxnSp>
        <p:nvCxnSpPr>
          <p:cNvPr id="86" name="Elbow Connector 12">
            <a:extLst>
              <a:ext uri="{FF2B5EF4-FFF2-40B4-BE49-F238E27FC236}">
                <a16:creationId xmlns:a16="http://schemas.microsoft.com/office/drawing/2014/main" id="{0E942410-B69A-4A04-A953-B56318E060DB}"/>
              </a:ext>
            </a:extLst>
          </p:cNvPr>
          <p:cNvCxnSpPr>
            <a:cxnSpLocks/>
            <a:stCxn id="78" idx="3"/>
            <a:endCxn id="88" idx="2"/>
          </p:cNvCxnSpPr>
          <p:nvPr/>
        </p:nvCxnSpPr>
        <p:spPr>
          <a:xfrm>
            <a:off x="4037799" y="5766316"/>
            <a:ext cx="461049" cy="12700"/>
          </a:xfrm>
          <a:prstGeom prst="bentConnector3">
            <a:avLst/>
          </a:prstGeom>
          <a:ln w="3175" cmpd="sng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45">
            <a:extLst>
              <a:ext uri="{FF2B5EF4-FFF2-40B4-BE49-F238E27FC236}">
                <a16:creationId xmlns:a16="http://schemas.microsoft.com/office/drawing/2014/main" id="{A1234653-7F7D-4653-A39B-A79DA3148CC8}"/>
              </a:ext>
            </a:extLst>
          </p:cNvPr>
          <p:cNvSpPr/>
          <p:nvPr/>
        </p:nvSpPr>
        <p:spPr>
          <a:xfrm rot="10800000" flipV="1">
            <a:off x="4498848" y="5602759"/>
            <a:ext cx="328796" cy="32711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07415" tIns="206408" rIns="207415" bIns="206408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0A4BB64B-DA3C-4967-8CBC-AEB1DB6ED1B3}"/>
              </a:ext>
            </a:extLst>
          </p:cNvPr>
          <p:cNvSpPr txBox="1"/>
          <p:nvPr/>
        </p:nvSpPr>
        <p:spPr>
          <a:xfrm>
            <a:off x="4491952" y="6109057"/>
            <a:ext cx="4572000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https://github.com/vinijmoura/Azure-DevOps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https://vinijmoura.medium.com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36816"/>
      </p:ext>
    </p:extLst>
  </p:cSld>
  <p:clrMapOvr>
    <a:masterClrMapping/>
  </p:clrMapOvr>
</p:sld>
</file>

<file path=ppt/theme/theme1.xml><?xml version="1.0" encoding="utf-8"?>
<a:theme xmlns:a="http://schemas.openxmlformats.org/drawingml/2006/main" name="Carbon - 4x3">
  <a:themeElements>
    <a:clrScheme name="i9_Storm Dark">
      <a:dk1>
        <a:srgbClr val="FFFFFF"/>
      </a:dk1>
      <a:lt1>
        <a:srgbClr val="2B2B2D"/>
      </a:lt1>
      <a:dk2>
        <a:srgbClr val="387390"/>
      </a:dk2>
      <a:lt2>
        <a:srgbClr val="46768C"/>
      </a:lt2>
      <a:accent1>
        <a:srgbClr val="97AEA0"/>
      </a:accent1>
      <a:accent2>
        <a:srgbClr val="7D9892"/>
      </a:accent2>
      <a:accent3>
        <a:srgbClr val="688687"/>
      </a:accent3>
      <a:accent4>
        <a:srgbClr val="5C818A"/>
      </a:accent4>
      <a:accent5>
        <a:srgbClr val="567C8A"/>
      </a:accent5>
      <a:accent6>
        <a:srgbClr val="4E798C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151869</TotalTime>
  <Words>432</Words>
  <Application>Microsoft Office PowerPoint</Application>
  <PresentationFormat>Apresentação na tela (4:3)</PresentationFormat>
  <Paragraphs>105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Gotham Light</vt:lpstr>
      <vt:lpstr>Open Sans</vt:lpstr>
      <vt:lpstr>Open Sans Light</vt:lpstr>
      <vt:lpstr>Carbon - 4x3</vt:lpstr>
      <vt:lpstr>1_Office Theme</vt:lpstr>
      <vt:lpstr>Apresentação do PowerPoint</vt:lpstr>
      <vt:lpstr>Problem 1: Audit all repositories and respective Branch Policies</vt:lpstr>
      <vt:lpstr>Solution 1: Use AzDevOps CLI</vt:lpstr>
      <vt:lpstr>Flow 1: Create JSON using Azure Pipelines</vt:lpstr>
      <vt:lpstr>Problem 2: Check if a person is on more than 1 team</vt:lpstr>
      <vt:lpstr>Solution 2: Use Azure DevOps REST API</vt:lpstr>
      <vt:lpstr>Flow 2: Create JSON using Azure Pipelines</vt:lpstr>
      <vt:lpstr>More examples: Reports and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Xxxxxxx x xxxx xxxx</dc:title>
  <dc:creator>You Exec (http://youexec.com)</dc:creator>
  <cp:lastModifiedBy>Vinicius Moura</cp:lastModifiedBy>
  <cp:revision>17</cp:revision>
  <dcterms:created xsi:type="dcterms:W3CDTF">2014-10-08T23:03:32Z</dcterms:created>
  <dcterms:modified xsi:type="dcterms:W3CDTF">2021-04-01T16:45:07Z</dcterms:modified>
</cp:coreProperties>
</file>