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0" r:id="rId4"/>
  </p:sldMasterIdLst>
  <p:notesMasterIdLst>
    <p:notesMasterId r:id="rId8"/>
  </p:notesMasterIdLst>
  <p:handoutMasterIdLst>
    <p:handoutMasterId r:id="rId9"/>
  </p:handoutMasterIdLst>
  <p:sldIdLst>
    <p:sldId id="256" r:id="rId5"/>
    <p:sldId id="258" r:id="rId6"/>
    <p:sldId id="259" r:id="rId7"/>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userDrawn="1">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323232"/>
    <a:srgbClr val="1E1E1E"/>
    <a:srgbClr val="666666"/>
    <a:srgbClr val="505050"/>
    <a:srgbClr val="00BCF2"/>
    <a:srgbClr val="000000"/>
    <a:srgbClr val="969696"/>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48" autoAdjust="0"/>
    <p:restoredTop sz="90193" autoAdjust="0"/>
  </p:normalViewPr>
  <p:slideViewPr>
    <p:cSldViewPr>
      <p:cViewPr varScale="1">
        <p:scale>
          <a:sx n="103" d="100"/>
          <a:sy n="103" d="100"/>
        </p:scale>
        <p:origin x="-540" y="-96"/>
      </p:cViewPr>
      <p:guideLst>
        <p:guide orient="horz" pos="188"/>
        <p:guide orient="horz" pos="763"/>
        <p:guide orient="horz" pos="1339"/>
        <p:guide orient="horz" pos="2491"/>
        <p:guide orient="horz" pos="4218"/>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2430"/>
    </p:cViewPr>
  </p:outlineViewPr>
  <p:notesTextViewPr>
    <p:cViewPr>
      <p:scale>
        <a:sx n="100" d="100"/>
        <a:sy n="100" d="100"/>
      </p:scale>
      <p:origin x="0" y="0"/>
    </p:cViewPr>
  </p:notesTextViewPr>
  <p:sorterViewPr>
    <p:cViewPr>
      <p:scale>
        <a:sx n="33" d="100"/>
        <a:sy n="33" d="100"/>
      </p:scale>
      <p:origin x="0" y="0"/>
    </p:cViewPr>
  </p:sorterViewPr>
  <p:notesViewPr>
    <p:cSldViewPr showGuides="1">
      <p:cViewPr varScale="1">
        <p:scale>
          <a:sx n="101" d="100"/>
          <a:sy n="101" d="100"/>
        </p:scale>
        <p:origin x="-35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a:t>
            </a:r>
            <a:r>
              <a:rPr lang="en-US" dirty="0" smtClean="0"/>
              <a:t>2013</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E080DE-3ACF-4CDB-BC38-A92F3F317008}" type="datetime1">
              <a:rPr lang="en-US" smtClean="0">
                <a:latin typeface="Segoe UI" pitchFamily="34" charset="0"/>
              </a:rPr>
              <a:t>12/16/2015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A341ACA-AFEC-4CF2-88DA-120F7DBFAA76}" type="datetime1">
              <a:rPr lang="en-US" smtClean="0"/>
              <a:t>12/16/2015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600" dirty="0" smtClean="0"/>
              <a:t>Optional: </a:t>
            </a:r>
            <a:r>
              <a:rPr lang="en-US" sz="1600" dirty="0" err="1" smtClean="0"/>
              <a:t>Zukunftsaussicht</a:t>
            </a:r>
            <a:endParaRPr lang="en-US" sz="1600" dirty="0" smtClean="0"/>
          </a:p>
          <a:p>
            <a:pPr lvl="1"/>
            <a:r>
              <a:rPr lang="en-US" sz="1600" dirty="0" err="1" smtClean="0"/>
              <a:t>Anforderungen</a:t>
            </a:r>
            <a:r>
              <a:rPr lang="en-US" sz="1600" dirty="0" smtClean="0"/>
              <a:t>: Connected Car, Smart Home, Internet of Things, etc..</a:t>
            </a:r>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A341ACA-AFEC-4CF2-88DA-120F7DBFAA76}" type="datetime1">
              <a:rPr lang="en-US" smtClean="0"/>
              <a:t>12/16/2015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73040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Umsetzung</a:t>
            </a:r>
            <a:r>
              <a:rPr lang="en-US" dirty="0" smtClean="0"/>
              <a:t> von </a:t>
            </a:r>
            <a:r>
              <a:rPr lang="en-US" dirty="0" err="1" smtClean="0"/>
              <a:t>Anforderungen</a:t>
            </a:r>
            <a:endParaRPr lang="en-US" dirty="0" smtClean="0"/>
          </a:p>
          <a:p>
            <a:pPr lvl="1"/>
            <a:r>
              <a:rPr lang="en-US" dirty="0" smtClean="0"/>
              <a:t>Construction</a:t>
            </a:r>
          </a:p>
          <a:p>
            <a:pPr lvl="2"/>
            <a:r>
              <a:rPr lang="en-US" dirty="0" smtClean="0"/>
              <a:t>Implementation</a:t>
            </a:r>
          </a:p>
          <a:p>
            <a:endParaRPr lang="en-US" dirty="0" smtClean="0"/>
          </a:p>
          <a:p>
            <a:r>
              <a:rPr lang="en-US" dirty="0" err="1" smtClean="0"/>
              <a:t>Architektur</a:t>
            </a:r>
            <a:r>
              <a:rPr lang="en-US" dirty="0" smtClean="0"/>
              <a:t> </a:t>
            </a:r>
            <a:r>
              <a:rPr lang="en-US" dirty="0" err="1" smtClean="0"/>
              <a:t>Prinzipien</a:t>
            </a:r>
            <a:endParaRPr lang="en-US" dirty="0" smtClean="0"/>
          </a:p>
          <a:p>
            <a:pPr lvl="1"/>
            <a:r>
              <a:rPr lang="en-US" dirty="0" smtClean="0"/>
              <a:t>Design </a:t>
            </a:r>
            <a:r>
              <a:rPr lang="en-US" dirty="0" err="1" smtClean="0"/>
              <a:t>Dokument</a:t>
            </a:r>
            <a:endParaRPr lang="en-US" dirty="0" smtClean="0"/>
          </a:p>
          <a:p>
            <a:pPr lvl="1"/>
            <a:r>
              <a:rPr lang="en-US" dirty="0" err="1" smtClean="0"/>
              <a:t>erkennbare</a:t>
            </a:r>
            <a:r>
              <a:rPr lang="en-US" dirty="0" smtClean="0"/>
              <a:t> Patterns?</a:t>
            </a:r>
          </a:p>
          <a:p>
            <a:pPr lvl="1"/>
            <a:r>
              <a:rPr lang="en-US" dirty="0" err="1" smtClean="0"/>
              <a:t>Schichtentrennung</a:t>
            </a:r>
            <a:endParaRPr lang="en-US" dirty="0" smtClean="0"/>
          </a:p>
          <a:p>
            <a:endParaRPr lang="en-US" dirty="0" smtClean="0"/>
          </a:p>
          <a:p>
            <a:r>
              <a:rPr lang="en-US" dirty="0" err="1" smtClean="0"/>
              <a:t>Analyse</a:t>
            </a:r>
            <a:r>
              <a:rPr lang="en-US" dirty="0" smtClean="0"/>
              <a:t> des </a:t>
            </a:r>
            <a:r>
              <a:rPr lang="en-US" dirty="0" err="1" smtClean="0"/>
              <a:t>Sourcecodes</a:t>
            </a:r>
            <a:endParaRPr lang="en-US" dirty="0" smtClean="0"/>
          </a:p>
          <a:p>
            <a:pPr lvl="1"/>
            <a:r>
              <a:rPr lang="en-US" dirty="0" err="1" smtClean="0"/>
              <a:t>statisch</a:t>
            </a:r>
            <a:endParaRPr lang="en-US" dirty="0" smtClean="0"/>
          </a:p>
          <a:p>
            <a:pPr lvl="1"/>
            <a:r>
              <a:rPr lang="en-US" dirty="0" smtClean="0"/>
              <a:t> </a:t>
            </a:r>
            <a:r>
              <a:rPr lang="en-US" dirty="0" err="1" smtClean="0"/>
              <a:t>dynamisch</a:t>
            </a:r>
            <a:endParaRPr lang="en-US" dirty="0" smtClean="0"/>
          </a:p>
          <a:p>
            <a:endParaRPr lang="en-US" dirty="0" smtClean="0"/>
          </a:p>
          <a:p>
            <a:r>
              <a:rPr lang="en-US" dirty="0" err="1" smtClean="0"/>
              <a:t>Sicherheit</a:t>
            </a:r>
            <a:endParaRPr lang="en-US" dirty="0" smtClean="0"/>
          </a:p>
          <a:p>
            <a:pPr lvl="1"/>
            <a:r>
              <a:rPr lang="en-US" dirty="0" smtClean="0"/>
              <a:t>Validation</a:t>
            </a:r>
          </a:p>
          <a:p>
            <a:endParaRPr lang="en-US" dirty="0" smtClean="0"/>
          </a:p>
          <a:p>
            <a:r>
              <a:rPr lang="en-US" dirty="0" smtClean="0"/>
              <a:t>Testing?</a:t>
            </a:r>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FB5C38E-1634-47E6-8404-50CF48BE15D5}" type="datetime1">
              <a:rPr lang="en-US" smtClean="0"/>
              <a:t>12/16/2015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1312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7142052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E5AE5CF0-8399-46CA-B2C7-7524B06A9440}" type="datetime1">
              <a:rPr lang="de-DE" smtClean="0"/>
              <a:t>16.12.2015</a:t>
            </a:fld>
            <a:endParaRPr lang="de-DE" dirty="0"/>
          </a:p>
        </p:txBody>
      </p:sp>
      <p:sp>
        <p:nvSpPr>
          <p:cNvPr id="5" name="Fußzeilenplatzhalter 4"/>
          <p:cNvSpPr>
            <a:spLocks noGrp="1"/>
          </p:cNvSpPr>
          <p:nvPr>
            <p:ph type="ftr" sz="quarter" idx="11"/>
          </p:nvPr>
        </p:nvSpPr>
        <p:spPr/>
        <p:txBody>
          <a:bodyPr/>
          <a:lstStyle/>
          <a:p>
            <a:r>
              <a:rPr lang="de-DE" smtClean="0"/>
              <a:t>Linux Kernel - Requirements und Architektur</a:t>
            </a:r>
            <a:endParaRPr lang="de-DE" dirty="0"/>
          </a:p>
        </p:txBody>
      </p:sp>
      <p:sp>
        <p:nvSpPr>
          <p:cNvPr id="6" name="Foliennummernplatzhalter 5"/>
          <p:cNvSpPr>
            <a:spLocks noGrp="1"/>
          </p:cNvSpPr>
          <p:nvPr>
            <p:ph type="sldNum" sz="quarter" idx="12"/>
          </p:nvPr>
        </p:nvSpPr>
        <p:spPr/>
        <p:txBody>
          <a:bodyPr/>
          <a:lstStyle/>
          <a:p>
            <a:fld id="{E31375A4-56A4-47D6-9801-1991572033F7}" type="slidenum">
              <a:rPr lang="de-DE" smtClean="0"/>
              <a:t>‹Nr.›</a:t>
            </a:fld>
            <a:endParaRPr lang="de-DE" dirty="0"/>
          </a:p>
        </p:txBody>
      </p:sp>
    </p:spTree>
    <p:extLst>
      <p:ext uri="{BB962C8B-B14F-4D97-AF65-F5344CB8AC3E}">
        <p14:creationId xmlns:p14="http://schemas.microsoft.com/office/powerpoint/2010/main" val="11464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74638" y="1668462"/>
            <a:ext cx="11875040"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90592-B434-43D6-B807-634C2454013F}" type="datetime1">
              <a:rPr lang="de-DE" smtClean="0"/>
              <a:t>16.12.2015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dirty="0"/>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366296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ddition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74638" y="1668462"/>
            <a:ext cx="11875040"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28B1F-ED25-4F53-B5A1-ED40AC2CA9D4}" type="datetime1">
              <a:rPr lang="de-DE" smtClean="0"/>
              <a:t>16.12.2015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
        <p:nvSpPr>
          <p:cNvPr id="3" name="Rectangle 2"/>
          <p:cNvSpPr/>
          <p:nvPr userDrawn="1"/>
        </p:nvSpPr>
        <p:spPr bwMode="auto">
          <a:xfrm>
            <a:off x="12238037" y="0"/>
            <a:ext cx="198438" cy="6994525"/>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3190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979F4-6630-40C0-864C-4028C5CA46B3}" type="datetime1">
              <a:rPr lang="de-DE" smtClean="0"/>
              <a:t>16.12.2015</a:t>
            </a:fld>
            <a:endParaRPr lang="en-US"/>
          </a:p>
        </p:txBody>
      </p:sp>
      <p:sp>
        <p:nvSpPr>
          <p:cNvPr id="14"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5"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229431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1051" userDrawn="1">
          <p15:clr>
            <a:srgbClr val="FBAE40"/>
          </p15:clr>
        </p15:guide>
        <p15:guide id="2" pos="391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marL="457082" indent="-228541">
              <a:buFont typeface="Wingdings" panose="05000000000000000000" pitchFamily="2" charset="2"/>
              <a:buChar cha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smtClean="0"/>
              <a:t>Click to edit Master title style</a:t>
            </a:r>
            <a:endParaRPr lang="en-US" dirty="0"/>
          </a:p>
        </p:txBody>
      </p:sp>
      <p:sp>
        <p:nvSpPr>
          <p:cNvPr id="14"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E8506-AA67-4831-B509-F34A015B9A5E}" type="datetime1">
              <a:rPr lang="de-DE" smtClean="0"/>
              <a:t>16.12.2015</a:t>
            </a:fld>
            <a:endParaRPr lang="en-US"/>
          </a:p>
        </p:txBody>
      </p:sp>
      <p:sp>
        <p:nvSpPr>
          <p:cNvPr id="15"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6"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37973188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9" y="4030662"/>
            <a:ext cx="11887199" cy="912813"/>
          </a:xfrm>
        </p:spPr>
        <p:txBody>
          <a:bodyPr lIns="182880" tIns="146304" rIns="182880" bIns="146304"/>
          <a:lstStyle>
            <a:lvl1pPr>
              <a:defRPr sz="5400"/>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274639" y="5173662"/>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Tree>
    <p:extLst>
      <p:ext uri="{BB962C8B-B14F-4D97-AF65-F5344CB8AC3E}">
        <p14:creationId xmlns:p14="http://schemas.microsoft.com/office/powerpoint/2010/main" val="86553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86797" y="1684255"/>
            <a:ext cx="5668963"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3"/>
          <p:cNvSpPr>
            <a:spLocks noGrp="1"/>
          </p:cNvSpPr>
          <p:nvPr>
            <p:ph sz="quarter" idx="16"/>
          </p:nvPr>
        </p:nvSpPr>
        <p:spPr>
          <a:xfrm>
            <a:off x="6492874" y="1684255"/>
            <a:ext cx="5668963"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AB195-9594-46B7-BBA1-EC9F63AB71B0}" type="datetime1">
              <a:rPr lang="de-DE" smtClean="0"/>
              <a:t>16.12.2015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211264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78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x9 Test Patter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4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dirty="0" smtClean="0"/>
              <a:t>Click to edit Master title style</a:t>
            </a:r>
            <a:endParaRPr lang="en-US" dirty="0"/>
          </a:p>
        </p:txBody>
      </p:sp>
      <p:sp>
        <p:nvSpPr>
          <p:cNvPr id="5"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9B0A-DEE3-4B0F-AF97-6AF1C8311CEE}" type="datetime1">
              <a:rPr lang="de-DE" smtClean="0"/>
              <a:t>16.12.2015</a:t>
            </a:fld>
            <a:endParaRPr lang="en-US"/>
          </a:p>
        </p:txBody>
      </p:sp>
      <p:sp>
        <p:nvSpPr>
          <p:cNvPr id="6"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7"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1778585588"/>
      </p:ext>
    </p:extLst>
  </p:cSld>
  <p:clrMap bg1="lt1" tx1="dk1" bg2="lt2" tx2="dk2" accent1="accent1" accent2="accent2" accent3="accent3" accent4="accent4" accent5="accent5" accent6="accent6" hlink="hlink" folHlink="folHlink"/>
  <p:sldLayoutIdLst>
    <p:sldLayoutId id="2147484331" r:id="rId1"/>
    <p:sldLayoutId id="2147484403" r:id="rId2"/>
    <p:sldLayoutId id="2147484404" r:id="rId3"/>
    <p:sldLayoutId id="2147484332" r:id="rId4"/>
    <p:sldLayoutId id="2147484333" r:id="rId5"/>
    <p:sldLayoutId id="2147484334" r:id="rId6"/>
    <p:sldLayoutId id="2147484400" r:id="rId7"/>
    <p:sldLayoutId id="2147484401" r:id="rId8"/>
    <p:sldLayoutId id="2147484402" r:id="rId9"/>
    <p:sldLayoutId id="2147484405"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166" rtl="0" eaLnBrk="1" latinLnBrk="0" hangingPunct="1">
        <a:spcBef>
          <a:spcPct val="0"/>
        </a:spcBef>
        <a:buNone/>
        <a:defRPr sz="4800" kern="1200">
          <a:solidFill>
            <a:schemeClr val="tx2">
              <a:lumMod val="60000"/>
              <a:lumOff val="40000"/>
            </a:schemeClr>
          </a:soli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Clr>
          <a:schemeClr val="tx2">
            <a:lumMod val="60000"/>
            <a:lumOff val="40000"/>
          </a:schemeClr>
        </a:buClr>
        <a:buFont typeface="Wingdings" panose="05000000000000000000" pitchFamily="2" charset="2"/>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Clr>
          <a:schemeClr val="accent1">
            <a:lumMod val="60000"/>
            <a:lumOff val="40000"/>
          </a:schemeClr>
        </a:buClr>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Clr>
          <a:schemeClr val="tx2">
            <a:lumMod val="60000"/>
            <a:lumOff val="40000"/>
          </a:schemeClr>
        </a:buClr>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Julian Kuhn</a:t>
            </a:r>
            <a:r>
              <a:rPr lang="en-US" dirty="0" smtClean="0"/>
              <a:t>, </a:t>
            </a:r>
            <a:r>
              <a:rPr lang="en-US" dirty="0" smtClean="0"/>
              <a:t>Oliver Röhrdanz</a:t>
            </a:r>
          </a:p>
          <a:p>
            <a:r>
              <a:rPr lang="en-US" dirty="0" err="1" smtClean="0"/>
              <a:t>Friederike</a:t>
            </a:r>
            <a:r>
              <a:rPr lang="en-US" dirty="0" smtClean="0"/>
              <a:t> </a:t>
            </a:r>
            <a:r>
              <a:rPr lang="en-US" dirty="0" err="1" smtClean="0"/>
              <a:t>Kunze</a:t>
            </a:r>
            <a:r>
              <a:rPr lang="en-US" dirty="0" smtClean="0"/>
              <a:t>, Vincenzo </a:t>
            </a:r>
            <a:r>
              <a:rPr lang="en-US" dirty="0" err="1" smtClean="0"/>
              <a:t>Baldini</a:t>
            </a:r>
            <a:endParaRPr lang="en-US" dirty="0"/>
          </a:p>
        </p:txBody>
      </p:sp>
      <p:sp>
        <p:nvSpPr>
          <p:cNvPr id="3" name="Title 2"/>
          <p:cNvSpPr>
            <a:spLocks noGrp="1"/>
          </p:cNvSpPr>
          <p:nvPr>
            <p:ph type="title"/>
          </p:nvPr>
        </p:nvSpPr>
        <p:spPr/>
        <p:txBody>
          <a:bodyPr/>
          <a:lstStyle/>
          <a:p>
            <a:r>
              <a:rPr lang="en-US" dirty="0" smtClean="0"/>
              <a:t>Linux Kernel</a:t>
            </a:r>
            <a:endParaRPr lang="en-US" dirty="0"/>
          </a:p>
        </p:txBody>
      </p:sp>
    </p:spTree>
    <p:extLst>
      <p:ext uri="{BB962C8B-B14F-4D97-AF65-F5344CB8AC3E}">
        <p14:creationId xmlns:p14="http://schemas.microsoft.com/office/powerpoint/2010/main" val="348053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Requirements Engineering</a:t>
            </a:r>
          </a:p>
        </p:txBody>
      </p:sp>
      <p:sp>
        <p:nvSpPr>
          <p:cNvPr id="3" name="Content Placeholder 2"/>
          <p:cNvSpPr>
            <a:spLocks noGrp="1"/>
          </p:cNvSpPr>
          <p:nvPr>
            <p:ph sz="quarter" idx="15"/>
          </p:nvPr>
        </p:nvSpPr>
        <p:spPr/>
        <p:txBody>
          <a:bodyPr/>
          <a:lstStyle/>
          <a:p>
            <a:pPr lvl="1"/>
            <a:r>
              <a:rPr lang="en-US" sz="1800" dirty="0" smtClean="0"/>
              <a:t>TODO</a:t>
            </a:r>
            <a:endParaRPr lang="en-US" sz="1800" dirty="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2</a:t>
            </a:fld>
            <a:endParaRPr lang="en-US"/>
          </a:p>
        </p:txBody>
      </p:sp>
    </p:spTree>
    <p:extLst>
      <p:ext uri="{BB962C8B-B14F-4D97-AF65-F5344CB8AC3E}">
        <p14:creationId xmlns:p14="http://schemas.microsoft.com/office/powerpoint/2010/main" val="15076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sz="quarter" idx="15"/>
          </p:nvPr>
        </p:nvSpPr>
        <p:spPr/>
        <p:txBody>
          <a:bodyPr/>
          <a:lstStyle/>
          <a:p>
            <a:pPr marL="457200" indent="-457200">
              <a:buFont typeface="Arial" panose="020B0604020202020204" pitchFamily="34" charset="0"/>
              <a:buChar char="•"/>
            </a:pPr>
            <a:r>
              <a:rPr lang="en-US" sz="2800" dirty="0" smtClean="0"/>
              <a:t>Description of the high-level architecture</a:t>
            </a:r>
          </a:p>
          <a:p>
            <a:pPr marL="457200" indent="-457200">
              <a:buFont typeface="Arial" panose="020B0604020202020204" pitchFamily="34" charset="0"/>
              <a:buChar char="•"/>
            </a:pPr>
            <a:r>
              <a:rPr lang="en-US" sz="2800" dirty="0" smtClean="0"/>
              <a:t>Linux as a product line</a:t>
            </a:r>
            <a:endParaRPr lang="en-US" sz="1600" dirty="0" smtClean="0"/>
          </a:p>
          <a:p>
            <a:pPr marL="742832" lvl="2" indent="-285750">
              <a:buFont typeface="Arial" panose="020B0604020202020204" pitchFamily="34" charset="0"/>
              <a:buChar char="•"/>
            </a:pPr>
            <a:r>
              <a:rPr lang="en-US" sz="1800" dirty="0" smtClean="0"/>
              <a:t>How it is done</a:t>
            </a:r>
          </a:p>
          <a:p>
            <a:pPr marL="742832" lvl="2" indent="-285750">
              <a:buFont typeface="Arial" panose="020B0604020202020204" pitchFamily="34" charset="0"/>
              <a:buChar char="•"/>
            </a:pPr>
            <a:r>
              <a:rPr lang="en-US" sz="1800" dirty="0" smtClean="0"/>
              <a:t>Pros &amp; Cons of the used approach (TBD)</a:t>
            </a:r>
          </a:p>
          <a:p>
            <a:pPr marL="457200" indent="-457200">
              <a:buFont typeface="Arial" panose="020B0604020202020204" pitchFamily="34" charset="0"/>
              <a:buChar char="•"/>
            </a:pPr>
            <a:r>
              <a:rPr lang="en-US" sz="2800" dirty="0" smtClean="0"/>
              <a:t>Focus on LKMs(Loadable Kernel Modules)</a:t>
            </a:r>
          </a:p>
          <a:p>
            <a:pPr marL="914282" lvl="2" indent="-457200">
              <a:buFont typeface="Arial" panose="020B0604020202020204" pitchFamily="34" charset="0"/>
              <a:buChar char="•"/>
            </a:pPr>
            <a:r>
              <a:rPr lang="en-US" sz="1800" dirty="0" smtClean="0"/>
              <a:t>Load/Unload Mechanism</a:t>
            </a:r>
          </a:p>
          <a:p>
            <a:pPr marL="742832" lvl="2" indent="-285750">
              <a:buFont typeface="Arial" panose="020B0604020202020204" pitchFamily="34" charset="0"/>
              <a:buChar char="•"/>
            </a:pPr>
            <a:r>
              <a:rPr lang="en-US" sz="1800" dirty="0" smtClean="0"/>
              <a:t> Architectural design for module </a:t>
            </a:r>
            <a:r>
              <a:rPr lang="en-US" sz="1800" dirty="0" err="1" smtClean="0"/>
              <a:t>abstractation</a:t>
            </a:r>
            <a:r>
              <a:rPr lang="en-US" sz="1800" dirty="0" smtClean="0"/>
              <a:t> (TBD)</a:t>
            </a:r>
          </a:p>
          <a:p>
            <a:pPr marL="457200" indent="-457200">
              <a:buFont typeface="Arial" panose="020B0604020202020204" pitchFamily="34" charset="0"/>
              <a:buChar char="•"/>
            </a:pPr>
            <a:r>
              <a:rPr lang="en-US" sz="2800" dirty="0" smtClean="0"/>
              <a:t>Analyze of a specific module: Linux </a:t>
            </a:r>
            <a:r>
              <a:rPr lang="en-US" sz="2800" dirty="0" err="1" smtClean="0"/>
              <a:t>Livepatching</a:t>
            </a:r>
            <a:endParaRPr lang="en-US" sz="2800" dirty="0" smtClean="0"/>
          </a:p>
          <a:p>
            <a:pPr marL="457200" indent="-457200">
              <a:buFont typeface="Arial" panose="020B0604020202020204" pitchFamily="34" charset="0"/>
              <a:buChar char="•"/>
            </a:pPr>
            <a:r>
              <a:rPr lang="en-US" sz="2800" dirty="0" smtClean="0"/>
              <a:t>Analyze of another module/kernel functionality (TBD)</a:t>
            </a:r>
          </a:p>
          <a:p>
            <a:pPr marL="457200" indent="-457200">
              <a:buFont typeface="Arial" panose="020B0604020202020204" pitchFamily="34" charset="0"/>
              <a:buChar char="•"/>
            </a:pPr>
            <a:endParaRPr lang="en-US" sz="2800" dirty="0"/>
          </a:p>
          <a:p>
            <a:pPr marL="171450" indent="-171450">
              <a:buFont typeface="Arial" panose="020B0604020202020204" pitchFamily="34" charset="0"/>
              <a:buChar char="•"/>
            </a:pPr>
            <a:endParaRPr lang="en-US" sz="1100" dirty="0" smtClean="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3</a:t>
            </a:fld>
            <a:endParaRPr lang="en-US"/>
          </a:p>
        </p:txBody>
      </p:sp>
    </p:spTree>
    <p:extLst>
      <p:ext uri="{BB962C8B-B14F-4D97-AF65-F5344CB8AC3E}">
        <p14:creationId xmlns:p14="http://schemas.microsoft.com/office/powerpoint/2010/main" val="243838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plate">
  <a:themeElements>
    <a:clrScheme name="Custom 2">
      <a:dk1>
        <a:srgbClr val="000000"/>
      </a:dk1>
      <a:lt1>
        <a:srgbClr val="FFFFFF"/>
      </a:lt1>
      <a:dk2>
        <a:srgbClr val="00188F"/>
      </a:dk2>
      <a:lt2>
        <a:srgbClr val="FFFFFF"/>
      </a:lt2>
      <a:accent1>
        <a:srgbClr val="00188F"/>
      </a:accent1>
      <a:accent2>
        <a:srgbClr val="00126B"/>
      </a:accent2>
      <a:accent3>
        <a:srgbClr val="9B4F96"/>
      </a:accent3>
      <a:accent4>
        <a:srgbClr val="7FBA00"/>
      </a:accent4>
      <a:accent5>
        <a:srgbClr val="FF8C00"/>
      </a:accent5>
      <a:accent6>
        <a:srgbClr val="00126B"/>
      </a:accent6>
      <a:hlink>
        <a:srgbClr val="00126B"/>
      </a:hlink>
      <a:folHlink>
        <a:srgbClr val="00126B"/>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rtlCol="0" anchor="t" anchorCtr="0"/>
      <a:lstStyle>
        <a:defPPr algn="ct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xmlns="" name="Presentation2" id="{EDA29936-A025-40D4-ACF1-D3439BF362C4}" vid="{C0A284D5-5E63-4932-908B-AF95DB49F3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2013-06-28T07:00:00+00:00</Event_x0020_End_x0020_Date>
    <Event_x0020_Start_x0020_Date xmlns="2295e2e7-0eeb-498e-8716-217bb2ee6ee3">2013-06-26T07:00:00+00:00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2013-06-26T00:00:00-07:00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TaxCatchAll xmlns="230e9df3-be65-4c73-a93b-d1236ebd677e">
      <Value>497</Value>
      <Value>605</Value>
    </TaxCatchAll>
    <AudienceTaxHTField0 xmlns="8b529f77-48ab-4581-b468-93f09345b8aa">
      <Terms xmlns="http://schemas.microsoft.com/office/infopath/2007/PartnerControls"/>
    </AudienceTaxHTField0>
  </documentManagement>
</p:properties>
</file>

<file path=customXml/itemProps1.xml><?xml version="1.0" encoding="utf-8"?>
<ds:datastoreItem xmlns:ds="http://schemas.openxmlformats.org/officeDocument/2006/customXml" ds:itemID="{0B689815-4B65-4FA2-B74B-E9A4DF6AE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8b529f77-48ab-4581-b468-93f09345b8aa"/>
    <ds:schemaRef ds:uri="http://purl.org/dc/elements/1.1/"/>
    <ds:schemaRef ds:uri="http://www.w3.org/XML/1998/namespace"/>
    <ds:schemaRef ds:uri="http://purl.org/dc/terms/"/>
    <ds:schemaRef ds:uri="230e9df3-be65-4c73-a93b-d1236ebd677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2295e2e7-0eeb-498e-8716-217bb2ee6ee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369</Words>
  <Application>Microsoft Office PowerPoint</Application>
  <PresentationFormat>Benutzerdefiniert</PresentationFormat>
  <Paragraphs>48</Paragraphs>
  <Slides>3</Slides>
  <Notes>2</Notes>
  <HiddenSlides>0</HiddenSlides>
  <MMClips>0</MMClips>
  <ScaleCrop>false</ScaleCrop>
  <HeadingPairs>
    <vt:vector size="4" baseType="variant">
      <vt:variant>
        <vt:lpstr>Design</vt:lpstr>
      </vt:variant>
      <vt:variant>
        <vt:i4>1</vt:i4>
      </vt:variant>
      <vt:variant>
        <vt:lpstr>Folientitel</vt:lpstr>
      </vt:variant>
      <vt:variant>
        <vt:i4>3</vt:i4>
      </vt:variant>
    </vt:vector>
  </HeadingPairs>
  <TitlesOfParts>
    <vt:vector size="4" baseType="lpstr">
      <vt:lpstr>Template</vt:lpstr>
      <vt:lpstr>Linux Kernel</vt:lpstr>
      <vt:lpstr>Requirements Engineering</vt:lpstr>
      <vt:lpstr>Architecture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Roehrdanz</dc:creator>
  <cp:lastModifiedBy>Juli</cp:lastModifiedBy>
  <cp:revision>462</cp:revision>
  <dcterms:created xsi:type="dcterms:W3CDTF">2014-10-19T00:50:50Z</dcterms:created>
  <dcterms:modified xsi:type="dcterms:W3CDTF">2015-12-16T12:16:48Z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497;#San Francisco|84dfcb53-432b-499d-8965-93d483d36b4a</vt:lpwstr>
  </property>
  <property fmtid="{D5CDD505-2E9C-101B-9397-08002B2CF9AE}" pid="7" name="Campaign">
    <vt:lpwstr/>
  </property>
  <property fmtid="{D5CDD505-2E9C-101B-9397-08002B2CF9AE}" pid="8" name="Event Venue">
    <vt:lpwstr/>
  </property>
  <property fmtid="{D5CDD505-2E9C-101B-9397-08002B2CF9AE}" pid="9" name="Track">
    <vt:lpwstr/>
  </property>
</Properties>
</file>