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9"/>
  </p:notesMasterIdLst>
  <p:handoutMasterIdLst>
    <p:handoutMasterId r:id="rId10"/>
  </p:handoutMasterIdLst>
  <p:sldIdLst>
    <p:sldId id="256" r:id="rId5"/>
    <p:sldId id="257" r:id="rId6"/>
    <p:sldId id="258" r:id="rId7"/>
    <p:sldId id="259" r:id="rId8"/>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90193" autoAdjust="0"/>
  </p:normalViewPr>
  <p:slideViewPr>
    <p:cSldViewPr>
      <p:cViewPr varScale="1">
        <p:scale>
          <a:sx n="107" d="100"/>
          <a:sy n="107" d="100"/>
        </p:scale>
        <p:origin x="414" y="102"/>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11/15/2015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11/15/2015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11/15/2015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Umsetzung</a:t>
            </a:r>
            <a:r>
              <a:rPr lang="en-US" dirty="0" smtClean="0"/>
              <a:t> von </a:t>
            </a:r>
            <a:r>
              <a:rPr lang="en-US" dirty="0" err="1" smtClean="0"/>
              <a:t>Anforderungen</a:t>
            </a:r>
            <a:endParaRPr lang="en-US" dirty="0" smtClean="0"/>
          </a:p>
          <a:p>
            <a:pPr lvl="1"/>
            <a:r>
              <a:rPr lang="en-US" dirty="0" smtClean="0"/>
              <a:t>Construction</a:t>
            </a:r>
          </a:p>
          <a:p>
            <a:pPr lvl="2"/>
            <a:r>
              <a:rPr lang="en-US" dirty="0" smtClean="0"/>
              <a:t>Implementation</a:t>
            </a:r>
          </a:p>
          <a:p>
            <a:endParaRPr lang="en-US" dirty="0" smtClean="0"/>
          </a:p>
          <a:p>
            <a:r>
              <a:rPr lang="en-US" dirty="0" err="1" smtClean="0"/>
              <a:t>Architektur</a:t>
            </a:r>
            <a:r>
              <a:rPr lang="en-US" dirty="0" smtClean="0"/>
              <a:t> </a:t>
            </a:r>
            <a:r>
              <a:rPr lang="en-US" dirty="0" err="1" smtClean="0"/>
              <a:t>Prinzipien</a:t>
            </a:r>
            <a:endParaRPr lang="en-US" dirty="0" smtClean="0"/>
          </a:p>
          <a:p>
            <a:pPr lvl="1"/>
            <a:r>
              <a:rPr lang="en-US" dirty="0" smtClean="0"/>
              <a:t>Design </a:t>
            </a:r>
            <a:r>
              <a:rPr lang="en-US" dirty="0" err="1" smtClean="0"/>
              <a:t>Dokument</a:t>
            </a:r>
            <a:endParaRPr lang="en-US" dirty="0" smtClean="0"/>
          </a:p>
          <a:p>
            <a:pPr lvl="1"/>
            <a:r>
              <a:rPr lang="en-US" dirty="0" err="1" smtClean="0"/>
              <a:t>erkennbare</a:t>
            </a:r>
            <a:r>
              <a:rPr lang="en-US" dirty="0" smtClean="0"/>
              <a:t> Patterns?</a:t>
            </a:r>
          </a:p>
          <a:p>
            <a:pPr lvl="1"/>
            <a:r>
              <a:rPr lang="en-US" dirty="0" err="1" smtClean="0"/>
              <a:t>Schichtentrennung</a:t>
            </a:r>
            <a:endParaRPr lang="en-US" dirty="0" smtClean="0"/>
          </a:p>
          <a:p>
            <a:endParaRPr lang="en-US" dirty="0" smtClean="0"/>
          </a:p>
          <a:p>
            <a:r>
              <a:rPr lang="en-US" dirty="0" err="1" smtClean="0"/>
              <a:t>Analyse</a:t>
            </a:r>
            <a:r>
              <a:rPr lang="en-US" dirty="0" smtClean="0"/>
              <a:t> des </a:t>
            </a:r>
            <a:r>
              <a:rPr lang="en-US" dirty="0" err="1" smtClean="0"/>
              <a:t>Sourcecodes</a:t>
            </a:r>
            <a:endParaRPr lang="en-US" dirty="0" smtClean="0"/>
          </a:p>
          <a:p>
            <a:pPr lvl="1"/>
            <a:r>
              <a:rPr lang="en-US" dirty="0" err="1" smtClean="0"/>
              <a:t>statisch</a:t>
            </a:r>
            <a:endParaRPr lang="en-US" dirty="0" smtClean="0"/>
          </a:p>
          <a:p>
            <a:pPr lvl="1"/>
            <a:r>
              <a:rPr lang="en-US" dirty="0" smtClean="0"/>
              <a:t> </a:t>
            </a:r>
            <a:r>
              <a:rPr lang="en-US" dirty="0" err="1" smtClean="0"/>
              <a:t>dynamisch</a:t>
            </a:r>
            <a:endParaRPr lang="en-US" dirty="0" smtClean="0"/>
          </a:p>
          <a:p>
            <a:endParaRPr lang="en-US" dirty="0" smtClean="0"/>
          </a:p>
          <a:p>
            <a:r>
              <a:rPr lang="en-US" dirty="0" err="1" smtClean="0"/>
              <a:t>Sicherheit</a:t>
            </a:r>
            <a:endParaRPr lang="en-US" dirty="0" smtClean="0"/>
          </a:p>
          <a:p>
            <a:pPr lvl="1"/>
            <a:r>
              <a:rPr lang="en-US" dirty="0" smtClean="0"/>
              <a:t>Validation</a:t>
            </a:r>
          </a:p>
          <a:p>
            <a:endParaRPr lang="en-US" dirty="0" smtClean="0"/>
          </a:p>
          <a:p>
            <a:r>
              <a:rPr lang="en-US" dirty="0" smtClean="0"/>
              <a:t>Testing?</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11/15/2015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1312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15.11.2015</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15.11.2015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15.11.2015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15.11.2015</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15.11.2015</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15.11.2015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15.11.2015</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 Marcel </a:t>
            </a:r>
            <a:r>
              <a:rPr lang="en-US" dirty="0" err="1" smtClean="0"/>
              <a:t>Weires</a:t>
            </a:r>
            <a:r>
              <a:rPr lang="en-US" dirty="0" smtClean="0"/>
              <a:t>, Oliver Röhrdanz</a:t>
            </a:r>
          </a:p>
          <a:p>
            <a:r>
              <a:rPr lang="en-US" dirty="0" err="1" smtClean="0"/>
              <a:t>Friederike</a:t>
            </a:r>
            <a:r>
              <a:rPr lang="en-US" dirty="0" smtClean="0"/>
              <a:t> </a:t>
            </a:r>
            <a:r>
              <a:rPr lang="en-US" dirty="0" err="1" smtClean="0"/>
              <a:t>Kunze</a:t>
            </a:r>
            <a:r>
              <a:rPr lang="en-US" dirty="0" smtClean="0"/>
              <a:t>, Vincenzo </a:t>
            </a:r>
            <a:r>
              <a:rPr lang="en-US" dirty="0" err="1" smtClean="0"/>
              <a:t>Baldini</a:t>
            </a:r>
            <a:endParaRPr lang="en-US" dirty="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Linux Kernel</a:t>
            </a:r>
            <a:endParaRPr lang="en-US" dirty="0"/>
          </a:p>
        </p:txBody>
      </p:sp>
      <p:sp>
        <p:nvSpPr>
          <p:cNvPr id="3" name="Content Placeholder 2"/>
          <p:cNvSpPr>
            <a:spLocks noGrp="1"/>
          </p:cNvSpPr>
          <p:nvPr>
            <p:ph sz="quarter" idx="15"/>
          </p:nvPr>
        </p:nvSpPr>
        <p:spPr/>
        <p:txBody>
          <a:bodyPr/>
          <a:lstStyle/>
          <a:p>
            <a:r>
              <a:rPr lang="en-US" dirty="0" err="1" smtClean="0"/>
              <a:t>Projektbeginn</a:t>
            </a:r>
            <a:r>
              <a:rPr lang="en-US" dirty="0" smtClean="0"/>
              <a:t>: April 1991</a:t>
            </a:r>
          </a:p>
          <a:p>
            <a:r>
              <a:rPr lang="en-US" dirty="0" err="1" smtClean="0"/>
              <a:t>über</a:t>
            </a:r>
            <a:r>
              <a:rPr lang="en-US" dirty="0" smtClean="0"/>
              <a:t> 14.000 </a:t>
            </a:r>
            <a:r>
              <a:rPr lang="en-US" dirty="0" err="1" smtClean="0"/>
              <a:t>Autoren</a:t>
            </a:r>
            <a:r>
              <a:rPr lang="en-US" dirty="0" smtClean="0"/>
              <a:t> </a:t>
            </a:r>
            <a:r>
              <a:rPr lang="en-US" dirty="0" err="1" smtClean="0"/>
              <a:t>aus</a:t>
            </a:r>
            <a:r>
              <a:rPr lang="en-US" dirty="0" smtClean="0"/>
              <a:t> </a:t>
            </a:r>
            <a:r>
              <a:rPr lang="en-US" dirty="0" err="1" smtClean="0"/>
              <a:t>über</a:t>
            </a:r>
            <a:r>
              <a:rPr lang="en-US" dirty="0" smtClean="0"/>
              <a:t> 1.200 </a:t>
            </a:r>
            <a:r>
              <a:rPr lang="en-US" dirty="0" err="1" smtClean="0"/>
              <a:t>Firmen</a:t>
            </a:r>
            <a:endParaRPr lang="en-US" dirty="0" smtClean="0"/>
          </a:p>
          <a:p>
            <a:r>
              <a:rPr lang="en-US" dirty="0" err="1" smtClean="0"/>
              <a:t>Einsatz</a:t>
            </a:r>
            <a:r>
              <a:rPr lang="en-US" dirty="0" smtClean="0"/>
              <a:t> in IOT, Android, Server, …</a:t>
            </a:r>
          </a:p>
          <a:p>
            <a:r>
              <a:rPr lang="en-US" dirty="0" smtClean="0"/>
              <a:t>20.618.159 Lines of Code in 51.570 </a:t>
            </a:r>
            <a:r>
              <a:rPr lang="en-US" dirty="0" err="1" smtClean="0"/>
              <a:t>Dateien</a:t>
            </a:r>
            <a:endParaRPr lang="en-US" dirty="0" smtClean="0"/>
          </a:p>
          <a:p>
            <a:r>
              <a:rPr lang="en-US" dirty="0" err="1" smtClean="0"/>
              <a:t>Aktuelle</a:t>
            </a:r>
            <a:r>
              <a:rPr lang="en-US" dirty="0" smtClean="0"/>
              <a:t> Version: 4.3</a:t>
            </a:r>
            <a:endParaRPr lang="en-US"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404618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Requirements Engineering</a:t>
            </a:r>
          </a:p>
        </p:txBody>
      </p:sp>
      <p:sp>
        <p:nvSpPr>
          <p:cNvPr id="3" name="Content Placeholder 2"/>
          <p:cNvSpPr>
            <a:spLocks noGrp="1"/>
          </p:cNvSpPr>
          <p:nvPr>
            <p:ph sz="quarter" idx="15"/>
          </p:nvPr>
        </p:nvSpPr>
        <p:spPr/>
        <p:txBody>
          <a:bodyPr/>
          <a:lstStyle/>
          <a:p>
            <a:pPr lvl="1"/>
            <a:r>
              <a:rPr lang="en-US" sz="1800" dirty="0" err="1" smtClean="0"/>
              <a:t>Geschichtliche</a:t>
            </a:r>
            <a:r>
              <a:rPr lang="en-US" sz="1800" dirty="0" smtClean="0"/>
              <a:t> / </a:t>
            </a:r>
            <a:r>
              <a:rPr lang="en-US" sz="1800" dirty="0" err="1" smtClean="0"/>
              <a:t>Zeitliche</a:t>
            </a:r>
            <a:r>
              <a:rPr lang="en-US" sz="1800" dirty="0" smtClean="0"/>
              <a:t> </a:t>
            </a:r>
            <a:r>
              <a:rPr lang="en-US" sz="1800" dirty="0" err="1" smtClean="0"/>
              <a:t>Entwicklung</a:t>
            </a:r>
            <a:r>
              <a:rPr lang="en-US" sz="1800" dirty="0" smtClean="0"/>
              <a:t> des Linux Kernel</a:t>
            </a:r>
          </a:p>
          <a:p>
            <a:pPr lvl="1"/>
            <a:r>
              <a:rPr lang="de-DE" sz="1800" dirty="0" smtClean="0"/>
              <a:t>Anforderungsermittlung damals bis heute - wachsende Anfoderungen mit neuen technologien (PC, Tablet, Smartphone)</a:t>
            </a:r>
          </a:p>
          <a:p>
            <a:pPr lvl="2"/>
            <a:r>
              <a:rPr lang="en-US" sz="1600" dirty="0" err="1" smtClean="0"/>
              <a:t>Betrachtung</a:t>
            </a:r>
            <a:r>
              <a:rPr lang="en-US" sz="1600" dirty="0" smtClean="0"/>
              <a:t> der </a:t>
            </a:r>
            <a:r>
              <a:rPr lang="en-US" sz="1600" dirty="0" err="1" smtClean="0"/>
              <a:t>steigenden</a:t>
            </a:r>
            <a:r>
              <a:rPr lang="en-US" sz="1600" dirty="0" smtClean="0"/>
              <a:t> </a:t>
            </a:r>
            <a:r>
              <a:rPr lang="en-US" sz="1600" dirty="0" err="1" smtClean="0"/>
              <a:t>Anforderungen</a:t>
            </a:r>
            <a:endParaRPr lang="en-US" sz="1600" dirty="0" smtClean="0"/>
          </a:p>
          <a:p>
            <a:pPr lvl="2"/>
            <a:r>
              <a:rPr lang="de-DE" sz="1600" dirty="0" smtClean="0"/>
              <a:t>Umfang der unterschiedlichen Nutzung (Server, PC, Tablet, Smartphone)</a:t>
            </a:r>
          </a:p>
          <a:p>
            <a:pPr lvl="1"/>
            <a:r>
              <a:rPr lang="de-DE" sz="1800" dirty="0" smtClean="0"/>
              <a:t>Betrachten der Requirements von Linux Kernel aus sicht der verschiedenen Hersteller</a:t>
            </a:r>
          </a:p>
          <a:p>
            <a:pPr lvl="2"/>
            <a:r>
              <a:rPr lang="de-DE" sz="1600" dirty="0" smtClean="0"/>
              <a:t>Android (Samsung, HTC, etc.)</a:t>
            </a:r>
          </a:p>
          <a:p>
            <a:pPr lvl="1"/>
            <a:r>
              <a:rPr lang="de-DE" sz="1800" dirty="0" smtClean="0"/>
              <a:t>Betrachten der Nutzung von Linux Kernel </a:t>
            </a:r>
          </a:p>
          <a:p>
            <a:pPr lvl="2"/>
            <a:r>
              <a:rPr lang="de-DE" sz="1600" dirty="0" smtClean="0"/>
              <a:t>In der Wirtschaft </a:t>
            </a:r>
          </a:p>
          <a:p>
            <a:pPr lvl="2"/>
            <a:r>
              <a:rPr lang="de-DE" sz="1600" dirty="0" smtClean="0"/>
              <a:t>In privaten Haushälten</a:t>
            </a:r>
          </a:p>
          <a:p>
            <a:pPr lvl="1"/>
            <a:r>
              <a:rPr lang="de-DE" sz="1800" dirty="0" smtClean="0"/>
              <a:t>Zusammenfassung RE Linux Kernel</a:t>
            </a:r>
          </a:p>
          <a:p>
            <a:pPr lvl="2"/>
            <a:r>
              <a:rPr lang="de-DE" sz="1600" dirty="0" smtClean="0"/>
              <a:t>Anforderungserhebung</a:t>
            </a:r>
          </a:p>
          <a:p>
            <a:pPr lvl="2"/>
            <a:r>
              <a:rPr lang="de-DE" sz="1600" dirty="0" smtClean="0"/>
              <a:t>Analyse</a:t>
            </a:r>
          </a:p>
          <a:p>
            <a:pPr lvl="2"/>
            <a:r>
              <a:rPr lang="de-DE" sz="1600" dirty="0" smtClean="0"/>
              <a:t>Spezifikation</a:t>
            </a:r>
          </a:p>
          <a:p>
            <a:pPr lvl="2"/>
            <a:r>
              <a:rPr lang="en-US" sz="1600" dirty="0" err="1" smtClean="0"/>
              <a:t>Verifikation</a:t>
            </a:r>
            <a:r>
              <a:rPr lang="en-US" sz="1600" dirty="0" smtClean="0"/>
              <a:t> &amp; Validation</a:t>
            </a:r>
          </a:p>
          <a:p>
            <a:pPr lvl="2"/>
            <a:r>
              <a:rPr lang="en-US" sz="1600" dirty="0" smtClean="0"/>
              <a:t>Management</a:t>
            </a:r>
          </a:p>
          <a:p>
            <a:pPr lvl="1"/>
            <a:endParaRPr lang="en-US" sz="1800"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Architektur</a:t>
            </a:r>
            <a:endParaRPr lang="en-US" dirty="0"/>
          </a:p>
        </p:txBody>
      </p:sp>
      <p:sp>
        <p:nvSpPr>
          <p:cNvPr id="3" name="Content Placeholder 2"/>
          <p:cNvSpPr>
            <a:spLocks noGrp="1"/>
          </p:cNvSpPr>
          <p:nvPr>
            <p:ph sz="quarter" idx="15"/>
          </p:nvPr>
        </p:nvSpPr>
        <p:spPr/>
        <p:txBody>
          <a:bodyPr/>
          <a:lstStyle/>
          <a:p>
            <a:r>
              <a:rPr lang="de-DE" sz="2800" dirty="0"/>
              <a:t>Analyse der Architektur</a:t>
            </a:r>
          </a:p>
          <a:p>
            <a:pPr lvl="1"/>
            <a:r>
              <a:rPr lang="de-DE" sz="2000" dirty="0"/>
              <a:t>Design Guidelines</a:t>
            </a:r>
          </a:p>
          <a:p>
            <a:pPr lvl="2"/>
            <a:r>
              <a:rPr lang="de-DE" sz="1800" dirty="0"/>
              <a:t>Vollständigkeit</a:t>
            </a:r>
          </a:p>
          <a:p>
            <a:pPr lvl="2"/>
            <a:r>
              <a:rPr lang="de-DE" sz="1800" dirty="0"/>
              <a:t>Konsistenz (</a:t>
            </a:r>
            <a:r>
              <a:rPr lang="de-DE" sz="1400" dirty="0"/>
              <a:t>Namen, Schnittstellen, Verhalten, Interaktionen</a:t>
            </a:r>
            <a:r>
              <a:rPr lang="de-DE" sz="1800" dirty="0"/>
              <a:t>)</a:t>
            </a:r>
          </a:p>
          <a:p>
            <a:pPr lvl="2"/>
            <a:r>
              <a:rPr lang="de-DE" sz="1800" dirty="0"/>
              <a:t>Kompatibilität</a:t>
            </a:r>
          </a:p>
          <a:p>
            <a:pPr lvl="2"/>
            <a:r>
              <a:rPr lang="de-DE" sz="1800" dirty="0"/>
              <a:t>Richtigkeit</a:t>
            </a:r>
          </a:p>
          <a:p>
            <a:r>
              <a:rPr lang="de-DE" sz="2800" dirty="0"/>
              <a:t>Methoden zur Analyse</a:t>
            </a:r>
          </a:p>
          <a:p>
            <a:pPr lvl="1"/>
            <a:r>
              <a:rPr lang="de-DE" sz="2000" dirty="0"/>
              <a:t>Statistische Codeanalyse</a:t>
            </a:r>
          </a:p>
          <a:p>
            <a:pPr lvl="1"/>
            <a:r>
              <a:rPr lang="de-DE" sz="2000" dirty="0"/>
              <a:t>Dynamische Codeanalyse</a:t>
            </a:r>
          </a:p>
          <a:p>
            <a:r>
              <a:rPr lang="de-DE" sz="2800" dirty="0"/>
              <a:t>Dokumentation</a:t>
            </a:r>
          </a:p>
          <a:p>
            <a:pPr lvl="1"/>
            <a:r>
              <a:rPr lang="de-DE" sz="2000" dirty="0"/>
              <a:t>Klassendiagramme, Abhängigkeitsdiagramm</a:t>
            </a:r>
          </a:p>
          <a:p>
            <a:endParaRPr lang="en-US" sz="2800"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4</a:t>
            </a:fld>
            <a:endParaRPr lang="en-US"/>
          </a:p>
        </p:txBody>
      </p:sp>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171</TotalTime>
  <Words>466</Words>
  <Application>Microsoft Office PowerPoint</Application>
  <PresentationFormat>Custom</PresentationFormat>
  <Paragraphs>72</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 UI</vt:lpstr>
      <vt:lpstr>Segoe UI Light</vt:lpstr>
      <vt:lpstr>Wingdings</vt:lpstr>
      <vt:lpstr>Template</vt:lpstr>
      <vt:lpstr>Linux Kernel</vt:lpstr>
      <vt:lpstr>Linux Kernel</vt:lpstr>
      <vt:lpstr>Requirements Engineering</vt:lpstr>
      <vt:lpstr>Architektur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Oliver Röhrdanz</cp:lastModifiedBy>
  <cp:revision>460</cp:revision>
  <dcterms:created xsi:type="dcterms:W3CDTF">2014-10-19T00:50:50Z</dcterms:created>
  <dcterms:modified xsi:type="dcterms:W3CDTF">2015-11-15T22:59:34Z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