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5" r:id="rId11"/>
    <p:sldId id="262" r:id="rId12"/>
    <p:sldId id="264" r:id="rId13"/>
    <p:sldId id="263" r:id="rId14"/>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323232"/>
    <a:srgbClr val="1E1E1E"/>
    <a:srgbClr val="666666"/>
    <a:srgbClr val="505050"/>
    <a:srgbClr val="00BCF2"/>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75286" autoAdjust="0"/>
  </p:normalViewPr>
  <p:slideViewPr>
    <p:cSldViewPr>
      <p:cViewPr varScale="1">
        <p:scale>
          <a:sx n="85" d="100"/>
          <a:sy n="85" d="100"/>
        </p:scale>
        <p:origin x="-1206" y="-96"/>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243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080DE-3ACF-4CDB-BC38-A92F3F317008}" type="datetime1">
              <a:rPr lang="en-US" smtClean="0">
                <a:latin typeface="Segoe UI" pitchFamily="34" charset="0"/>
              </a:rPr>
              <a:t>1/30/2016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A341ACA-AFEC-4CF2-88DA-120F7DBFAA76}" type="datetime1">
              <a:rPr lang="en-US" smtClean="0"/>
              <a:t>1/30/2016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dirty="0" smtClean="0"/>
              <a:t>Optional: </a:t>
            </a:r>
            <a:r>
              <a:rPr lang="en-US" sz="1600" dirty="0" err="1" smtClean="0"/>
              <a:t>Zukunftsaussicht</a:t>
            </a:r>
            <a:endParaRPr lang="en-US" sz="1600" dirty="0" smtClean="0"/>
          </a:p>
          <a:p>
            <a:pPr lvl="1"/>
            <a:r>
              <a:rPr lang="en-US" sz="1600" dirty="0" err="1" smtClean="0"/>
              <a:t>Anforderungen</a:t>
            </a:r>
            <a:r>
              <a:rPr lang="en-US" sz="1600" dirty="0" smtClean="0"/>
              <a:t>: Connected Car, Smart Home, Internet of Things, etc..</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1/30/2016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3040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1/30/2016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131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panose="020B0604020202020204" pitchFamily="34" charset="0"/>
              <a:buChar char="•"/>
            </a:pPr>
            <a:r>
              <a:rPr lang="de-DE" dirty="0" err="1" smtClean="0"/>
              <a:t>Monolithic</a:t>
            </a:r>
            <a:r>
              <a:rPr lang="de-DE" dirty="0" smtClean="0"/>
              <a:t> </a:t>
            </a:r>
            <a:r>
              <a:rPr lang="de-DE" dirty="0" err="1" smtClean="0"/>
              <a:t>kernel</a:t>
            </a:r>
            <a:endParaRPr lang="de-DE" dirty="0" smtClean="0"/>
          </a:p>
          <a:p>
            <a:pPr marL="571500" indent="-571500">
              <a:buFont typeface="Arial" panose="020B0604020202020204" pitchFamily="34" charset="0"/>
              <a:buChar char="•"/>
            </a:pPr>
            <a:r>
              <a:rPr lang="de-DE" dirty="0" err="1" smtClean="0"/>
              <a:t>Layered</a:t>
            </a:r>
            <a:r>
              <a:rPr lang="de-DE" dirty="0" smtClean="0"/>
              <a:t> </a:t>
            </a:r>
          </a:p>
          <a:p>
            <a:pPr marL="571500" indent="-571500">
              <a:buFont typeface="Arial" panose="020B0604020202020204" pitchFamily="34" charset="0"/>
              <a:buChar char="•"/>
            </a:pPr>
            <a:r>
              <a:rPr lang="de-DE" dirty="0" smtClean="0"/>
              <a:t>Modular</a:t>
            </a:r>
          </a:p>
          <a:p>
            <a:pPr marL="571500" indent="-571500">
              <a:buFont typeface="Arial" panose="020B0604020202020204" pitchFamily="34" charset="0"/>
              <a:buChar char="•"/>
            </a:pPr>
            <a:r>
              <a:rPr lang="de-DE" dirty="0" err="1" smtClean="0"/>
              <a:t>Highly</a:t>
            </a:r>
            <a:r>
              <a:rPr lang="de-DE" dirty="0" smtClean="0"/>
              <a:t> </a:t>
            </a:r>
            <a:r>
              <a:rPr lang="de-DE" dirty="0" err="1" smtClean="0"/>
              <a:t>configurable</a:t>
            </a:r>
            <a:r>
              <a:rPr lang="de-DE" dirty="0" smtClean="0"/>
              <a:t>  -&gt;</a:t>
            </a:r>
            <a:r>
              <a:rPr lang="de-DE" baseline="0" dirty="0" smtClean="0"/>
              <a:t> </a:t>
            </a:r>
            <a:r>
              <a:rPr lang="de-DE" baseline="0" dirty="0" err="1" smtClean="0"/>
              <a:t>größen</a:t>
            </a:r>
            <a:r>
              <a:rPr lang="de-DE" baseline="0" dirty="0" smtClean="0"/>
              <a:t> der Linux </a:t>
            </a:r>
            <a:r>
              <a:rPr lang="de-DE" baseline="0" dirty="0" err="1" smtClean="0"/>
              <a:t>images</a:t>
            </a:r>
            <a:r>
              <a:rPr lang="de-DE" baseline="0" dirty="0" smtClean="0"/>
              <a:t> variieren von 1 </a:t>
            </a:r>
            <a:r>
              <a:rPr lang="de-DE" baseline="0" dirty="0" err="1" smtClean="0"/>
              <a:t>mb</a:t>
            </a:r>
            <a:r>
              <a:rPr lang="de-DE" baseline="0" dirty="0" smtClean="0"/>
              <a:t> bis ein paar GB</a:t>
            </a:r>
            <a:endParaRPr lang="de-DE" dirty="0" smtClean="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1/30/2016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2131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1/30/2016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131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1/30/2016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312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1/30/2016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1312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1/30/2016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1312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E5AE5CF0-8399-46CA-B2C7-7524B06A9440}" type="datetime1">
              <a:rPr lang="de-DE" smtClean="0"/>
              <a:t>30.01.2016</a:t>
            </a:fld>
            <a:endParaRPr lang="de-DE" dirty="0"/>
          </a:p>
        </p:txBody>
      </p:sp>
      <p:sp>
        <p:nvSpPr>
          <p:cNvPr id="5" name="Fußzeilenplatzhalter 4"/>
          <p:cNvSpPr>
            <a:spLocks noGrp="1"/>
          </p:cNvSpPr>
          <p:nvPr>
            <p:ph type="ftr" sz="quarter" idx="11"/>
          </p:nvPr>
        </p:nvSpPr>
        <p:spPr/>
        <p:txBody>
          <a:bodyPr/>
          <a:lstStyle/>
          <a:p>
            <a:r>
              <a:rPr lang="de-DE" smtClean="0"/>
              <a:t>Linux Kernel - Requirements und Architektur</a:t>
            </a:r>
            <a:endParaRPr lang="de-DE" dirty="0"/>
          </a:p>
        </p:txBody>
      </p:sp>
      <p:sp>
        <p:nvSpPr>
          <p:cNvPr id="6" name="Foliennummernplatzhalter 5"/>
          <p:cNvSpPr>
            <a:spLocks noGrp="1"/>
          </p:cNvSpPr>
          <p:nvPr>
            <p:ph type="sldNum" sz="quarter" idx="12"/>
          </p:nvPr>
        </p:nvSpPr>
        <p:spPr/>
        <p:txBody>
          <a:bodyPr/>
          <a:lstStyle/>
          <a:p>
            <a:fld id="{E31375A4-56A4-47D6-9801-1991572033F7}" type="slidenum">
              <a:rPr lang="de-DE" smtClean="0"/>
              <a:t>‹Nr.›</a:t>
            </a:fld>
            <a:endParaRPr lang="de-DE" dirty="0"/>
          </a:p>
        </p:txBody>
      </p:sp>
    </p:spTree>
    <p:extLst>
      <p:ext uri="{BB962C8B-B14F-4D97-AF65-F5344CB8AC3E}">
        <p14:creationId xmlns:p14="http://schemas.microsoft.com/office/powerpoint/2010/main" val="1146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90592-B434-43D6-B807-634C2454013F}" type="datetime1">
              <a:rPr lang="de-DE" smtClean="0"/>
              <a:t>30.01.2016</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dirty="0"/>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66296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ddition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28B1F-ED25-4F53-B5A1-ED40AC2CA9D4}" type="datetime1">
              <a:rPr lang="de-DE" smtClean="0"/>
              <a:t>30.01.2016</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3" name="Rectangle 2"/>
          <p:cNvSpPr/>
          <p:nvPr userDrawn="1"/>
        </p:nvSpPr>
        <p:spPr bwMode="auto">
          <a:xfrm>
            <a:off x="12238037" y="0"/>
            <a:ext cx="198438" cy="6994525"/>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19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79F4-6630-40C0-864C-4028C5CA46B3}" type="datetime1">
              <a:rPr lang="de-DE" smtClean="0"/>
              <a:t>30.01.2016</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29431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051" userDrawn="1">
          <p15:clr>
            <a:srgbClr val="FBAE40"/>
          </p15:clr>
        </p15:guide>
        <p15:guide id="2" pos="39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marL="457082" indent="-228541">
              <a:buFont typeface="Wingdings" panose="05000000000000000000" pitchFamily="2" charset="2"/>
              <a:buChar cha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E8506-AA67-4831-B509-F34A015B9A5E}" type="datetime1">
              <a:rPr lang="de-DE" smtClean="0"/>
              <a:t>30.01.2016</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Tree>
    <p:extLst>
      <p:ext uri="{BB962C8B-B14F-4D97-AF65-F5344CB8AC3E}">
        <p14:creationId xmlns:p14="http://schemas.microsoft.com/office/powerpoint/2010/main" val="86553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86797"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AB195-9594-46B7-BBA1-EC9F63AB71B0}" type="datetime1">
              <a:rPr lang="de-DE" smtClean="0"/>
              <a:t>30.01.2016</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11264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9B0A-DEE3-4B0F-AF97-6AF1C8311CEE}" type="datetime1">
              <a:rPr lang="de-DE" smtClean="0"/>
              <a:t>30.01.2016</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403" r:id="rId2"/>
    <p:sldLayoutId id="2147484404" r:id="rId3"/>
    <p:sldLayoutId id="2147484332" r:id="rId4"/>
    <p:sldLayoutId id="2147484333" r:id="rId5"/>
    <p:sldLayoutId id="2147484334" r:id="rId6"/>
    <p:sldLayoutId id="2147484400" r:id="rId7"/>
    <p:sldLayoutId id="2147484401" r:id="rId8"/>
    <p:sldLayoutId id="2147484402" r:id="rId9"/>
    <p:sldLayoutId id="214748440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166" rtl="0" eaLnBrk="1" latinLnBrk="0" hangingPunct="1">
        <a:spcBef>
          <a:spcPct val="0"/>
        </a:spcBef>
        <a:buNone/>
        <a:defRPr sz="4800" kern="1200">
          <a:solidFill>
            <a:schemeClr val="tx2">
              <a:lumMod val="60000"/>
              <a:lumOff val="40000"/>
            </a:schemeClr>
          </a:soli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Clr>
          <a:schemeClr val="tx2">
            <a:lumMod val="60000"/>
            <a:lumOff val="40000"/>
          </a:schemeClr>
        </a:buClr>
        <a:buFont typeface="Wingdings" panose="05000000000000000000" pitchFamily="2" charset="2"/>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Clr>
          <a:schemeClr val="accent1">
            <a:lumMod val="60000"/>
            <a:lumOff val="40000"/>
          </a:schemeClr>
        </a:buClr>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Clr>
          <a:schemeClr val="tx2">
            <a:lumMod val="60000"/>
            <a:lumOff val="40000"/>
          </a:schemeClr>
        </a:buClr>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Julian Kuhn, </a:t>
            </a:r>
            <a:r>
              <a:rPr lang="en-US" dirty="0" err="1"/>
              <a:t>Friederike</a:t>
            </a:r>
            <a:r>
              <a:rPr lang="en-US" dirty="0"/>
              <a:t> </a:t>
            </a:r>
            <a:r>
              <a:rPr lang="en-US" dirty="0" err="1"/>
              <a:t>Kunze</a:t>
            </a:r>
            <a:r>
              <a:rPr lang="en-US" dirty="0"/>
              <a:t>, </a:t>
            </a:r>
          </a:p>
          <a:p>
            <a:r>
              <a:rPr lang="en-US" dirty="0" smtClean="0"/>
              <a:t>Oliver </a:t>
            </a:r>
            <a:r>
              <a:rPr lang="en-US" dirty="0" err="1" smtClean="0"/>
              <a:t>Röhrdanz</a:t>
            </a:r>
            <a:endParaRPr lang="en-US" dirty="0" smtClean="0"/>
          </a:p>
        </p:txBody>
      </p:sp>
      <p:sp>
        <p:nvSpPr>
          <p:cNvPr id="3" name="Title 2"/>
          <p:cNvSpPr>
            <a:spLocks noGrp="1"/>
          </p:cNvSpPr>
          <p:nvPr>
            <p:ph type="title"/>
          </p:nvPr>
        </p:nvSpPr>
        <p:spPr/>
        <p:txBody>
          <a:bodyPr/>
          <a:lstStyle/>
          <a:p>
            <a:r>
              <a:rPr lang="en-US" dirty="0" smtClean="0"/>
              <a:t>Linux Kernel</a:t>
            </a:r>
            <a:endParaRPr lang="en-US" dirty="0"/>
          </a:p>
        </p:txBody>
      </p:sp>
    </p:spTree>
    <p:extLst>
      <p:ext uri="{BB962C8B-B14F-4D97-AF65-F5344CB8AC3E}">
        <p14:creationId xmlns:p14="http://schemas.microsoft.com/office/powerpoint/2010/main" val="348053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as a product line</a:t>
            </a:r>
            <a:endParaRPr lang="en-US"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10</a:t>
            </a:fld>
            <a:endParaRPr lang="en-US"/>
          </a:p>
        </p:txBody>
      </p:sp>
      <p:sp>
        <p:nvSpPr>
          <p:cNvPr id="3" name="Inhaltsplatzhalter 2"/>
          <p:cNvSpPr>
            <a:spLocks noGrp="1"/>
          </p:cNvSpPr>
          <p:nvPr>
            <p:ph sz="quarter" idx="15"/>
          </p:nvPr>
        </p:nvSpPr>
        <p:spPr/>
        <p:txBody>
          <a:bodyPr/>
          <a:lstStyle/>
          <a:p>
            <a:r>
              <a:rPr lang="de-DE" sz="1800" b="1" dirty="0" err="1"/>
              <a:t>menuconfig</a:t>
            </a:r>
            <a:r>
              <a:rPr lang="de-DE" sz="1800" dirty="0"/>
              <a:t> SAMPLES</a:t>
            </a:r>
          </a:p>
          <a:p>
            <a:r>
              <a:rPr lang="de-DE" sz="1800" dirty="0"/>
              <a:t>	</a:t>
            </a:r>
            <a:r>
              <a:rPr lang="de-DE" sz="1800" b="1" dirty="0" err="1"/>
              <a:t>bool</a:t>
            </a:r>
            <a:r>
              <a:rPr lang="de-DE" sz="1800" dirty="0"/>
              <a:t> "Sample </a:t>
            </a:r>
            <a:r>
              <a:rPr lang="de-DE" sz="1800" dirty="0" err="1"/>
              <a:t>kernel</a:t>
            </a:r>
            <a:r>
              <a:rPr lang="de-DE" sz="1800" dirty="0"/>
              <a:t> </a:t>
            </a:r>
            <a:r>
              <a:rPr lang="de-DE" sz="1800" dirty="0" err="1"/>
              <a:t>code</a:t>
            </a:r>
            <a:r>
              <a:rPr lang="de-DE" sz="1800" dirty="0"/>
              <a:t>"</a:t>
            </a:r>
          </a:p>
          <a:p>
            <a:r>
              <a:rPr lang="de-DE" sz="1800" dirty="0"/>
              <a:t>	</a:t>
            </a:r>
            <a:r>
              <a:rPr lang="de-DE" sz="1800" b="1" dirty="0" err="1"/>
              <a:t>help</a:t>
            </a:r>
            <a:endParaRPr lang="de-DE" sz="1800" b="1" dirty="0"/>
          </a:p>
          <a:p>
            <a:r>
              <a:rPr lang="en-US" sz="1800" dirty="0"/>
              <a:t>	  You can build and test sample kernel code here.</a:t>
            </a:r>
          </a:p>
          <a:p>
            <a:endParaRPr lang="de-DE" sz="1800" dirty="0"/>
          </a:p>
          <a:p>
            <a:r>
              <a:rPr lang="de-DE" sz="1800" b="1" dirty="0" err="1"/>
              <a:t>if</a:t>
            </a:r>
            <a:r>
              <a:rPr lang="de-DE" sz="1800" dirty="0"/>
              <a:t> SAMPLES</a:t>
            </a:r>
          </a:p>
          <a:p>
            <a:endParaRPr lang="de-DE" sz="1800" dirty="0"/>
          </a:p>
          <a:p>
            <a:r>
              <a:rPr lang="de-DE" sz="1800" b="1" dirty="0" err="1"/>
              <a:t>config</a:t>
            </a:r>
            <a:r>
              <a:rPr lang="de-DE" sz="1800" dirty="0"/>
              <a:t> SAMPLE_TRACE_EVENTS</a:t>
            </a:r>
          </a:p>
          <a:p>
            <a:r>
              <a:rPr lang="de-DE" sz="1800" dirty="0"/>
              <a:t>	</a:t>
            </a:r>
            <a:r>
              <a:rPr lang="de-DE" sz="1800" b="1" dirty="0" err="1"/>
              <a:t>tristate</a:t>
            </a:r>
            <a:r>
              <a:rPr lang="de-DE" sz="1800" dirty="0"/>
              <a:t> "</a:t>
            </a:r>
            <a:r>
              <a:rPr lang="de-DE" sz="1800" dirty="0" err="1"/>
              <a:t>Build</a:t>
            </a:r>
            <a:r>
              <a:rPr lang="de-DE" sz="1800" dirty="0"/>
              <a:t> </a:t>
            </a:r>
            <a:r>
              <a:rPr lang="de-DE" sz="1800" dirty="0" err="1"/>
              <a:t>trace_events</a:t>
            </a:r>
            <a:r>
              <a:rPr lang="de-DE" sz="1800" dirty="0"/>
              <a:t> </a:t>
            </a:r>
            <a:r>
              <a:rPr lang="de-DE" sz="1800" dirty="0" err="1"/>
              <a:t>examples</a:t>
            </a:r>
            <a:r>
              <a:rPr lang="de-DE" sz="1800" dirty="0"/>
              <a:t> </a:t>
            </a:r>
          </a:p>
          <a:p>
            <a:r>
              <a:rPr lang="de-DE" sz="1800" dirty="0"/>
              <a:t>				-- </a:t>
            </a:r>
            <a:r>
              <a:rPr lang="de-DE" sz="1800" dirty="0" err="1"/>
              <a:t>loadable</a:t>
            </a:r>
            <a:r>
              <a:rPr lang="de-DE" sz="1800" dirty="0"/>
              <a:t> </a:t>
            </a:r>
            <a:r>
              <a:rPr lang="de-DE" sz="1800" dirty="0" err="1"/>
              <a:t>modules</a:t>
            </a:r>
            <a:r>
              <a:rPr lang="de-DE" sz="1800" dirty="0"/>
              <a:t> </a:t>
            </a:r>
            <a:r>
              <a:rPr lang="de-DE" sz="1800" dirty="0" err="1"/>
              <a:t>only</a:t>
            </a:r>
            <a:r>
              <a:rPr lang="de-DE" sz="1800" dirty="0"/>
              <a:t>"</a:t>
            </a:r>
          </a:p>
          <a:p>
            <a:r>
              <a:rPr lang="de-DE" sz="1800" dirty="0"/>
              <a:t>	</a:t>
            </a:r>
            <a:r>
              <a:rPr lang="de-DE" sz="1800" b="1" dirty="0" err="1"/>
              <a:t>depends</a:t>
            </a:r>
            <a:r>
              <a:rPr lang="de-DE" sz="1800" dirty="0"/>
              <a:t> on EVENT_TRACING &amp;&amp; m</a:t>
            </a:r>
          </a:p>
          <a:p>
            <a:r>
              <a:rPr lang="de-DE" sz="1800" dirty="0"/>
              <a:t>	</a:t>
            </a:r>
            <a:r>
              <a:rPr lang="de-DE" sz="1800" b="1" dirty="0" err="1"/>
              <a:t>help</a:t>
            </a:r>
            <a:endParaRPr lang="de-DE" sz="1800" b="1" dirty="0"/>
          </a:p>
          <a:p>
            <a:r>
              <a:rPr lang="en-US" sz="1800" dirty="0"/>
              <a:t>	  This build trace event example modules.</a:t>
            </a:r>
            <a:endParaRPr lang="de-DE" sz="1800" dirty="0" smtClean="0"/>
          </a:p>
          <a:p>
            <a:pPr marL="571500" indent="-571500">
              <a:buFont typeface="Arial" panose="020B0604020202020204" pitchFamily="34" charset="0"/>
              <a:buChar char="•"/>
            </a:pPr>
            <a:endParaRPr lang="de-DE" dirty="0"/>
          </a:p>
        </p:txBody>
      </p:sp>
    </p:spTree>
    <p:extLst>
      <p:ext uri="{BB962C8B-B14F-4D97-AF65-F5344CB8AC3E}">
        <p14:creationId xmlns:p14="http://schemas.microsoft.com/office/powerpoint/2010/main" val="296202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Linux Kernel</a:t>
            </a:r>
            <a:endParaRPr lang="en-US" dirty="0"/>
          </a:p>
        </p:txBody>
      </p:sp>
      <p:sp>
        <p:nvSpPr>
          <p:cNvPr id="3" name="Content Placeholder 2"/>
          <p:cNvSpPr>
            <a:spLocks noGrp="1"/>
          </p:cNvSpPr>
          <p:nvPr>
            <p:ph sz="quarter" idx="15"/>
          </p:nvPr>
        </p:nvSpPr>
        <p:spPr/>
        <p:txBody>
          <a:bodyPr/>
          <a:lstStyle/>
          <a:p>
            <a:r>
              <a:rPr lang="en-US" dirty="0" err="1" smtClean="0"/>
              <a:t>Projektbeginn</a:t>
            </a:r>
            <a:r>
              <a:rPr lang="en-US" dirty="0" smtClean="0"/>
              <a:t>: April 1991</a:t>
            </a:r>
          </a:p>
          <a:p>
            <a:r>
              <a:rPr lang="en-US" dirty="0" err="1" smtClean="0"/>
              <a:t>über</a:t>
            </a:r>
            <a:r>
              <a:rPr lang="en-US" dirty="0" smtClean="0"/>
              <a:t> 14.000 </a:t>
            </a:r>
            <a:r>
              <a:rPr lang="en-US" dirty="0" err="1" smtClean="0"/>
              <a:t>Autoren</a:t>
            </a:r>
            <a:r>
              <a:rPr lang="en-US" dirty="0" smtClean="0"/>
              <a:t> </a:t>
            </a:r>
            <a:r>
              <a:rPr lang="en-US" dirty="0" err="1" smtClean="0"/>
              <a:t>aus</a:t>
            </a:r>
            <a:r>
              <a:rPr lang="en-US" dirty="0" smtClean="0"/>
              <a:t> </a:t>
            </a:r>
            <a:r>
              <a:rPr lang="en-US" dirty="0" err="1" smtClean="0"/>
              <a:t>über</a:t>
            </a:r>
            <a:r>
              <a:rPr lang="en-US" dirty="0" smtClean="0"/>
              <a:t> 1.200 </a:t>
            </a:r>
            <a:r>
              <a:rPr lang="en-US" dirty="0" err="1" smtClean="0"/>
              <a:t>Firmen</a:t>
            </a:r>
            <a:endParaRPr lang="en-US" dirty="0" smtClean="0"/>
          </a:p>
          <a:p>
            <a:r>
              <a:rPr lang="en-US" dirty="0" err="1" smtClean="0"/>
              <a:t>Einsatz</a:t>
            </a:r>
            <a:r>
              <a:rPr lang="en-US" dirty="0" smtClean="0"/>
              <a:t> in IOT, Android, Server, …</a:t>
            </a:r>
          </a:p>
          <a:p>
            <a:r>
              <a:rPr lang="en-US" dirty="0" smtClean="0"/>
              <a:t>20.618.159 Lines of Code in 51.570 </a:t>
            </a:r>
            <a:r>
              <a:rPr lang="en-US" dirty="0" err="1" smtClean="0"/>
              <a:t>Dateien</a:t>
            </a:r>
            <a:endParaRPr lang="en-US" dirty="0" smtClean="0"/>
          </a:p>
          <a:p>
            <a:r>
              <a:rPr lang="en-US" dirty="0" err="1" smtClean="0"/>
              <a:t>Aktuelle</a:t>
            </a:r>
            <a:r>
              <a:rPr lang="en-US" dirty="0" smtClean="0"/>
              <a:t> Version: 4.3</a:t>
            </a:r>
            <a:endParaRPr lang="en-US"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2</a:t>
            </a:fld>
            <a:endParaRPr lang="en-US"/>
          </a:p>
        </p:txBody>
      </p:sp>
    </p:spTree>
    <p:extLst>
      <p:ext uri="{BB962C8B-B14F-4D97-AF65-F5344CB8AC3E}">
        <p14:creationId xmlns:p14="http://schemas.microsoft.com/office/powerpoint/2010/main" val="404618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Requirements Engineering</a:t>
            </a:r>
          </a:p>
        </p:txBody>
      </p:sp>
      <p:sp>
        <p:nvSpPr>
          <p:cNvPr id="3" name="Content Placeholder 2"/>
          <p:cNvSpPr>
            <a:spLocks noGrp="1"/>
          </p:cNvSpPr>
          <p:nvPr>
            <p:ph sz="quarter" idx="15"/>
          </p:nvPr>
        </p:nvSpPr>
        <p:spPr/>
        <p:txBody>
          <a:bodyPr/>
          <a:lstStyle/>
          <a:p>
            <a:pPr lvl="1"/>
            <a:r>
              <a:rPr lang="en-US" sz="1800" dirty="0" err="1" smtClean="0"/>
              <a:t>Geschichtliche</a:t>
            </a:r>
            <a:r>
              <a:rPr lang="en-US" sz="1800" dirty="0" smtClean="0"/>
              <a:t> / </a:t>
            </a:r>
            <a:r>
              <a:rPr lang="en-US" sz="1800" dirty="0" err="1" smtClean="0"/>
              <a:t>Zeitliche</a:t>
            </a:r>
            <a:r>
              <a:rPr lang="en-US" sz="1800" dirty="0" smtClean="0"/>
              <a:t> </a:t>
            </a:r>
            <a:r>
              <a:rPr lang="en-US" sz="1800" dirty="0" err="1" smtClean="0"/>
              <a:t>Entwicklung</a:t>
            </a:r>
            <a:r>
              <a:rPr lang="en-US" sz="1800" dirty="0" smtClean="0"/>
              <a:t> des Linux Kernel</a:t>
            </a:r>
          </a:p>
          <a:p>
            <a:pPr lvl="1"/>
            <a:r>
              <a:rPr lang="de-DE" sz="1800" dirty="0" smtClean="0"/>
              <a:t>Anforderungsermittlung damals bis heute - wachsende Anfoderungen mit neuen technologien (PC, Tablet, Smartphone)</a:t>
            </a:r>
          </a:p>
          <a:p>
            <a:pPr lvl="2"/>
            <a:r>
              <a:rPr lang="en-US" sz="1600" dirty="0" err="1" smtClean="0"/>
              <a:t>Betrachtung</a:t>
            </a:r>
            <a:r>
              <a:rPr lang="en-US" sz="1600" dirty="0" smtClean="0"/>
              <a:t> der </a:t>
            </a:r>
            <a:r>
              <a:rPr lang="en-US" sz="1600" dirty="0" err="1" smtClean="0"/>
              <a:t>steigenden</a:t>
            </a:r>
            <a:r>
              <a:rPr lang="en-US" sz="1600" dirty="0" smtClean="0"/>
              <a:t> </a:t>
            </a:r>
            <a:r>
              <a:rPr lang="en-US" sz="1600" dirty="0" err="1" smtClean="0"/>
              <a:t>Anforderungen</a:t>
            </a:r>
            <a:endParaRPr lang="en-US" sz="1600" dirty="0" smtClean="0"/>
          </a:p>
          <a:p>
            <a:pPr lvl="2"/>
            <a:r>
              <a:rPr lang="de-DE" sz="1600" dirty="0" smtClean="0"/>
              <a:t>Umfang der unterschiedlichen Nutzung (Server, PC, Tablet, Smartphone)</a:t>
            </a:r>
          </a:p>
          <a:p>
            <a:pPr lvl="1"/>
            <a:r>
              <a:rPr lang="de-DE" sz="1800" dirty="0" smtClean="0"/>
              <a:t>Betrachten der Requirements von Linux Kernel aus sicht der verschiedenen Hersteller</a:t>
            </a:r>
          </a:p>
          <a:p>
            <a:pPr lvl="2"/>
            <a:r>
              <a:rPr lang="de-DE" sz="1600" dirty="0" smtClean="0"/>
              <a:t>Android (Samsung, HTC, etc.)</a:t>
            </a:r>
          </a:p>
          <a:p>
            <a:pPr lvl="1"/>
            <a:r>
              <a:rPr lang="de-DE" sz="1800" dirty="0" smtClean="0"/>
              <a:t>Betrachten der Nutzung von Linux Kernel </a:t>
            </a:r>
          </a:p>
          <a:p>
            <a:pPr lvl="2"/>
            <a:r>
              <a:rPr lang="de-DE" sz="1600" dirty="0" smtClean="0"/>
              <a:t>In der Wirtschaft </a:t>
            </a:r>
          </a:p>
          <a:p>
            <a:pPr lvl="2"/>
            <a:r>
              <a:rPr lang="de-DE" sz="1600" dirty="0" smtClean="0"/>
              <a:t>In privaten Haushälten</a:t>
            </a:r>
          </a:p>
          <a:p>
            <a:pPr lvl="1"/>
            <a:r>
              <a:rPr lang="de-DE" sz="1800" dirty="0" smtClean="0"/>
              <a:t>Zusammenfassung RE Linux Kernel</a:t>
            </a:r>
          </a:p>
          <a:p>
            <a:pPr lvl="2"/>
            <a:r>
              <a:rPr lang="de-DE" sz="1600" dirty="0" smtClean="0"/>
              <a:t>Anforderungserhebung</a:t>
            </a:r>
          </a:p>
          <a:p>
            <a:pPr lvl="2"/>
            <a:r>
              <a:rPr lang="de-DE" sz="1600" dirty="0" smtClean="0"/>
              <a:t>Analyse</a:t>
            </a:r>
          </a:p>
          <a:p>
            <a:pPr lvl="2"/>
            <a:r>
              <a:rPr lang="de-DE" sz="1600" dirty="0" smtClean="0"/>
              <a:t>Spezifikation</a:t>
            </a:r>
          </a:p>
          <a:p>
            <a:pPr lvl="2"/>
            <a:r>
              <a:rPr lang="en-US" sz="1600" dirty="0" err="1" smtClean="0"/>
              <a:t>Verifikation</a:t>
            </a:r>
            <a:r>
              <a:rPr lang="en-US" sz="1600" dirty="0" smtClean="0"/>
              <a:t> &amp; Validation</a:t>
            </a:r>
          </a:p>
          <a:p>
            <a:pPr lvl="2"/>
            <a:r>
              <a:rPr lang="en-US" sz="1600" dirty="0" smtClean="0"/>
              <a:t>Management</a:t>
            </a:r>
          </a:p>
          <a:p>
            <a:pPr lvl="1"/>
            <a:endParaRPr lang="en-US" sz="1800"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3</a:t>
            </a:fld>
            <a:endParaRPr lang="en-US"/>
          </a:p>
        </p:txBody>
      </p:sp>
    </p:spTree>
    <p:extLst>
      <p:ext uri="{BB962C8B-B14F-4D97-AF65-F5344CB8AC3E}">
        <p14:creationId xmlns:p14="http://schemas.microsoft.com/office/powerpoint/2010/main" val="150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r>
              <a:rPr lang="en-US" dirty="0"/>
              <a:t> </a:t>
            </a:r>
            <a:r>
              <a:rPr lang="en-US" dirty="0" smtClean="0"/>
              <a:t>- Overview</a:t>
            </a:r>
            <a:endParaRPr lang="en-US"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4</a:t>
            </a:fld>
            <a:endParaRPr lang="en-US"/>
          </a:p>
        </p:txBody>
      </p:sp>
      <p:pic>
        <p:nvPicPr>
          <p:cNvPr id="1026" name="Picture 2" descr="C:\Users\Juli\Desktop\resa_git\resa1\RESA_Linux\paper\img\Linux_kernel_map.png"/>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1874837" y="1211262"/>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3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r>
              <a:rPr lang="en-US" dirty="0"/>
              <a:t> </a:t>
            </a:r>
            <a:br>
              <a:rPr lang="en-US" dirty="0"/>
            </a:br>
            <a:endParaRPr lang="en-US"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5</a:t>
            </a:fld>
            <a:endParaRPr lang="en-US"/>
          </a:p>
        </p:txBody>
      </p:sp>
      <p:sp>
        <p:nvSpPr>
          <p:cNvPr id="3" name="Inhaltsplatzhalter 2"/>
          <p:cNvSpPr>
            <a:spLocks noGrp="1"/>
          </p:cNvSpPr>
          <p:nvPr>
            <p:ph sz="quarter" idx="15"/>
          </p:nvPr>
        </p:nvSpPr>
        <p:spPr/>
        <p:txBody>
          <a:bodyPr/>
          <a:lstStyle/>
          <a:p>
            <a:pPr marL="571500" indent="-571500">
              <a:buFont typeface="Arial" panose="020B0604020202020204" pitchFamily="34" charset="0"/>
              <a:buChar char="•"/>
            </a:pPr>
            <a:r>
              <a:rPr lang="de-DE" dirty="0" err="1" smtClean="0"/>
              <a:t>Monolithic</a:t>
            </a:r>
            <a:r>
              <a:rPr lang="de-DE" dirty="0" smtClean="0"/>
              <a:t> </a:t>
            </a:r>
            <a:r>
              <a:rPr lang="de-DE" dirty="0" err="1" smtClean="0"/>
              <a:t>kernel</a:t>
            </a:r>
            <a:endParaRPr lang="de-DE" dirty="0" smtClean="0"/>
          </a:p>
          <a:p>
            <a:pPr marL="571500" indent="-571500">
              <a:buFont typeface="Arial" panose="020B0604020202020204" pitchFamily="34" charset="0"/>
              <a:buChar char="•"/>
            </a:pPr>
            <a:r>
              <a:rPr lang="de-DE" dirty="0" err="1" smtClean="0"/>
              <a:t>Layered</a:t>
            </a:r>
            <a:r>
              <a:rPr lang="de-DE" dirty="0" smtClean="0"/>
              <a:t> </a:t>
            </a:r>
          </a:p>
          <a:p>
            <a:pPr marL="571500" indent="-571500">
              <a:buFont typeface="Arial" panose="020B0604020202020204" pitchFamily="34" charset="0"/>
              <a:buChar char="•"/>
            </a:pPr>
            <a:r>
              <a:rPr lang="de-DE" dirty="0" smtClean="0"/>
              <a:t>Modular</a:t>
            </a:r>
          </a:p>
          <a:p>
            <a:pPr marL="571500" indent="-571500">
              <a:buFont typeface="Arial" panose="020B0604020202020204" pitchFamily="34" charset="0"/>
              <a:buChar char="•"/>
            </a:pPr>
            <a:r>
              <a:rPr lang="de-DE" dirty="0" err="1" smtClean="0"/>
              <a:t>Highly</a:t>
            </a:r>
            <a:r>
              <a:rPr lang="de-DE" dirty="0" smtClean="0"/>
              <a:t> </a:t>
            </a:r>
            <a:r>
              <a:rPr lang="de-DE" dirty="0" err="1" smtClean="0"/>
              <a:t>configurable</a:t>
            </a:r>
            <a:r>
              <a:rPr lang="de-DE" dirty="0" smtClean="0"/>
              <a:t> </a:t>
            </a:r>
            <a:endParaRPr lang="de-DE" dirty="0"/>
          </a:p>
        </p:txBody>
      </p:sp>
    </p:spTree>
    <p:extLst>
      <p:ext uri="{BB962C8B-B14F-4D97-AF65-F5344CB8AC3E}">
        <p14:creationId xmlns:p14="http://schemas.microsoft.com/office/powerpoint/2010/main" val="324745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r>
              <a:rPr lang="en-US" dirty="0"/>
              <a:t> </a:t>
            </a:r>
            <a:r>
              <a:rPr lang="en-US" dirty="0" smtClean="0"/>
              <a:t>– Monolithic and modular?</a:t>
            </a:r>
            <a:r>
              <a:rPr lang="en-US" dirty="0"/>
              <a:t/>
            </a:r>
            <a:br>
              <a:rPr lang="en-US" dirty="0"/>
            </a:br>
            <a:endParaRPr lang="en-US"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6</a:t>
            </a:fld>
            <a:endParaRPr lang="en-US"/>
          </a:p>
        </p:txBody>
      </p:sp>
      <p:sp>
        <p:nvSpPr>
          <p:cNvPr id="3" name="Inhaltsplatzhalter 2"/>
          <p:cNvSpPr>
            <a:spLocks noGrp="1"/>
          </p:cNvSpPr>
          <p:nvPr>
            <p:ph sz="quarter" idx="15"/>
          </p:nvPr>
        </p:nvSpPr>
        <p:spPr/>
        <p:txBody>
          <a:bodyPr/>
          <a:lstStyle/>
          <a:p>
            <a:pPr marL="571500" indent="-571500">
              <a:buFont typeface="Arial" panose="020B0604020202020204" pitchFamily="34" charset="0"/>
              <a:buChar char="•"/>
            </a:pPr>
            <a:r>
              <a:rPr lang="de-DE" dirty="0" err="1" smtClean="0"/>
              <a:t>Monolothic</a:t>
            </a:r>
            <a:r>
              <a:rPr lang="de-DE" dirty="0" smtClean="0"/>
              <a:t> </a:t>
            </a:r>
            <a:r>
              <a:rPr lang="de-DE" dirty="0" err="1" smtClean="0"/>
              <a:t>means</a:t>
            </a:r>
            <a:r>
              <a:rPr lang="de-DE" dirty="0" smtClean="0"/>
              <a:t>, …</a:t>
            </a:r>
          </a:p>
          <a:p>
            <a:pPr marL="571500" indent="-571500">
              <a:buFont typeface="Wingdings" panose="05000000000000000000" pitchFamily="2" charset="2"/>
              <a:buChar char="Ø"/>
            </a:pPr>
            <a:r>
              <a:rPr lang="de-DE" dirty="0" err="1" smtClean="0"/>
              <a:t>one</a:t>
            </a:r>
            <a:r>
              <a:rPr lang="de-DE" dirty="0" smtClean="0"/>
              <a:t> </a:t>
            </a:r>
            <a:r>
              <a:rPr lang="de-DE" dirty="0" err="1" smtClean="0"/>
              <a:t>static</a:t>
            </a:r>
            <a:r>
              <a:rPr lang="de-DE" dirty="0" smtClean="0"/>
              <a:t> </a:t>
            </a:r>
            <a:r>
              <a:rPr lang="de-DE" dirty="0" err="1" smtClean="0"/>
              <a:t>image</a:t>
            </a:r>
            <a:r>
              <a:rPr lang="de-DE" dirty="0" smtClean="0"/>
              <a:t> </a:t>
            </a:r>
            <a:r>
              <a:rPr lang="de-DE" dirty="0" err="1" smtClean="0"/>
              <a:t>with</a:t>
            </a:r>
            <a:r>
              <a:rPr lang="de-DE" dirty="0" smtClean="0"/>
              <a:t> all </a:t>
            </a:r>
            <a:r>
              <a:rPr lang="de-DE" dirty="0" err="1" smtClean="0"/>
              <a:t>selected</a:t>
            </a:r>
            <a:r>
              <a:rPr lang="de-DE" dirty="0" smtClean="0"/>
              <a:t> </a:t>
            </a:r>
            <a:r>
              <a:rPr lang="de-DE" dirty="0" err="1" smtClean="0"/>
              <a:t>device</a:t>
            </a:r>
            <a:r>
              <a:rPr lang="de-DE" dirty="0" smtClean="0"/>
              <a:t> </a:t>
            </a:r>
            <a:r>
              <a:rPr lang="de-DE" dirty="0" err="1" smtClean="0"/>
              <a:t>drivers</a:t>
            </a:r>
            <a:r>
              <a:rPr lang="de-DE" dirty="0" smtClean="0"/>
              <a:t>, </a:t>
            </a:r>
            <a:r>
              <a:rPr lang="de-DE" dirty="0" err="1" smtClean="0"/>
              <a:t>filesystems</a:t>
            </a:r>
            <a:r>
              <a:rPr lang="de-DE" dirty="0" smtClean="0"/>
              <a:t>, etc..</a:t>
            </a:r>
          </a:p>
          <a:p>
            <a:pPr marL="571500" indent="-571500">
              <a:buFont typeface="Wingdings" panose="05000000000000000000" pitchFamily="2" charset="2"/>
              <a:buChar char="Ø"/>
            </a:pPr>
            <a:r>
              <a:rPr lang="de-DE" dirty="0" err="1" smtClean="0"/>
              <a:t>Everything</a:t>
            </a:r>
            <a:r>
              <a:rPr lang="de-DE" dirty="0" smtClean="0"/>
              <a:t> </a:t>
            </a:r>
            <a:r>
              <a:rPr lang="de-DE" dirty="0" err="1" smtClean="0"/>
              <a:t>runs</a:t>
            </a:r>
            <a:r>
              <a:rPr lang="de-DE" dirty="0" smtClean="0"/>
              <a:t> in </a:t>
            </a:r>
            <a:r>
              <a:rPr lang="de-DE" dirty="0" err="1" smtClean="0"/>
              <a:t>kernel</a:t>
            </a:r>
            <a:r>
              <a:rPr lang="de-DE" dirty="0" smtClean="0"/>
              <a:t> </a:t>
            </a:r>
            <a:r>
              <a:rPr lang="de-DE" dirty="0" err="1" smtClean="0"/>
              <a:t>space</a:t>
            </a:r>
            <a:endParaRPr lang="de-DE" dirty="0" smtClean="0"/>
          </a:p>
          <a:p>
            <a:pPr marL="571500" indent="-571500">
              <a:buFont typeface="Wingdings" panose="05000000000000000000" pitchFamily="2" charset="2"/>
              <a:buChar char="Ø"/>
            </a:pPr>
            <a:r>
              <a:rPr lang="de-DE" dirty="0" err="1" smtClean="0"/>
              <a:t>Everything</a:t>
            </a:r>
            <a:r>
              <a:rPr lang="de-DE" dirty="0" smtClean="0"/>
              <a:t> </a:t>
            </a:r>
            <a:r>
              <a:rPr lang="de-DE" dirty="0" err="1" smtClean="0"/>
              <a:t>is</a:t>
            </a:r>
            <a:r>
              <a:rPr lang="de-DE" dirty="0" smtClean="0"/>
              <a:t> </a:t>
            </a:r>
            <a:r>
              <a:rPr lang="de-DE" dirty="0" err="1" smtClean="0"/>
              <a:t>available</a:t>
            </a:r>
            <a:r>
              <a:rPr lang="de-DE" dirty="0" smtClean="0"/>
              <a:t> at </a:t>
            </a:r>
            <a:r>
              <a:rPr lang="de-DE" dirty="0" err="1" smtClean="0"/>
              <a:t>startup</a:t>
            </a:r>
            <a:endParaRPr lang="de-DE" dirty="0"/>
          </a:p>
          <a:p>
            <a:pPr marL="571500" indent="-571500">
              <a:buFont typeface="Wingdings" panose="05000000000000000000" pitchFamily="2" charset="2"/>
              <a:buChar char="Ø"/>
            </a:pPr>
            <a:r>
              <a:rPr lang="de-DE" dirty="0" err="1" smtClean="0"/>
              <a:t>Adding</a:t>
            </a:r>
            <a:r>
              <a:rPr lang="de-DE" dirty="0" smtClean="0"/>
              <a:t> </a:t>
            </a:r>
            <a:r>
              <a:rPr lang="de-DE" dirty="0" err="1" smtClean="0"/>
              <a:t>features</a:t>
            </a:r>
            <a:r>
              <a:rPr lang="de-DE" dirty="0" smtClean="0"/>
              <a:t> </a:t>
            </a:r>
            <a:r>
              <a:rPr lang="de-DE" dirty="0" err="1" smtClean="0"/>
              <a:t>into</a:t>
            </a:r>
            <a:r>
              <a:rPr lang="de-DE" dirty="0" smtClean="0"/>
              <a:t> </a:t>
            </a:r>
            <a:r>
              <a:rPr lang="de-DE" dirty="0" err="1" smtClean="0"/>
              <a:t>kernel</a:t>
            </a:r>
            <a:r>
              <a:rPr lang="de-DE" dirty="0" smtClean="0"/>
              <a:t> </a:t>
            </a:r>
            <a:r>
              <a:rPr lang="de-DE" dirty="0" err="1" smtClean="0"/>
              <a:t>space</a:t>
            </a:r>
            <a:r>
              <a:rPr lang="de-DE" dirty="0" smtClean="0"/>
              <a:t> </a:t>
            </a:r>
            <a:r>
              <a:rPr lang="de-DE" dirty="0" err="1" smtClean="0"/>
              <a:t>possible</a:t>
            </a:r>
            <a:r>
              <a:rPr lang="de-DE" dirty="0" smtClean="0"/>
              <a:t> </a:t>
            </a:r>
            <a:r>
              <a:rPr lang="de-DE" dirty="0" err="1" smtClean="0"/>
              <a:t>through</a:t>
            </a:r>
            <a:r>
              <a:rPr lang="de-DE" dirty="0" smtClean="0"/>
              <a:t> </a:t>
            </a:r>
            <a:r>
              <a:rPr lang="de-DE" b="1" dirty="0" smtClean="0"/>
              <a:t>Modules</a:t>
            </a:r>
            <a:endParaRPr lang="de-DE" dirty="0" smtClean="0"/>
          </a:p>
          <a:p>
            <a:pPr marL="571500" indent="-571500">
              <a:buFont typeface="Arial" panose="020B0604020202020204" pitchFamily="34" charset="0"/>
              <a:buChar char="•"/>
            </a:pPr>
            <a:endParaRPr lang="de-DE" dirty="0"/>
          </a:p>
        </p:txBody>
      </p:sp>
    </p:spTree>
    <p:extLst>
      <p:ext uri="{BB962C8B-B14F-4D97-AF65-F5344CB8AC3E}">
        <p14:creationId xmlns:p14="http://schemas.microsoft.com/office/powerpoint/2010/main" val="265602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Modules</a:t>
            </a:r>
            <a:endParaRPr lang="de-DE" dirty="0"/>
          </a:p>
        </p:txBody>
      </p:sp>
      <p:sp>
        <p:nvSpPr>
          <p:cNvPr id="3" name="Inhaltsplatzhalter 2"/>
          <p:cNvSpPr>
            <a:spLocks noGrp="1"/>
          </p:cNvSpPr>
          <p:nvPr>
            <p:ph sz="quarter" idx="15"/>
          </p:nvPr>
        </p:nvSpPr>
        <p:spPr/>
        <p:txBody>
          <a:bodyPr/>
          <a:lstStyle/>
          <a:p>
            <a:pPr marL="571500" indent="-571500">
              <a:buFont typeface="Arial" panose="020B0604020202020204" pitchFamily="34" charset="0"/>
              <a:buChar char="•"/>
            </a:pPr>
            <a:r>
              <a:rPr lang="de-DE" dirty="0" smtClean="0"/>
              <a:t>Kernel </a:t>
            </a:r>
            <a:r>
              <a:rPr lang="de-DE" dirty="0" err="1" smtClean="0"/>
              <a:t>feature</a:t>
            </a:r>
            <a:r>
              <a:rPr lang="de-DE" dirty="0" smtClean="0"/>
              <a:t> </a:t>
            </a:r>
            <a:r>
              <a:rPr lang="de-DE" dirty="0" err="1" smtClean="0"/>
              <a:t>inclusion</a:t>
            </a:r>
            <a:r>
              <a:rPr lang="de-DE" dirty="0" smtClean="0"/>
              <a:t>:</a:t>
            </a:r>
          </a:p>
          <a:p>
            <a:pPr marL="1028582" lvl="2" indent="-571500">
              <a:buFont typeface="Arial" panose="020B0604020202020204" pitchFamily="34" charset="0"/>
              <a:buChar char="•"/>
            </a:pPr>
            <a:r>
              <a:rPr lang="de-DE" dirty="0" err="1" smtClean="0"/>
              <a:t>statically</a:t>
            </a:r>
            <a:r>
              <a:rPr lang="de-DE" dirty="0" smtClean="0"/>
              <a:t> </a:t>
            </a:r>
            <a:r>
              <a:rPr lang="de-DE" dirty="0" err="1" smtClean="0"/>
              <a:t>integrate</a:t>
            </a:r>
            <a:r>
              <a:rPr lang="de-DE" dirty="0" smtClean="0"/>
              <a:t> </a:t>
            </a:r>
            <a:r>
              <a:rPr lang="de-DE" dirty="0" err="1" smtClean="0"/>
              <a:t>into</a:t>
            </a:r>
            <a:r>
              <a:rPr lang="de-DE" dirty="0" smtClean="0"/>
              <a:t> </a:t>
            </a:r>
            <a:r>
              <a:rPr lang="de-DE" dirty="0" err="1" smtClean="0"/>
              <a:t>kernel</a:t>
            </a:r>
            <a:r>
              <a:rPr lang="de-DE" dirty="0" smtClean="0"/>
              <a:t> </a:t>
            </a:r>
            <a:r>
              <a:rPr lang="de-DE" dirty="0" err="1" smtClean="0"/>
              <a:t>image</a:t>
            </a:r>
            <a:endParaRPr lang="de-DE" dirty="0" smtClean="0"/>
          </a:p>
          <a:p>
            <a:pPr marL="1028582" lvl="2" indent="-571500">
              <a:buFont typeface="Arial" panose="020B0604020202020204" pitchFamily="34" charset="0"/>
              <a:buChar char="•"/>
            </a:pPr>
            <a:r>
              <a:rPr lang="de-DE" dirty="0" err="1" smtClean="0"/>
              <a:t>Compile</a:t>
            </a:r>
            <a:r>
              <a:rPr lang="de-DE" dirty="0" smtClean="0"/>
              <a:t> </a:t>
            </a:r>
            <a:r>
              <a:rPr lang="de-DE" dirty="0" err="1" smtClean="0"/>
              <a:t>as</a:t>
            </a:r>
            <a:r>
              <a:rPr lang="de-DE" dirty="0" smtClean="0"/>
              <a:t> </a:t>
            </a:r>
            <a:r>
              <a:rPr lang="de-DE" b="1" dirty="0" err="1" smtClean="0"/>
              <a:t>module</a:t>
            </a:r>
            <a:r>
              <a:rPr lang="de-DE" b="1" dirty="0" smtClean="0"/>
              <a:t> </a:t>
            </a:r>
          </a:p>
          <a:p>
            <a:pPr lvl="2" indent="0">
              <a:buNone/>
            </a:pPr>
            <a:endParaRPr lang="de-DE" b="1" dirty="0" smtClean="0"/>
          </a:p>
          <a:p>
            <a:pPr marL="571500" indent="-571500">
              <a:buFont typeface="Arial" panose="020B0604020202020204" pitchFamily="34" charset="0"/>
              <a:buChar char="•"/>
            </a:pPr>
            <a:r>
              <a:rPr lang="de-DE" dirty="0" smtClean="0"/>
              <a:t>Modules</a:t>
            </a:r>
          </a:p>
          <a:p>
            <a:pPr marL="1028582" lvl="2" indent="-571500">
              <a:buFont typeface="Arial" panose="020B0604020202020204" pitchFamily="34" charset="0"/>
              <a:buChar char="•"/>
            </a:pPr>
            <a:r>
              <a:rPr lang="de-DE" dirty="0" err="1" smtClean="0"/>
              <a:t>can</a:t>
            </a:r>
            <a:r>
              <a:rPr lang="de-DE" dirty="0" smtClean="0"/>
              <a:t> </a:t>
            </a:r>
            <a:r>
              <a:rPr lang="de-DE" dirty="0" err="1" smtClean="0"/>
              <a:t>be</a:t>
            </a:r>
            <a:r>
              <a:rPr lang="de-DE" dirty="0" smtClean="0"/>
              <a:t> </a:t>
            </a:r>
            <a:r>
              <a:rPr lang="de-DE" dirty="0" err="1" smtClean="0"/>
              <a:t>integrated</a:t>
            </a:r>
            <a:r>
              <a:rPr lang="de-DE" dirty="0" smtClean="0"/>
              <a:t> </a:t>
            </a:r>
            <a:r>
              <a:rPr lang="de-DE" dirty="0" err="1" smtClean="0"/>
              <a:t>into</a:t>
            </a:r>
            <a:r>
              <a:rPr lang="de-DE" dirty="0" smtClean="0"/>
              <a:t> </a:t>
            </a:r>
            <a:r>
              <a:rPr lang="de-DE" dirty="0" err="1" smtClean="0"/>
              <a:t>the</a:t>
            </a:r>
            <a:r>
              <a:rPr lang="de-DE" dirty="0" smtClean="0"/>
              <a:t> </a:t>
            </a:r>
            <a:r>
              <a:rPr lang="de-DE" dirty="0" err="1" smtClean="0"/>
              <a:t>system</a:t>
            </a:r>
            <a:r>
              <a:rPr lang="de-DE" dirty="0" smtClean="0"/>
              <a:t> </a:t>
            </a:r>
            <a:r>
              <a:rPr lang="de-DE" dirty="0" err="1" smtClean="0"/>
              <a:t>during</a:t>
            </a:r>
            <a:r>
              <a:rPr lang="de-DE" dirty="0" smtClean="0"/>
              <a:t> </a:t>
            </a:r>
            <a:r>
              <a:rPr lang="de-DE" dirty="0" err="1" smtClean="0"/>
              <a:t>runtime</a:t>
            </a:r>
            <a:r>
              <a:rPr lang="de-DE" dirty="0" smtClean="0"/>
              <a:t> </a:t>
            </a:r>
            <a:r>
              <a:rPr lang="de-DE" dirty="0" err="1" smtClean="0"/>
              <a:t>into</a:t>
            </a:r>
            <a:r>
              <a:rPr lang="de-DE" dirty="0" smtClean="0"/>
              <a:t> </a:t>
            </a:r>
            <a:r>
              <a:rPr lang="de-DE" dirty="0" err="1" smtClean="0"/>
              <a:t>kernel</a:t>
            </a:r>
            <a:r>
              <a:rPr lang="de-DE" dirty="0" smtClean="0"/>
              <a:t> </a:t>
            </a:r>
            <a:r>
              <a:rPr lang="de-DE" dirty="0" err="1" smtClean="0"/>
              <a:t>space</a:t>
            </a:r>
            <a:endParaRPr lang="de-DE" dirty="0" smtClean="0"/>
          </a:p>
          <a:p>
            <a:pPr marL="1028582" lvl="2" indent="-571500">
              <a:buFont typeface="Arial" panose="020B0604020202020204" pitchFamily="34" charset="0"/>
              <a:buChar char="•"/>
            </a:pPr>
            <a:r>
              <a:rPr lang="de-DE" dirty="0" err="1" smtClean="0"/>
              <a:t>Used</a:t>
            </a:r>
            <a:r>
              <a:rPr lang="de-DE" dirty="0" smtClean="0"/>
              <a:t> </a:t>
            </a:r>
            <a:r>
              <a:rPr lang="de-DE" dirty="0" err="1" smtClean="0"/>
              <a:t>as</a:t>
            </a:r>
            <a:r>
              <a:rPr lang="de-DE" dirty="0" smtClean="0"/>
              <a:t> „Containers“ </a:t>
            </a:r>
            <a:r>
              <a:rPr lang="de-DE" dirty="0" err="1" smtClean="0"/>
              <a:t>for</a:t>
            </a:r>
            <a:r>
              <a:rPr lang="de-DE" dirty="0" smtClean="0"/>
              <a:t> </a:t>
            </a:r>
            <a:r>
              <a:rPr lang="de-DE" dirty="0" err="1" smtClean="0"/>
              <a:t>device</a:t>
            </a:r>
            <a:r>
              <a:rPr lang="de-DE" dirty="0" smtClean="0"/>
              <a:t> </a:t>
            </a:r>
            <a:r>
              <a:rPr lang="de-DE" dirty="0" err="1" smtClean="0"/>
              <a:t>drivers</a:t>
            </a:r>
            <a:r>
              <a:rPr lang="de-DE" dirty="0" smtClean="0"/>
              <a:t>, </a:t>
            </a:r>
            <a:r>
              <a:rPr lang="de-DE" dirty="0" err="1" smtClean="0"/>
              <a:t>file</a:t>
            </a:r>
            <a:r>
              <a:rPr lang="de-DE" dirty="0" smtClean="0"/>
              <a:t> </a:t>
            </a:r>
            <a:r>
              <a:rPr lang="de-DE" dirty="0" err="1" smtClean="0"/>
              <a:t>systems</a:t>
            </a:r>
            <a:r>
              <a:rPr lang="de-DE" dirty="0" smtClean="0"/>
              <a:t>, </a:t>
            </a:r>
            <a:r>
              <a:rPr lang="de-DE" dirty="0" err="1" smtClean="0"/>
              <a:t>system</a:t>
            </a:r>
            <a:r>
              <a:rPr lang="de-DE" dirty="0" smtClean="0"/>
              <a:t> </a:t>
            </a:r>
            <a:r>
              <a:rPr lang="de-DE" dirty="0" err="1" smtClean="0"/>
              <a:t>calls</a:t>
            </a:r>
            <a:r>
              <a:rPr lang="de-DE" dirty="0" smtClean="0"/>
              <a:t>, …	</a:t>
            </a:r>
          </a:p>
        </p:txBody>
      </p:sp>
      <p:sp>
        <p:nvSpPr>
          <p:cNvPr id="4" name="Fußzeilenplatzhalter 3"/>
          <p:cNvSpPr>
            <a:spLocks noGrp="1"/>
          </p:cNvSpPr>
          <p:nvPr>
            <p:ph type="ftr" sz="quarter" idx="3"/>
          </p:nvPr>
        </p:nvSpPr>
        <p:spPr/>
        <p:txBody>
          <a:bodyPr/>
          <a:lstStyle/>
          <a:p>
            <a:r>
              <a:rPr lang="de-DE" smtClean="0"/>
              <a:t>Linux Kernel - Requirements und Architektur</a:t>
            </a:r>
            <a:endParaRPr lang="en-US" dirty="0"/>
          </a:p>
        </p:txBody>
      </p:sp>
      <p:sp>
        <p:nvSpPr>
          <p:cNvPr id="5" name="Foliennummernplatzhalter 4"/>
          <p:cNvSpPr>
            <a:spLocks noGrp="1"/>
          </p:cNvSpPr>
          <p:nvPr>
            <p:ph type="sldNum" sz="quarter" idx="4"/>
          </p:nvPr>
        </p:nvSpPr>
        <p:spPr/>
        <p:txBody>
          <a:bodyPr/>
          <a:lstStyle/>
          <a:p>
            <a:fld id="{860CA8AD-EDD7-4639-9B75-4CED81BEA940}" type="slidenum">
              <a:rPr lang="en-US" smtClean="0"/>
              <a:pPr/>
              <a:t>7</a:t>
            </a:fld>
            <a:endParaRPr lang="en-US"/>
          </a:p>
        </p:txBody>
      </p:sp>
    </p:spTree>
    <p:extLst>
      <p:ext uri="{BB962C8B-B14F-4D97-AF65-F5344CB8AC3E}">
        <p14:creationId xmlns:p14="http://schemas.microsoft.com/office/powerpoint/2010/main" val="251921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as a product line</a:t>
            </a:r>
            <a:endParaRPr lang="en-US"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8</a:t>
            </a:fld>
            <a:endParaRPr lang="en-US"/>
          </a:p>
        </p:txBody>
      </p:sp>
      <p:sp>
        <p:nvSpPr>
          <p:cNvPr id="3" name="Inhaltsplatzhalter 2"/>
          <p:cNvSpPr>
            <a:spLocks noGrp="1"/>
          </p:cNvSpPr>
          <p:nvPr>
            <p:ph sz="quarter" idx="15"/>
          </p:nvPr>
        </p:nvSpPr>
        <p:spPr/>
        <p:txBody>
          <a:bodyPr/>
          <a:lstStyle/>
          <a:p>
            <a:pPr marL="571500" indent="-571500">
              <a:buFont typeface="Arial" panose="020B0604020202020204" pitchFamily="34" charset="0"/>
              <a:buChar char="•"/>
            </a:pPr>
            <a:r>
              <a:rPr lang="de-DE" dirty="0" err="1" smtClean="0"/>
              <a:t>Pre-configuration</a:t>
            </a:r>
            <a:r>
              <a:rPr lang="de-DE" dirty="0" smtClean="0"/>
              <a:t> </a:t>
            </a:r>
            <a:r>
              <a:rPr lang="de-DE" dirty="0" err="1" smtClean="0"/>
              <a:t>through</a:t>
            </a:r>
            <a:r>
              <a:rPr lang="de-DE" dirty="0" smtClean="0"/>
              <a:t> </a:t>
            </a:r>
            <a:r>
              <a:rPr lang="de-DE" dirty="0" err="1" smtClean="0"/>
              <a:t>feature</a:t>
            </a:r>
            <a:r>
              <a:rPr lang="de-DE" dirty="0" smtClean="0"/>
              <a:t> </a:t>
            </a:r>
            <a:r>
              <a:rPr lang="de-DE" dirty="0" err="1" smtClean="0"/>
              <a:t>modeling</a:t>
            </a:r>
            <a:r>
              <a:rPr lang="de-DE" dirty="0" smtClean="0"/>
              <a:t> </a:t>
            </a:r>
            <a:r>
              <a:rPr lang="de-DE" dirty="0" err="1" smtClean="0"/>
              <a:t>language</a:t>
            </a:r>
            <a:r>
              <a:rPr lang="de-DE" dirty="0" smtClean="0"/>
              <a:t> </a:t>
            </a:r>
            <a:r>
              <a:rPr lang="de-DE" b="1" dirty="0" err="1" smtClean="0"/>
              <a:t>kconfig</a:t>
            </a:r>
            <a:endParaRPr lang="de-DE" b="1" dirty="0" smtClean="0"/>
          </a:p>
          <a:p>
            <a:pPr marL="571500" indent="-571500">
              <a:buFont typeface="Wingdings" panose="05000000000000000000" pitchFamily="2" charset="2"/>
              <a:buChar char="Ø"/>
            </a:pPr>
            <a:r>
              <a:rPr lang="de-DE" dirty="0" err="1" smtClean="0"/>
              <a:t>Describes</a:t>
            </a:r>
            <a:r>
              <a:rPr lang="de-DE" dirty="0" smtClean="0"/>
              <a:t> </a:t>
            </a:r>
            <a:r>
              <a:rPr lang="de-DE" dirty="0" err="1" smtClean="0"/>
              <a:t>dependencies</a:t>
            </a:r>
            <a:r>
              <a:rPr lang="de-DE" dirty="0" smtClean="0"/>
              <a:t> </a:t>
            </a:r>
            <a:r>
              <a:rPr lang="de-DE" dirty="0" err="1" smtClean="0"/>
              <a:t>between</a:t>
            </a:r>
            <a:r>
              <a:rPr lang="de-DE" dirty="0" smtClean="0"/>
              <a:t> </a:t>
            </a:r>
            <a:r>
              <a:rPr lang="de-DE" dirty="0" err="1" smtClean="0"/>
              <a:t>modules</a:t>
            </a:r>
            <a:endParaRPr lang="de-DE" dirty="0"/>
          </a:p>
          <a:p>
            <a:pPr marL="571500" indent="-571500">
              <a:buFont typeface="Wingdings" panose="05000000000000000000" pitchFamily="2" charset="2"/>
              <a:buChar char="Ø"/>
            </a:pPr>
            <a:r>
              <a:rPr lang="de-DE" dirty="0" smtClean="0"/>
              <a:t>Helper Tools: </a:t>
            </a:r>
            <a:r>
              <a:rPr lang="de-DE" dirty="0" err="1" smtClean="0"/>
              <a:t>menuconfig</a:t>
            </a:r>
            <a:r>
              <a:rPr lang="de-DE" dirty="0" smtClean="0"/>
              <a:t> </a:t>
            </a:r>
            <a:r>
              <a:rPr lang="de-DE" dirty="0" err="1" smtClean="0"/>
              <a:t>where</a:t>
            </a:r>
            <a:r>
              <a:rPr lang="de-DE" dirty="0" smtClean="0"/>
              <a:t> </a:t>
            </a:r>
            <a:r>
              <a:rPr lang="de-DE" dirty="0" err="1" smtClean="0"/>
              <a:t>users</a:t>
            </a:r>
            <a:r>
              <a:rPr lang="de-DE" dirty="0" smtClean="0"/>
              <a:t> </a:t>
            </a:r>
            <a:r>
              <a:rPr lang="de-DE" dirty="0" err="1" smtClean="0"/>
              <a:t>can</a:t>
            </a:r>
            <a:r>
              <a:rPr lang="de-DE" dirty="0" smtClean="0"/>
              <a:t> </a:t>
            </a:r>
            <a:r>
              <a:rPr lang="de-DE" dirty="0" err="1" smtClean="0"/>
              <a:t>select</a:t>
            </a:r>
            <a:r>
              <a:rPr lang="de-DE" dirty="0" smtClean="0"/>
              <a:t>/</a:t>
            </a:r>
            <a:r>
              <a:rPr lang="de-DE" dirty="0" err="1" smtClean="0"/>
              <a:t>deselect</a:t>
            </a:r>
            <a:r>
              <a:rPr lang="de-DE" dirty="0" smtClean="0"/>
              <a:t> </a:t>
            </a:r>
            <a:r>
              <a:rPr lang="de-DE" dirty="0" err="1" smtClean="0"/>
              <a:t>features</a:t>
            </a:r>
            <a:r>
              <a:rPr lang="de-DE" dirty="0" smtClean="0"/>
              <a:t> in a </a:t>
            </a:r>
            <a:r>
              <a:rPr lang="de-DE" dirty="0" err="1" smtClean="0"/>
              <a:t>pre-compilation</a:t>
            </a:r>
            <a:r>
              <a:rPr lang="de-DE" dirty="0" smtClean="0"/>
              <a:t> </a:t>
            </a:r>
            <a:r>
              <a:rPr lang="de-DE" dirty="0" err="1" smtClean="0"/>
              <a:t>step</a:t>
            </a:r>
            <a:endParaRPr lang="de-DE" dirty="0" smtClean="0"/>
          </a:p>
          <a:p>
            <a:pPr marL="571500" indent="-571500">
              <a:buFont typeface="Wingdings" panose="05000000000000000000" pitchFamily="2" charset="2"/>
              <a:buChar char="Ø"/>
            </a:pPr>
            <a:r>
              <a:rPr lang="de-DE" dirty="0" err="1" smtClean="0"/>
              <a:t>Selections</a:t>
            </a:r>
            <a:r>
              <a:rPr lang="de-DE" dirty="0" smtClean="0"/>
              <a:t> </a:t>
            </a:r>
            <a:r>
              <a:rPr lang="de-DE" dirty="0" err="1" smtClean="0"/>
              <a:t>are</a:t>
            </a:r>
            <a:r>
              <a:rPr lang="de-DE" dirty="0" smtClean="0"/>
              <a:t> </a:t>
            </a:r>
            <a:r>
              <a:rPr lang="de-DE" dirty="0" err="1" smtClean="0"/>
              <a:t>reflected</a:t>
            </a:r>
            <a:r>
              <a:rPr lang="de-DE" dirty="0" smtClean="0"/>
              <a:t> </a:t>
            </a:r>
            <a:r>
              <a:rPr lang="de-DE" dirty="0" err="1" smtClean="0"/>
              <a:t>as</a:t>
            </a:r>
            <a:r>
              <a:rPr lang="de-DE" dirty="0" smtClean="0"/>
              <a:t> </a:t>
            </a:r>
            <a:r>
              <a:rPr lang="de-DE" dirty="0" err="1" smtClean="0"/>
              <a:t>compiler</a:t>
            </a:r>
            <a:r>
              <a:rPr lang="de-DE" dirty="0" smtClean="0"/>
              <a:t> </a:t>
            </a:r>
            <a:r>
              <a:rPr lang="de-DE" dirty="0" err="1" smtClean="0"/>
              <a:t>directives</a:t>
            </a:r>
            <a:r>
              <a:rPr lang="de-DE" dirty="0" smtClean="0"/>
              <a:t> (#</a:t>
            </a:r>
            <a:r>
              <a:rPr lang="de-DE" dirty="0" err="1" smtClean="0"/>
              <a:t>define</a:t>
            </a:r>
            <a:r>
              <a:rPr lang="de-DE" dirty="0" smtClean="0"/>
              <a:t>) </a:t>
            </a:r>
            <a:r>
              <a:rPr lang="de-DE" dirty="0" err="1" smtClean="0"/>
              <a:t>and</a:t>
            </a:r>
            <a:r>
              <a:rPr lang="de-DE" dirty="0" smtClean="0"/>
              <a:t> </a:t>
            </a:r>
            <a:r>
              <a:rPr lang="de-DE" dirty="0" err="1" smtClean="0"/>
              <a:t>are</a:t>
            </a:r>
            <a:r>
              <a:rPr lang="de-DE" dirty="0" smtClean="0"/>
              <a:t> </a:t>
            </a:r>
            <a:r>
              <a:rPr lang="de-DE" dirty="0" err="1" smtClean="0"/>
              <a:t>integrated</a:t>
            </a:r>
            <a:r>
              <a:rPr lang="de-DE" dirty="0" smtClean="0"/>
              <a:t> </a:t>
            </a:r>
            <a:r>
              <a:rPr lang="de-DE" dirty="0" err="1" smtClean="0"/>
              <a:t>into</a:t>
            </a:r>
            <a:r>
              <a:rPr lang="de-DE" dirty="0" smtClean="0"/>
              <a:t> </a:t>
            </a:r>
            <a:r>
              <a:rPr lang="de-DE" dirty="0" err="1" smtClean="0"/>
              <a:t>the</a:t>
            </a:r>
            <a:r>
              <a:rPr lang="de-DE" dirty="0" smtClean="0"/>
              <a:t> </a:t>
            </a:r>
            <a:r>
              <a:rPr lang="de-DE" dirty="0" err="1" smtClean="0"/>
              <a:t>compilation</a:t>
            </a:r>
            <a:r>
              <a:rPr lang="de-DE" dirty="0" smtClean="0"/>
              <a:t> </a:t>
            </a:r>
            <a:r>
              <a:rPr lang="de-DE" dirty="0" err="1" smtClean="0"/>
              <a:t>process</a:t>
            </a:r>
            <a:endParaRPr lang="de-DE" dirty="0" smtClean="0"/>
          </a:p>
          <a:p>
            <a:pPr marL="571500" indent="-571500">
              <a:buFont typeface="Wingdings" panose="05000000000000000000" pitchFamily="2" charset="2"/>
              <a:buChar char="Ø"/>
            </a:pPr>
            <a:endParaRPr lang="de-DE" dirty="0" smtClean="0"/>
          </a:p>
          <a:p>
            <a:pPr marL="571500" indent="-571500">
              <a:buFont typeface="Wingdings" panose="05000000000000000000" pitchFamily="2" charset="2"/>
              <a:buChar char="Ø"/>
            </a:pPr>
            <a:endParaRPr lang="de-DE" dirty="0" smtClean="0"/>
          </a:p>
          <a:p>
            <a:pPr marL="571500" indent="-571500">
              <a:buFont typeface="Arial" panose="020B0604020202020204" pitchFamily="34" charset="0"/>
              <a:buChar char="•"/>
            </a:pPr>
            <a:endParaRPr lang="de-DE" dirty="0" smtClean="0"/>
          </a:p>
          <a:p>
            <a:pPr marL="571500" indent="-571500">
              <a:buFont typeface="Arial" panose="020B0604020202020204" pitchFamily="34" charset="0"/>
              <a:buChar char="•"/>
            </a:pPr>
            <a:endParaRPr lang="de-DE" dirty="0"/>
          </a:p>
        </p:txBody>
      </p:sp>
    </p:spTree>
    <p:extLst>
      <p:ext uri="{BB962C8B-B14F-4D97-AF65-F5344CB8AC3E}">
        <p14:creationId xmlns:p14="http://schemas.microsoft.com/office/powerpoint/2010/main" val="51678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as a product line</a:t>
            </a:r>
            <a:endParaRPr lang="en-US"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9</a:t>
            </a:fld>
            <a:endParaRPr lang="en-US"/>
          </a:p>
        </p:txBody>
      </p:sp>
      <p:sp>
        <p:nvSpPr>
          <p:cNvPr id="3" name="Inhaltsplatzhalter 2"/>
          <p:cNvSpPr>
            <a:spLocks noGrp="1"/>
          </p:cNvSpPr>
          <p:nvPr>
            <p:ph sz="quarter" idx="15"/>
          </p:nvPr>
        </p:nvSpPr>
        <p:spPr/>
        <p:txBody>
          <a:bodyPr/>
          <a:lstStyle/>
          <a:p>
            <a:pPr marL="571500" indent="-571500">
              <a:buFont typeface="Wingdings" panose="05000000000000000000" pitchFamily="2" charset="2"/>
              <a:buChar char="Ø"/>
            </a:pPr>
            <a:endParaRPr lang="de-DE" dirty="0" smtClean="0"/>
          </a:p>
          <a:p>
            <a:pPr marL="571500" indent="-571500">
              <a:buFont typeface="Wingdings" panose="05000000000000000000" pitchFamily="2" charset="2"/>
              <a:buChar char="Ø"/>
            </a:pPr>
            <a:endParaRPr lang="de-DE" dirty="0" smtClean="0"/>
          </a:p>
          <a:p>
            <a:pPr marL="571500" indent="-571500">
              <a:buFont typeface="Arial" panose="020B0604020202020204" pitchFamily="34" charset="0"/>
              <a:buChar char="•"/>
            </a:pPr>
            <a:endParaRPr lang="de-DE" dirty="0" smtClean="0"/>
          </a:p>
          <a:p>
            <a:pPr marL="571500" indent="-571500">
              <a:buFont typeface="Arial" panose="020B0604020202020204" pitchFamily="34" charset="0"/>
              <a:buChar char="•"/>
            </a:pPr>
            <a:endParaRPr lang="de-DE" dirty="0"/>
          </a:p>
        </p:txBody>
      </p:sp>
      <p:pic>
        <p:nvPicPr>
          <p:cNvPr id="2050" name="Picture 2" descr="C:\Users\Juli\Desktop\resa_git\resa1\RESA_Linux\paper\img\kconfig-comp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37" y="1744662"/>
            <a:ext cx="8001000" cy="330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45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a:themeElements>
    <a:clrScheme name="Custom 2">
      <a:dk1>
        <a:srgbClr val="000000"/>
      </a:dk1>
      <a:lt1>
        <a:srgbClr val="FFFFFF"/>
      </a:lt1>
      <a:dk2>
        <a:srgbClr val="00188F"/>
      </a:dk2>
      <a:lt2>
        <a:srgbClr val="FFFFFF"/>
      </a:lt2>
      <a:accent1>
        <a:srgbClr val="00188F"/>
      </a:accent1>
      <a:accent2>
        <a:srgbClr val="00126B"/>
      </a:accent2>
      <a:accent3>
        <a:srgbClr val="9B4F96"/>
      </a:accent3>
      <a:accent4>
        <a:srgbClr val="7FBA00"/>
      </a:accent4>
      <a:accent5>
        <a:srgbClr val="FF8C00"/>
      </a:accent5>
      <a:accent6>
        <a:srgbClr val="00126B"/>
      </a:accent6>
      <a:hlink>
        <a:srgbClr val="00126B"/>
      </a:hlink>
      <a:folHlink>
        <a:srgbClr val="00126B"/>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rtlCol="0" anchor="t" anchorCtr="0"/>
      <a:lstStyle>
        <a:defPPr algn="ct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xmlns=""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8b529f77-48ab-4581-b468-93f09345b8aa"/>
    <ds:schemaRef ds:uri="http://purl.org/dc/elements/1.1/"/>
    <ds:schemaRef ds:uri="http://www.w3.org/XML/1998/namespace"/>
    <ds:schemaRef ds:uri="http://purl.org/dc/terms/"/>
    <ds:schemaRef ds:uri="230e9df3-be65-4c73-a93b-d1236ebd677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295e2e7-0eeb-498e-8716-217bb2ee6ee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1222</Words>
  <Application>Microsoft Office PowerPoint</Application>
  <PresentationFormat>Benutzerdefiniert</PresentationFormat>
  <Paragraphs>128</Paragraphs>
  <Slides>10</Slides>
  <Notes>7</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Template</vt:lpstr>
      <vt:lpstr>Linux Kernel</vt:lpstr>
      <vt:lpstr>Linux Kernel</vt:lpstr>
      <vt:lpstr>Requirements Engineering</vt:lpstr>
      <vt:lpstr>Architecture - Overview</vt:lpstr>
      <vt:lpstr>Architecture  </vt:lpstr>
      <vt:lpstr>Architecture – Monolithic and modular? </vt:lpstr>
      <vt:lpstr>Modules</vt:lpstr>
      <vt:lpstr>Linux as a product line</vt:lpstr>
      <vt:lpstr>Linux as a product line</vt:lpstr>
      <vt:lpstr>Linux as a product 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Roehrdanz</dc:creator>
  <cp:lastModifiedBy>Juli</cp:lastModifiedBy>
  <cp:revision>468</cp:revision>
  <dcterms:created xsi:type="dcterms:W3CDTF">2014-10-19T00:50:50Z</dcterms:created>
  <dcterms:modified xsi:type="dcterms:W3CDTF">2016-01-30T15:49:01Z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