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jpeg" ContentType="image/jpe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436475" cy="6994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GB" sz="2000" spc="-1" strike="noStrike">
                <a:solidFill>
                  <a:srgbClr val="000000"/>
                </a:solidFill>
                <a:uFill>
                  <a:solidFill>
                    <a:srgbClr val="ffffff"/>
                  </a:solidFill>
                </a:uFill>
                <a:latin typeface="Arial"/>
              </a:rPr>
              <a:t>Click to edit the notes format</a:t>
            </a:r>
            <a:endParaRPr lang="en-GB"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GB" sz="1400" spc="-1" strike="noStrike">
                <a:solidFill>
                  <a:srgbClr val="000000"/>
                </a:solidFill>
                <a:uFill>
                  <a:solidFill>
                    <a:srgbClr val="ffffff"/>
                  </a:solidFill>
                </a:uFill>
                <a:latin typeface="Times New Roman"/>
              </a:rPr>
              <a:t>&lt;header&gt;</a:t>
            </a:r>
            <a:endParaRPr lang="en-GB"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GB" sz="1400" spc="-1" strike="noStrike">
                <a:solidFill>
                  <a:srgbClr val="000000"/>
                </a:solidFill>
                <a:uFill>
                  <a:solidFill>
                    <a:srgbClr val="ffffff"/>
                  </a:solidFill>
                </a:uFill>
                <a:latin typeface="Times New Roman"/>
              </a:rPr>
              <a:t>&lt;date/time&gt;</a:t>
            </a:r>
            <a:endParaRPr lang="en-GB"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GB" sz="1400" spc="-1" strike="noStrike">
                <a:solidFill>
                  <a:srgbClr val="000000"/>
                </a:solidFill>
                <a:uFill>
                  <a:solidFill>
                    <a:srgbClr val="ffffff"/>
                  </a:solidFill>
                </a:uFill>
                <a:latin typeface="Times New Roman"/>
              </a:rPr>
              <a:t>&lt;footer&gt;</a:t>
            </a:r>
            <a:endParaRPr lang="en-GB"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369EAF59-A397-4D4E-A176-39516A14577D}" type="slidenum">
              <a:rPr lang="en-GB" sz="1400" spc="-1" strike="noStrike">
                <a:solidFill>
                  <a:srgbClr val="000000"/>
                </a:solidFill>
                <a:uFill>
                  <a:solidFill>
                    <a:srgbClr val="ffffff"/>
                  </a:solidFill>
                </a:uFill>
                <a:latin typeface="Times New Roman"/>
              </a:rPr>
              <a:t>&lt;number&gt;</a:t>
            </a:fld>
            <a:endParaRPr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5680" cy="4114080"/>
          </a:xfrm>
          <a:prstGeom prst="rect">
            <a:avLst/>
          </a:prstGeom>
        </p:spPr>
        <p:txBody>
          <a:bodyPr lIns="0" rIns="0" tIns="0" bIns="0"/>
          <a:p>
            <a:endParaRPr lang="en-GB" sz="2000" spc="-1" strike="noStrike">
              <a:solidFill>
                <a:srgbClr val="000000"/>
              </a:solidFill>
              <a:uFill>
                <a:solidFill>
                  <a:srgbClr val="ffffff"/>
                </a:solidFill>
              </a:uFill>
              <a:latin typeface="Arial"/>
            </a:endParaRPr>
          </a:p>
        </p:txBody>
      </p:sp>
      <p:sp>
        <p:nvSpPr>
          <p:cNvPr id="147"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48"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49"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50"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F7C1AFA-DA98-48B9-A3D0-6FFA0785D2CF}"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lang="en-GB" sz="1600" spc="-1" strike="noStrike">
                <a:solidFill>
                  <a:srgbClr val="000000"/>
                </a:solidFill>
                <a:uFill>
                  <a:solidFill>
                    <a:srgbClr val="ffffff"/>
                  </a:solidFill>
                </a:uFill>
                <a:latin typeface="Arial"/>
              </a:rPr>
              <a:t>Optional: Zukunftsaussicht</a:t>
            </a:r>
            <a:endParaRPr lang="en-GB" sz="2000" spc="-1" strike="noStrike">
              <a:solidFill>
                <a:srgbClr val="000000"/>
              </a:solidFill>
              <a:uFill>
                <a:solidFill>
                  <a:srgbClr val="ffffff"/>
                </a:solidFill>
              </a:uFill>
              <a:latin typeface="Arial"/>
            </a:endParaRPr>
          </a:p>
          <a:p>
            <a:pPr marL="216000" indent="-215640">
              <a:lnSpc>
                <a:spcPct val="100000"/>
              </a:lnSpc>
            </a:pPr>
            <a:r>
              <a:rPr lang="en-GB" sz="1600" spc="-1" strike="noStrike">
                <a:solidFill>
                  <a:srgbClr val="000000"/>
                </a:solidFill>
                <a:uFill>
                  <a:solidFill>
                    <a:srgbClr val="ffffff"/>
                  </a:solidFill>
                </a:uFill>
                <a:latin typeface="Arial"/>
              </a:rPr>
              <a:t>Anforderungen: Connected Car, Smart Home, Internet of Things, etc..</a:t>
            </a:r>
            <a:endParaRPr lang="en-GB" sz="2000" spc="-1" strike="noStrike">
              <a:solidFill>
                <a:srgbClr val="000000"/>
              </a:solidFill>
              <a:uFill>
                <a:solidFill>
                  <a:srgbClr val="ffffff"/>
                </a:solidFill>
              </a:uFill>
              <a:latin typeface="Arial"/>
            </a:endParaRPr>
          </a:p>
          <a:p>
            <a:pPr marL="216000" indent="-215640">
              <a:lnSpc>
                <a:spcPct val="100000"/>
              </a:lnSpc>
            </a:pPr>
            <a:endParaRPr lang="en-GB" sz="2000" spc="-1" strike="noStrike">
              <a:solidFill>
                <a:srgbClr val="000000"/>
              </a:solidFill>
              <a:uFill>
                <a:solidFill>
                  <a:srgbClr val="ffffff"/>
                </a:solidFill>
              </a:uFill>
              <a:latin typeface="Arial"/>
            </a:endParaRPr>
          </a:p>
        </p:txBody>
      </p:sp>
      <p:sp>
        <p:nvSpPr>
          <p:cNvPr id="117"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18"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19"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20"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2B671BE-7069-47DD-95F4-3CEA361F3560}"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685800" y="4343400"/>
            <a:ext cx="5485680" cy="4114080"/>
          </a:xfrm>
          <a:prstGeom prst="rect">
            <a:avLst/>
          </a:prstGeom>
        </p:spPr>
        <p:txBody>
          <a:bodyPr lIns="0" rIns="0" tIns="0" bIns="0"/>
          <a:p>
            <a:endParaRPr lang="en-GB" sz="2000" spc="-1" strike="noStrike">
              <a:solidFill>
                <a:srgbClr val="000000"/>
              </a:solidFill>
              <a:uFill>
                <a:solidFill>
                  <a:srgbClr val="ffffff"/>
                </a:solidFill>
              </a:uFill>
              <a:latin typeface="Arial"/>
            </a:endParaRPr>
          </a:p>
        </p:txBody>
      </p:sp>
      <p:sp>
        <p:nvSpPr>
          <p:cNvPr id="122"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23"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24"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25"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7002C60-CD16-4460-9AD6-874C9EC19986}"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5680" cy="4114080"/>
          </a:xfrm>
          <a:prstGeom prst="rect">
            <a:avLst/>
          </a:prstGeom>
        </p:spPr>
        <p:txBody>
          <a:bodyPr lIns="0" rIns="0" tIns="0" bIns="0"/>
          <a:p>
            <a:pPr marL="571680" indent="-570960">
              <a:lnSpc>
                <a:spcPct val="100000"/>
              </a:lnSpc>
              <a:buClr>
                <a:srgbClr val="000000"/>
              </a:buClr>
              <a:buFont typeface="Arial"/>
              <a:buChar char="•"/>
            </a:pPr>
            <a:r>
              <a:rPr lang="en-GB" sz="2000" spc="-1" strike="noStrike">
                <a:solidFill>
                  <a:srgbClr val="000000"/>
                </a:solidFill>
                <a:uFill>
                  <a:solidFill>
                    <a:srgbClr val="ffffff"/>
                  </a:solidFill>
                </a:uFill>
                <a:latin typeface="Arial"/>
              </a:rPr>
              <a:t>Monolithic kernel</a:t>
            </a:r>
            <a:endParaRPr lang="en-GB" sz="20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2000" spc="-1" strike="noStrike">
                <a:solidFill>
                  <a:srgbClr val="000000"/>
                </a:solidFill>
                <a:uFill>
                  <a:solidFill>
                    <a:srgbClr val="ffffff"/>
                  </a:solidFill>
                </a:uFill>
                <a:latin typeface="Arial"/>
              </a:rPr>
              <a:t>Layered </a:t>
            </a:r>
            <a:endParaRPr lang="en-GB" sz="20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2000" spc="-1" strike="noStrike">
                <a:solidFill>
                  <a:srgbClr val="000000"/>
                </a:solidFill>
                <a:uFill>
                  <a:solidFill>
                    <a:srgbClr val="ffffff"/>
                  </a:solidFill>
                </a:uFill>
                <a:latin typeface="Arial"/>
              </a:rPr>
              <a:t>Modular</a:t>
            </a:r>
            <a:endParaRPr lang="en-GB" sz="20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2000" spc="-1" strike="noStrike">
                <a:solidFill>
                  <a:srgbClr val="000000"/>
                </a:solidFill>
                <a:uFill>
                  <a:solidFill>
                    <a:srgbClr val="ffffff"/>
                  </a:solidFill>
                </a:uFill>
                <a:latin typeface="Arial"/>
              </a:rPr>
              <a:t>Highly configurable  -&gt; größen der Linux images variieren von 1 mb bis ein paar GB</a:t>
            </a:r>
            <a:endParaRPr lang="en-GB" sz="2000" spc="-1" strike="noStrike">
              <a:solidFill>
                <a:srgbClr val="000000"/>
              </a:solidFill>
              <a:uFill>
                <a:solidFill>
                  <a:srgbClr val="ffffff"/>
                </a:solidFill>
              </a:uFill>
              <a:latin typeface="Arial"/>
            </a:endParaRPr>
          </a:p>
        </p:txBody>
      </p:sp>
      <p:sp>
        <p:nvSpPr>
          <p:cNvPr id="127"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28"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29"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30"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2ECCC29-17C7-472B-8F22-E671B6FE4112}"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685800" y="4343400"/>
            <a:ext cx="5485680" cy="4114080"/>
          </a:xfrm>
          <a:prstGeom prst="rect">
            <a:avLst/>
          </a:prstGeom>
        </p:spPr>
        <p:txBody>
          <a:bodyPr lIns="0" rIns="0" tIns="0" bIns="0"/>
          <a:p>
            <a:endParaRPr lang="en-GB" sz="2000" spc="-1" strike="noStrike">
              <a:solidFill>
                <a:srgbClr val="000000"/>
              </a:solidFill>
              <a:uFill>
                <a:solidFill>
                  <a:srgbClr val="ffffff"/>
                </a:solidFill>
              </a:uFill>
              <a:latin typeface="Arial"/>
            </a:endParaRPr>
          </a:p>
        </p:txBody>
      </p:sp>
      <p:sp>
        <p:nvSpPr>
          <p:cNvPr id="132"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33"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34"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35"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BA222FD-819A-4919-9E23-B0B0A317DFB6}"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5680" cy="4114080"/>
          </a:xfrm>
          <a:prstGeom prst="rect">
            <a:avLst/>
          </a:prstGeom>
        </p:spPr>
        <p:txBody>
          <a:bodyPr lIns="0" rIns="0" tIns="0" bIns="0"/>
          <a:p>
            <a:endParaRPr lang="en-GB" sz="2000" spc="-1" strike="noStrike">
              <a:solidFill>
                <a:srgbClr val="000000"/>
              </a:solidFill>
              <a:uFill>
                <a:solidFill>
                  <a:srgbClr val="ffffff"/>
                </a:solidFill>
              </a:uFill>
              <a:latin typeface="Arial"/>
            </a:endParaRPr>
          </a:p>
        </p:txBody>
      </p:sp>
      <p:sp>
        <p:nvSpPr>
          <p:cNvPr id="137"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38"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39"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40"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6F2EFE9-291B-41BC-BF90-B177A0A84113}"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5680" cy="4114080"/>
          </a:xfrm>
          <a:prstGeom prst="rect">
            <a:avLst/>
          </a:prstGeom>
        </p:spPr>
        <p:txBody>
          <a:bodyPr lIns="0" rIns="0" tIns="0" bIns="0"/>
          <a:p>
            <a:endParaRPr lang="en-GB" sz="2000" spc="-1" strike="noStrike">
              <a:solidFill>
                <a:srgbClr val="000000"/>
              </a:solidFill>
              <a:uFill>
                <a:solidFill>
                  <a:srgbClr val="ffffff"/>
                </a:solidFill>
              </a:uFill>
              <a:latin typeface="Arial"/>
            </a:endParaRPr>
          </a:p>
        </p:txBody>
      </p:sp>
      <p:sp>
        <p:nvSpPr>
          <p:cNvPr id="142" name="CustomShape 2"/>
          <p:cNvSpPr/>
          <p:nvPr/>
        </p:nvSpPr>
        <p:spPr>
          <a:xfrm>
            <a:off x="0" y="0"/>
            <a:ext cx="2971080" cy="456480"/>
          </a:xfrm>
          <a:prstGeom prst="rect">
            <a:avLst/>
          </a:prstGeom>
          <a:noFill/>
          <a:ln>
            <a:noFill/>
          </a:ln>
        </p:spPr>
        <p:style>
          <a:lnRef idx="0"/>
          <a:fillRef idx="0"/>
          <a:effectRef idx="0"/>
          <a:fontRef idx="minor"/>
        </p:style>
        <p:txBody>
          <a:bodyPr lIns="90000" rIns="90000" tIns="45000" bIns="45000"/>
          <a:p>
            <a:pPr>
              <a:lnSpc>
                <a:spcPct val="100000"/>
              </a:lnSpc>
            </a:pPr>
            <a:r>
              <a:rPr lang="en-GB" sz="1200" spc="-1" strike="noStrike">
                <a:solidFill>
                  <a:srgbClr val="000000"/>
                </a:solidFill>
                <a:uFill>
                  <a:solidFill>
                    <a:srgbClr val="ffffff"/>
                  </a:solidFill>
                </a:uFill>
                <a:latin typeface="Segoe UI"/>
                <a:ea typeface="+mn-ea"/>
              </a:rPr>
              <a:t>Build 2013</a:t>
            </a:r>
            <a:endParaRPr lang="en-GB" sz="1800" spc="-1" strike="noStrike">
              <a:solidFill>
                <a:srgbClr val="000000"/>
              </a:solidFill>
              <a:uFill>
                <a:solidFill>
                  <a:srgbClr val="ffffff"/>
                </a:solidFill>
              </a:uFill>
              <a:latin typeface="Arial"/>
            </a:endParaRPr>
          </a:p>
        </p:txBody>
      </p:sp>
      <p:sp>
        <p:nvSpPr>
          <p:cNvPr id="143" name="CustomShape 3"/>
          <p:cNvSpPr/>
          <p:nvPr/>
        </p:nvSpPr>
        <p:spPr>
          <a:xfrm>
            <a:off x="0" y="8686800"/>
            <a:ext cx="5920200" cy="355320"/>
          </a:xfrm>
          <a:prstGeom prst="rect">
            <a:avLst/>
          </a:prstGeom>
          <a:noFill/>
          <a:ln>
            <a:noFill/>
          </a:ln>
        </p:spPr>
        <p:style>
          <a:lnRef idx="0"/>
          <a:fillRef idx="0"/>
          <a:effectRef idx="0"/>
          <a:fontRef idx="minor"/>
        </p:style>
        <p:txBody>
          <a:bodyPr lIns="90000" rIns="90000" tIns="45000" bIns="45000" anchor="b"/>
          <a:p>
            <a:pPr marL="571680">
              <a:lnSpc>
                <a:spcPct val="100000"/>
              </a:lnSpc>
            </a:pPr>
            <a:r>
              <a:rPr lang="en-GB" sz="400" spc="-1" strike="noStrike">
                <a:solidFill>
                  <a:srgbClr val="000000"/>
                </a:solidFill>
                <a:uFill>
                  <a:solidFill>
                    <a:srgbClr val="ffffff"/>
                  </a:solidFill>
                </a:uFill>
                <a:latin typeface="Segoe UI"/>
                <a:ea typeface="Segoe UI"/>
              </a:rPr>
              <a:t>© 2013 Microsoft Corporation. All rights reserved. Microsoft, Windows, and other product names are or may be registered trademarks and/or trademarks in the U.S. and/or other countries.</a:t>
            </a:r>
            <a:endParaRPr lang="en-GB" sz="1800" spc="-1" strike="noStrike">
              <a:solidFill>
                <a:srgbClr val="000000"/>
              </a:solidFill>
              <a:uFill>
                <a:solidFill>
                  <a:srgbClr val="ffffff"/>
                </a:solidFill>
              </a:uFill>
              <a:latin typeface="Arial"/>
            </a:endParaRPr>
          </a:p>
          <a:p>
            <a:pPr marL="571680">
              <a:lnSpc>
                <a:spcPct val="100000"/>
              </a:lnSpc>
            </a:pPr>
            <a:r>
              <a:rPr lang="en-GB" sz="4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GB" sz="1800" spc="-1" strike="noStrike">
              <a:solidFill>
                <a:srgbClr val="000000"/>
              </a:solidFill>
              <a:uFill>
                <a:solidFill>
                  <a:srgbClr val="ffffff"/>
                </a:solidFill>
              </a:uFill>
              <a:latin typeface="Arial"/>
            </a:endParaRPr>
          </a:p>
        </p:txBody>
      </p:sp>
      <p:sp>
        <p:nvSpPr>
          <p:cNvPr id="144" name="CustomShape 4"/>
          <p:cNvSpPr/>
          <p:nvPr/>
        </p:nvSpPr>
        <p:spPr>
          <a:xfrm>
            <a:off x="3884760" y="0"/>
            <a:ext cx="2971080" cy="456480"/>
          </a:xfrm>
          <a:prstGeom prst="rect">
            <a:avLst/>
          </a:prstGeom>
          <a:noFill/>
          <a:ln>
            <a:noFill/>
          </a:ln>
        </p:spPr>
        <p:style>
          <a:lnRef idx="0"/>
          <a:fillRef idx="0"/>
          <a:effectRef idx="0"/>
          <a:fontRef idx="minor"/>
        </p:style>
        <p:txBody>
          <a:bodyPr lIns="90000" rIns="90000" tIns="45000" bIns="45000"/>
          <a:p>
            <a:pPr algn="r">
              <a:lnSpc>
                <a:spcPct val="100000"/>
              </a:lnSpc>
            </a:pPr>
            <a:r>
              <a:rPr lang="en-GB" sz="1200" spc="-1" strike="noStrike">
                <a:solidFill>
                  <a:srgbClr val="000000"/>
                </a:solidFill>
                <a:uFill>
                  <a:solidFill>
                    <a:srgbClr val="ffffff"/>
                  </a:solidFill>
                </a:uFill>
                <a:latin typeface="Segoe UI"/>
                <a:ea typeface="+mn-ea"/>
              </a:rPr>
              <a:t>30/01/16</a:t>
            </a:r>
            <a:endParaRPr lang="en-GB" sz="1800" spc="-1" strike="noStrike">
              <a:solidFill>
                <a:srgbClr val="000000"/>
              </a:solidFill>
              <a:uFill>
                <a:solidFill>
                  <a:srgbClr val="ffffff"/>
                </a:solidFill>
              </a:uFill>
              <a:latin typeface="Arial"/>
            </a:endParaRPr>
          </a:p>
        </p:txBody>
      </p:sp>
      <p:sp>
        <p:nvSpPr>
          <p:cNvPr id="145" name="CustomShape 5"/>
          <p:cNvSpPr/>
          <p:nvPr/>
        </p:nvSpPr>
        <p:spPr>
          <a:xfrm>
            <a:off x="5909400" y="8685360"/>
            <a:ext cx="9464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E70EDB1-D273-4324-87EC-C17CF5F66B69}" type="slidenum">
              <a:rPr lang="en-GB" sz="1200" spc="-1" strike="noStrike">
                <a:solidFill>
                  <a:srgbClr val="000000"/>
                </a:solidFill>
                <a:uFill>
                  <a:solidFill>
                    <a:srgbClr val="ffffff"/>
                  </a:solidFill>
                </a:uFill>
                <a:latin typeface="Segoe UI"/>
                <a:ea typeface="+mn-ea"/>
              </a:rPr>
              <a:t>&lt;number&gt;</a:t>
            </a:fld>
            <a:endParaRPr lang="en-GB"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21720" y="163656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21720" y="375552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35688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2172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75960" y="1636200"/>
            <a:ext cx="5083560" cy="4056120"/>
          </a:xfrm>
          <a:prstGeom prst="rect">
            <a:avLst/>
          </a:prstGeom>
          <a:ln>
            <a:noFill/>
          </a:ln>
        </p:spPr>
      </p:pic>
      <p:pic>
        <p:nvPicPr>
          <p:cNvPr id="35" name="" descr=""/>
          <p:cNvPicPr/>
          <p:nvPr/>
        </p:nvPicPr>
        <p:blipFill>
          <a:blip r:embed="rId3"/>
          <a:stretch/>
        </p:blipFill>
        <p:spPr>
          <a:xfrm>
            <a:off x="3675960" y="1636200"/>
            <a:ext cx="5083560" cy="4056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21720" y="1636560"/>
            <a:ext cx="11192400" cy="405612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2172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35688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21720" y="279000"/>
            <a:ext cx="11192400" cy="541296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172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35688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21720" y="1636560"/>
            <a:ext cx="11192400" cy="405612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2172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35688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1720" y="375552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21720" y="163656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1720" y="375552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35688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2172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75960" y="1636200"/>
            <a:ext cx="5083560" cy="4056120"/>
          </a:xfrm>
          <a:prstGeom prst="rect">
            <a:avLst/>
          </a:prstGeom>
          <a:ln>
            <a:noFill/>
          </a:ln>
        </p:spPr>
      </p:pic>
      <p:pic>
        <p:nvPicPr>
          <p:cNvPr id="71" name="" descr=""/>
          <p:cNvPicPr/>
          <p:nvPr/>
        </p:nvPicPr>
        <p:blipFill>
          <a:blip r:embed="rId3"/>
          <a:stretch/>
        </p:blipFill>
        <p:spPr>
          <a:xfrm>
            <a:off x="3675960" y="1636200"/>
            <a:ext cx="5083560" cy="40561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21720" y="1636560"/>
            <a:ext cx="1119240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2172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35688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21720" y="279000"/>
            <a:ext cx="11192400" cy="5412960"/>
          </a:xfrm>
          <a:prstGeom prst="rect">
            <a:avLst/>
          </a:prstGeom>
        </p:spPr>
        <p:txBody>
          <a:bodyPr lIns="0" rIns="0" tIns="0" bIns="0" anchor="ctr"/>
          <a:p>
            <a:pPr algn="ctr"/>
            <a:endParaRPr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172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35688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21720" y="1636560"/>
            <a:ext cx="5461560" cy="405612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356880" y="375552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1720" y="279000"/>
            <a:ext cx="11192400" cy="1167480"/>
          </a:xfrm>
          <a:prstGeom prst="rect">
            <a:avLst/>
          </a:prstGeom>
        </p:spPr>
        <p:txBody>
          <a:bodyPr lIns="0" rIns="0" tIns="0" bIns="0" anchor="ctr"/>
          <a:p>
            <a:pPr algn="ctr"/>
            <a:endParaRPr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2172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356880" y="1636560"/>
            <a:ext cx="546156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21720" y="3755520"/>
            <a:ext cx="11192400" cy="1934640"/>
          </a:xfrm>
          <a:prstGeom prst="rect">
            <a:avLst/>
          </a:prstGeom>
        </p:spPr>
        <p:txBody>
          <a:bodyPr lIns="0" rIns="0" tIns="0" bIns="0"/>
          <a:p>
            <a:endParaRPr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1720" y="279000"/>
            <a:ext cx="11192400" cy="1167480"/>
          </a:xfrm>
          <a:prstGeom prst="rect">
            <a:avLst/>
          </a:prstGeom>
        </p:spPr>
        <p:txBody>
          <a:bodyPr lIns="0" rIns="0" tIns="0" bIns="0" anchor="ctr"/>
          <a:p>
            <a:pPr algn="ctr"/>
            <a:r>
              <a:rPr lang="en-GB" sz="4400" spc="-1" strike="noStrike">
                <a:solidFill>
                  <a:srgbClr val="000000"/>
                </a:solidFill>
                <a:uFill>
                  <a:solidFill>
                    <a:srgbClr val="ffffff"/>
                  </a:solidFill>
                </a:uFill>
                <a:latin typeface="Arial"/>
              </a:rPr>
              <a:t>Click to edit the title text format</a:t>
            </a:r>
            <a:endParaRPr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21720" y="1636560"/>
            <a:ext cx="11192400" cy="4056120"/>
          </a:xfrm>
          <a:prstGeom prst="rect">
            <a:avLst/>
          </a:prstGeom>
        </p:spPr>
        <p:txBody>
          <a:bodyPr lIns="0" rIns="0" tIns="0" bIns="0"/>
          <a:p>
            <a:pPr marL="432000" indent="-324000">
              <a:buClr>
                <a:srgbClr val="000000"/>
              </a:buClr>
              <a:buSzPct val="45000"/>
              <a:buFont typeface="Wingdings" charset="2"/>
              <a:buChar char=""/>
            </a:pPr>
            <a:r>
              <a:rPr lang="en-GB" sz="3200" spc="-1" strike="noStrike">
                <a:solidFill>
                  <a:srgbClr val="000000"/>
                </a:solidFill>
                <a:uFill>
                  <a:solidFill>
                    <a:srgbClr val="ffffff"/>
                  </a:solidFill>
                </a:uFill>
                <a:latin typeface="Arial"/>
              </a:rPr>
              <a:t>Click to edit the outline text format</a:t>
            </a:r>
            <a:endParaRPr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GB" sz="2800" spc="-1" strike="noStrike">
                <a:solidFill>
                  <a:srgbClr val="000000"/>
                </a:solidFill>
                <a:uFill>
                  <a:solidFill>
                    <a:srgbClr val="ffffff"/>
                  </a:solidFill>
                </a:uFill>
                <a:latin typeface="Arial"/>
              </a:rPr>
              <a:t>Second Outline Level</a:t>
            </a:r>
            <a:endParaRPr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GB" sz="2400" spc="-1" strike="noStrike">
                <a:solidFill>
                  <a:srgbClr val="000000"/>
                </a:solidFill>
                <a:uFill>
                  <a:solidFill>
                    <a:srgbClr val="ffffff"/>
                  </a:solidFill>
                </a:uFill>
                <a:latin typeface="Arial"/>
              </a:rPr>
              <a:t>Third Outline Level</a:t>
            </a:r>
            <a:endParaRPr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GB" sz="2000" spc="-1" strike="noStrike">
                <a:solidFill>
                  <a:srgbClr val="000000"/>
                </a:solidFill>
                <a:uFill>
                  <a:solidFill>
                    <a:srgbClr val="ffffff"/>
                  </a:solidFill>
                </a:uFill>
                <a:latin typeface="Arial"/>
              </a:rPr>
              <a:t>Fourth Outline Level</a:t>
            </a:r>
            <a:endParaRPr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Fifth Outline Level</a:t>
            </a:r>
            <a:endParaRPr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Sixth Outline Level</a:t>
            </a:r>
            <a:endParaRPr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Seventh Outline Level</a:t>
            </a:r>
            <a:endParaRPr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21720" y="279000"/>
            <a:ext cx="11192400" cy="1167480"/>
          </a:xfrm>
          <a:prstGeom prst="rect">
            <a:avLst/>
          </a:prstGeom>
        </p:spPr>
        <p:txBody>
          <a:bodyPr lIns="0" rIns="0" tIns="0" bIns="0" anchor="ctr"/>
          <a:p>
            <a:pPr algn="ctr"/>
            <a:r>
              <a:rPr lang="en-GB" sz="4400" spc="-1" strike="noStrike">
                <a:solidFill>
                  <a:srgbClr val="000000"/>
                </a:solidFill>
                <a:uFill>
                  <a:solidFill>
                    <a:srgbClr val="ffffff"/>
                  </a:solidFill>
                </a:uFill>
                <a:latin typeface="Arial"/>
              </a:rPr>
              <a:t>Click to edit the title text format</a:t>
            </a:r>
            <a:endParaRPr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21720" y="1636560"/>
            <a:ext cx="11192400" cy="4056120"/>
          </a:xfrm>
          <a:prstGeom prst="rect">
            <a:avLst/>
          </a:prstGeom>
        </p:spPr>
        <p:txBody>
          <a:bodyPr lIns="0" rIns="0" tIns="0" bIns="0"/>
          <a:p>
            <a:pPr marL="432000" indent="-324000">
              <a:buClr>
                <a:srgbClr val="000000"/>
              </a:buClr>
              <a:buSzPct val="45000"/>
              <a:buFont typeface="Wingdings" charset="2"/>
              <a:buChar char=""/>
            </a:pPr>
            <a:r>
              <a:rPr lang="en-GB" sz="3200" spc="-1" strike="noStrike">
                <a:solidFill>
                  <a:srgbClr val="000000"/>
                </a:solidFill>
                <a:uFill>
                  <a:solidFill>
                    <a:srgbClr val="ffffff"/>
                  </a:solidFill>
                </a:uFill>
                <a:latin typeface="Arial"/>
              </a:rPr>
              <a:t>Click to edit the outline text format</a:t>
            </a:r>
            <a:endParaRPr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GB" sz="2800" spc="-1" strike="noStrike">
                <a:solidFill>
                  <a:srgbClr val="000000"/>
                </a:solidFill>
                <a:uFill>
                  <a:solidFill>
                    <a:srgbClr val="ffffff"/>
                  </a:solidFill>
                </a:uFill>
                <a:latin typeface="Arial"/>
              </a:rPr>
              <a:t>Second Outline Level</a:t>
            </a:r>
            <a:endParaRPr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GB" sz="2400" spc="-1" strike="noStrike">
                <a:solidFill>
                  <a:srgbClr val="000000"/>
                </a:solidFill>
                <a:uFill>
                  <a:solidFill>
                    <a:srgbClr val="ffffff"/>
                  </a:solidFill>
                </a:uFill>
                <a:latin typeface="Arial"/>
              </a:rPr>
              <a:t>Third Outline Level</a:t>
            </a:r>
            <a:endParaRPr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GB" sz="2000" spc="-1" strike="noStrike">
                <a:solidFill>
                  <a:srgbClr val="000000"/>
                </a:solidFill>
                <a:uFill>
                  <a:solidFill>
                    <a:srgbClr val="ffffff"/>
                  </a:solidFill>
                </a:uFill>
                <a:latin typeface="Arial"/>
              </a:rPr>
              <a:t>Fourth Outline Level</a:t>
            </a:r>
            <a:endParaRPr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Fifth Outline Level</a:t>
            </a:r>
            <a:endParaRPr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Sixth Outline Level</a:t>
            </a:r>
            <a:endParaRPr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GB" sz="2000" spc="-1" strike="noStrike">
                <a:solidFill>
                  <a:srgbClr val="000000"/>
                </a:solidFill>
                <a:uFill>
                  <a:solidFill>
                    <a:srgbClr val="ffffff"/>
                  </a:solidFill>
                </a:uFill>
                <a:latin typeface="Arial"/>
              </a:rPr>
              <a:t>Seventh Outline Level</a:t>
            </a:r>
            <a:endParaRPr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274680" y="5783400"/>
            <a:ext cx="11886480" cy="913680"/>
          </a:xfrm>
          <a:prstGeom prst="rect">
            <a:avLst/>
          </a:prstGeom>
          <a:noFill/>
          <a:ln>
            <a:noFill/>
          </a:ln>
        </p:spPr>
        <p:style>
          <a:lnRef idx="0"/>
          <a:fillRef idx="0"/>
          <a:effectRef idx="0"/>
          <a:fontRef idx="minor"/>
        </p:style>
        <p:txBody>
          <a:bodyPr lIns="182880" rIns="182880" tIns="146160" bIns="146160" anchor="b"/>
          <a:p>
            <a:pPr>
              <a:lnSpc>
                <a:spcPct val="100000"/>
              </a:lnSpc>
            </a:pPr>
            <a:r>
              <a:rPr lang="en-GB" sz="2000" spc="-1" strike="noStrike">
                <a:solidFill>
                  <a:srgbClr val="404040"/>
                </a:solidFill>
                <a:uFill>
                  <a:solidFill>
                    <a:srgbClr val="ffffff"/>
                  </a:solidFill>
                </a:uFill>
                <a:latin typeface="Segoe UI"/>
              </a:rPr>
              <a:t>Julian Kuhn, Friederike Kunze, </a:t>
            </a:r>
            <a:endParaRPr lang="en-GB" sz="1800" spc="-1" strike="noStrike">
              <a:solidFill>
                <a:srgbClr val="000000"/>
              </a:solidFill>
              <a:uFill>
                <a:solidFill>
                  <a:srgbClr val="ffffff"/>
                </a:solidFill>
              </a:uFill>
              <a:latin typeface="Arial"/>
            </a:endParaRPr>
          </a:p>
          <a:p>
            <a:pPr>
              <a:lnSpc>
                <a:spcPct val="100000"/>
              </a:lnSpc>
            </a:pPr>
            <a:r>
              <a:rPr lang="en-GB" sz="2000" spc="-1" strike="noStrike">
                <a:solidFill>
                  <a:srgbClr val="404040"/>
                </a:solidFill>
                <a:uFill>
                  <a:solidFill>
                    <a:srgbClr val="ffffff"/>
                  </a:solidFill>
                </a:uFill>
                <a:latin typeface="Segoe UI"/>
              </a:rPr>
              <a:t>Oliver Röhrdanz</a:t>
            </a:r>
            <a:endParaRPr lang="en-GB" sz="1800" spc="-1" strike="noStrike">
              <a:solidFill>
                <a:srgbClr val="000000"/>
              </a:solidFill>
              <a:uFill>
                <a:solidFill>
                  <a:srgbClr val="ffffff"/>
                </a:solidFill>
              </a:uFill>
              <a:latin typeface="Arial"/>
            </a:endParaRPr>
          </a:p>
        </p:txBody>
      </p:sp>
      <p:sp>
        <p:nvSpPr>
          <p:cNvPr id="78" name="CustomShape 2"/>
          <p:cNvSpPr/>
          <p:nvPr/>
        </p:nvSpPr>
        <p:spPr>
          <a:xfrm>
            <a:off x="274680" y="304092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5400" spc="-1" strike="noStrike">
                <a:solidFill>
                  <a:srgbClr val="2348ff"/>
                </a:solidFill>
                <a:uFill>
                  <a:solidFill>
                    <a:srgbClr val="ffffff"/>
                  </a:solidFill>
                </a:uFill>
                <a:latin typeface="Segoe UI Light"/>
              </a:rPr>
              <a:t>Linux Kernel</a:t>
            </a:r>
            <a:endParaRPr lang="en-GB"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Linux as a product line</a:t>
            </a:r>
            <a:endParaRPr lang="en-GB" sz="1800" spc="-1" strike="noStrike">
              <a:solidFill>
                <a:srgbClr val="000000"/>
              </a:solidFill>
              <a:uFill>
                <a:solidFill>
                  <a:srgbClr val="ffffff"/>
                </a:solidFill>
              </a:uFill>
              <a:latin typeface="Arial"/>
            </a:endParaRPr>
          </a:p>
        </p:txBody>
      </p:sp>
      <p:sp>
        <p:nvSpPr>
          <p:cNvPr id="113"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114"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7B468B-1B77-4705-80A1-55B2BC9CD2FC}"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
        <p:nvSpPr>
          <p:cNvPr id="115" name="CustomShape 4"/>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a:lnSpc>
                <a:spcPct val="100000"/>
              </a:lnSpc>
            </a:pPr>
            <a:r>
              <a:rPr b="1" lang="en-GB" sz="1800" spc="-1" strike="noStrike">
                <a:solidFill>
                  <a:srgbClr val="404040"/>
                </a:solidFill>
                <a:uFill>
                  <a:solidFill>
                    <a:srgbClr val="ffffff"/>
                  </a:solidFill>
                </a:uFill>
                <a:latin typeface="Segoe UI Light"/>
              </a:rPr>
              <a:t>menuconfig</a:t>
            </a:r>
            <a:r>
              <a:rPr lang="en-GB" sz="1800" spc="-1" strike="noStrike">
                <a:solidFill>
                  <a:srgbClr val="404040"/>
                </a:solidFill>
                <a:uFill>
                  <a:solidFill>
                    <a:srgbClr val="ffffff"/>
                  </a:solidFill>
                </a:uFill>
                <a:latin typeface="Segoe UI Light"/>
              </a:rPr>
              <a:t> SAMPLES</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b="1" lang="en-GB" sz="1800" spc="-1" strike="noStrike">
                <a:solidFill>
                  <a:srgbClr val="404040"/>
                </a:solidFill>
                <a:uFill>
                  <a:solidFill>
                    <a:srgbClr val="ffffff"/>
                  </a:solidFill>
                </a:uFill>
                <a:latin typeface="Segoe UI Light"/>
              </a:rPr>
              <a:t>bool</a:t>
            </a:r>
            <a:r>
              <a:rPr lang="en-GB" sz="1800" spc="-1" strike="noStrike">
                <a:solidFill>
                  <a:srgbClr val="404040"/>
                </a:solidFill>
                <a:uFill>
                  <a:solidFill>
                    <a:srgbClr val="ffffff"/>
                  </a:solidFill>
                </a:uFill>
                <a:latin typeface="Segoe UI Light"/>
              </a:rPr>
              <a:t> "Sample kernel code"</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b="1" lang="en-GB" sz="1800" spc="-1" strike="noStrike">
                <a:solidFill>
                  <a:srgbClr val="404040"/>
                </a:solidFill>
                <a:uFill>
                  <a:solidFill>
                    <a:srgbClr val="ffffff"/>
                  </a:solidFill>
                </a:uFill>
                <a:latin typeface="Segoe UI Light"/>
              </a:rPr>
              <a:t>help</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You can build and test sample kernel code here.</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404040"/>
                </a:solidFill>
                <a:uFill>
                  <a:solidFill>
                    <a:srgbClr val="ffffff"/>
                  </a:solidFill>
                </a:uFill>
                <a:latin typeface="Segoe UI Light"/>
              </a:rPr>
              <a:t>if</a:t>
            </a:r>
            <a:r>
              <a:rPr lang="en-GB" sz="1800" spc="-1" strike="noStrike">
                <a:solidFill>
                  <a:srgbClr val="404040"/>
                </a:solidFill>
                <a:uFill>
                  <a:solidFill>
                    <a:srgbClr val="ffffff"/>
                  </a:solidFill>
                </a:uFill>
                <a:latin typeface="Segoe UI Light"/>
              </a:rPr>
              <a:t> SAMPLES</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r>
              <a:rPr b="1" lang="en-GB" sz="1800" spc="-1" strike="noStrike">
                <a:solidFill>
                  <a:srgbClr val="404040"/>
                </a:solidFill>
                <a:uFill>
                  <a:solidFill>
                    <a:srgbClr val="ffffff"/>
                  </a:solidFill>
                </a:uFill>
                <a:latin typeface="Segoe UI Light"/>
              </a:rPr>
              <a:t>config</a:t>
            </a:r>
            <a:r>
              <a:rPr lang="en-GB" sz="1800" spc="-1" strike="noStrike">
                <a:solidFill>
                  <a:srgbClr val="404040"/>
                </a:solidFill>
                <a:uFill>
                  <a:solidFill>
                    <a:srgbClr val="ffffff"/>
                  </a:solidFill>
                </a:uFill>
                <a:latin typeface="Segoe UI Light"/>
              </a:rPr>
              <a:t> SAMPLE_TRACE_EVENTS</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b="1" lang="en-GB" sz="1800" spc="-1" strike="noStrike">
                <a:solidFill>
                  <a:srgbClr val="404040"/>
                </a:solidFill>
                <a:uFill>
                  <a:solidFill>
                    <a:srgbClr val="ffffff"/>
                  </a:solidFill>
                </a:uFill>
                <a:latin typeface="Segoe UI Light"/>
              </a:rPr>
              <a:t>tristate</a:t>
            </a:r>
            <a:r>
              <a:rPr lang="en-GB" sz="1800" spc="-1" strike="noStrike">
                <a:solidFill>
                  <a:srgbClr val="404040"/>
                </a:solidFill>
                <a:uFill>
                  <a:solidFill>
                    <a:srgbClr val="ffffff"/>
                  </a:solidFill>
                </a:uFill>
                <a:latin typeface="Segoe UI Light"/>
              </a:rPr>
              <a:t> "Build trace_events examples </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loadable modules only"</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b="1" lang="en-GB" sz="1800" spc="-1" strike="noStrike">
                <a:solidFill>
                  <a:srgbClr val="404040"/>
                </a:solidFill>
                <a:uFill>
                  <a:solidFill>
                    <a:srgbClr val="ffffff"/>
                  </a:solidFill>
                </a:uFill>
                <a:latin typeface="Segoe UI Light"/>
              </a:rPr>
              <a:t>depends</a:t>
            </a:r>
            <a:r>
              <a:rPr lang="en-GB" sz="1800" spc="-1" strike="noStrike">
                <a:solidFill>
                  <a:srgbClr val="404040"/>
                </a:solidFill>
                <a:uFill>
                  <a:solidFill>
                    <a:srgbClr val="ffffff"/>
                  </a:solidFill>
                </a:uFill>
                <a:latin typeface="Segoe UI Light"/>
              </a:rPr>
              <a:t> on EVENT_TRACING &amp;&amp; m</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b="1" lang="en-GB" sz="1800" spc="-1" strike="noStrike">
                <a:solidFill>
                  <a:srgbClr val="404040"/>
                </a:solidFill>
                <a:uFill>
                  <a:solidFill>
                    <a:srgbClr val="ffffff"/>
                  </a:solidFill>
                </a:uFill>
                <a:latin typeface="Segoe UI Light"/>
              </a:rPr>
              <a:t>help</a:t>
            </a: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  </a:t>
            </a:r>
            <a:r>
              <a:rPr lang="en-GB" sz="1800" spc="-1" strike="noStrike">
                <a:solidFill>
                  <a:srgbClr val="404040"/>
                </a:solidFill>
                <a:uFill>
                  <a:solidFill>
                    <a:srgbClr val="ffffff"/>
                  </a:solidFill>
                </a:uFill>
                <a:latin typeface="Segoe UI Light"/>
              </a:rPr>
              <a:t>This build trace event example modules.</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Linux Kernel</a:t>
            </a:r>
            <a:endParaRPr lang="en-GB" sz="1800" spc="-1" strike="noStrike">
              <a:solidFill>
                <a:srgbClr val="000000"/>
              </a:solidFill>
              <a:uFill>
                <a:solidFill>
                  <a:srgbClr val="ffffff"/>
                </a:solidFill>
              </a:uFill>
              <a:latin typeface="Arial"/>
            </a:endParaRPr>
          </a:p>
        </p:txBody>
      </p:sp>
      <p:sp>
        <p:nvSpPr>
          <p:cNvPr id="80" name="CustomShape 2"/>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a:lnSpc>
                <a:spcPct val="100000"/>
              </a:lnSpc>
            </a:pPr>
            <a:r>
              <a:rPr lang="en-GB" sz="3600" spc="-1" strike="noStrike">
                <a:solidFill>
                  <a:srgbClr val="404040"/>
                </a:solidFill>
                <a:uFill>
                  <a:solidFill>
                    <a:srgbClr val="ffffff"/>
                  </a:solidFill>
                </a:uFill>
                <a:latin typeface="Segoe UI Light"/>
              </a:rPr>
              <a:t>(1991 - ?),</a:t>
            </a:r>
            <a:endParaRPr lang="en-GB" sz="1800" spc="-1" strike="noStrike">
              <a:solidFill>
                <a:srgbClr val="000000"/>
              </a:solidFill>
              <a:uFill>
                <a:solidFill>
                  <a:srgbClr val="ffffff"/>
                </a:solidFill>
              </a:uFill>
              <a:latin typeface="Arial"/>
            </a:endParaRPr>
          </a:p>
          <a:p>
            <a:pPr>
              <a:lnSpc>
                <a:spcPct val="100000"/>
              </a:lnSpc>
            </a:pPr>
            <a:r>
              <a:rPr lang="en-GB" sz="3600" spc="-1" strike="noStrike">
                <a:solidFill>
                  <a:srgbClr val="404040"/>
                </a:solidFill>
                <a:uFill>
                  <a:solidFill>
                    <a:srgbClr val="ffffff"/>
                  </a:solidFill>
                </a:uFill>
                <a:latin typeface="Segoe UI Light"/>
              </a:rPr>
              <a:t>Used for small platforms, supercomputing, servers, PCs</a:t>
            </a:r>
            <a:endParaRPr lang="en-GB" sz="1800" spc="-1" strike="noStrike">
              <a:solidFill>
                <a:srgbClr val="000000"/>
              </a:solidFill>
              <a:uFill>
                <a:solidFill>
                  <a:srgbClr val="ffffff"/>
                </a:solidFill>
              </a:uFill>
              <a:latin typeface="Arial"/>
            </a:endParaRPr>
          </a:p>
          <a:p>
            <a:pPr>
              <a:lnSpc>
                <a:spcPct val="100000"/>
              </a:lnSpc>
            </a:pPr>
            <a:r>
              <a:rPr lang="en-GB" sz="3600" spc="-1" strike="noStrike">
                <a:solidFill>
                  <a:srgbClr val="404040"/>
                </a:solidFill>
                <a:uFill>
                  <a:solidFill>
                    <a:srgbClr val="ffffff"/>
                  </a:solidFill>
                </a:uFill>
                <a:latin typeface="Segoe UI Light"/>
              </a:rPr>
              <a:t>Wide range of features and use cases</a:t>
            </a:r>
            <a:endParaRPr lang="en-GB" sz="1800" spc="-1" strike="noStrike">
              <a:solidFill>
                <a:srgbClr val="000000"/>
              </a:solidFill>
              <a:uFill>
                <a:solidFill>
                  <a:srgbClr val="ffffff"/>
                </a:solidFill>
              </a:uFill>
              <a:latin typeface="Arial"/>
            </a:endParaRPr>
          </a:p>
          <a:p>
            <a:pPr>
              <a:lnSpc>
                <a:spcPct val="100000"/>
              </a:lnSpc>
            </a:pPr>
            <a:r>
              <a:rPr lang="en-GB" sz="3600" spc="-1" strike="noStrike">
                <a:solidFill>
                  <a:srgbClr val="404040"/>
                </a:solidFill>
                <a:uFill>
                  <a:solidFill>
                    <a:srgbClr val="ffffff"/>
                  </a:solidFill>
                </a:uFill>
                <a:latin typeface="Segoe UI Light"/>
              </a:rPr>
              <a:t>One of the most widely known OS projects</a:t>
            </a:r>
            <a:endParaRPr lang="en-GB" sz="1800" spc="-1" strike="noStrike">
              <a:solidFill>
                <a:srgbClr val="000000"/>
              </a:solidFill>
              <a:uFill>
                <a:solidFill>
                  <a:srgbClr val="ffffff"/>
                </a:solidFill>
              </a:uFill>
              <a:latin typeface="Arial"/>
            </a:endParaRPr>
          </a:p>
        </p:txBody>
      </p:sp>
      <p:sp>
        <p:nvSpPr>
          <p:cNvPr id="81" name="CustomShape 3"/>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82" name="CustomShape 4"/>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8D6EED1-1223-4BDD-A821-8498A755F60B}"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Requirements Engineering</a:t>
            </a:r>
            <a:endParaRPr lang="en-GB" sz="1800" spc="-1" strike="noStrike">
              <a:solidFill>
                <a:srgbClr val="000000"/>
              </a:solidFill>
              <a:uFill>
                <a:solidFill>
                  <a:srgbClr val="ffffff"/>
                </a:solidFill>
              </a:uFill>
              <a:latin typeface="Arial"/>
            </a:endParaRPr>
          </a:p>
        </p:txBody>
      </p:sp>
      <p:sp>
        <p:nvSpPr>
          <p:cNvPr id="84" name="CustomShape 2"/>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r>
              <a:rPr lang="en-GB" sz="1800" spc="-1" strike="noStrike">
                <a:solidFill>
                  <a:srgbClr val="404040"/>
                </a:solidFill>
                <a:uFill>
                  <a:solidFill>
                    <a:srgbClr val="ffffff"/>
                  </a:solidFill>
                </a:uFill>
                <a:latin typeface="Segoe UI"/>
              </a:rPr>
              <a:t>Requirements Engineering</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Historically very informal</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Vast majority of developers are paid for their work</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Processes and goals of employers are not transparent to outsiders</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Results seem to be satisfactory</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a:rPr>
              <a:t>Contribution Process</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Strictly regulated</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Process phases focussed on avoiding regression errors</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Both automated and manual testing on many different platforms</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Emphasis on personal responsibility and repeated code review</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r>
              <a:rPr lang="en-GB" sz="1800" spc="-1" strike="noStrike">
                <a:solidFill>
                  <a:srgbClr val="404040"/>
                </a:solidFill>
                <a:uFill>
                  <a:solidFill>
                    <a:srgbClr val="ffffff"/>
                  </a:solidFill>
                </a:uFill>
                <a:latin typeface="Segoe UI"/>
              </a:rPr>
              <a:t>Tools</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Bug Tracker: Bugzilla</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Version control: git (obviously)</a:t>
            </a:r>
            <a:endParaRPr lang="en-GB" sz="1800" spc="-1" strike="noStrike">
              <a:solidFill>
                <a:srgbClr val="000000"/>
              </a:solidFill>
              <a:uFill>
                <a:solidFill>
                  <a:srgbClr val="ffffff"/>
                </a:solidFill>
              </a:uFill>
              <a:latin typeface="Arial"/>
            </a:endParaRPr>
          </a:p>
          <a:p>
            <a:pPr lvl="2" marL="457200" indent="-227880">
              <a:lnSpc>
                <a:spcPct val="100000"/>
              </a:lnSpc>
              <a:buClr>
                <a:srgbClr val="2348ff"/>
              </a:buClr>
              <a:buFont typeface="Wingdings" charset="2"/>
              <a:buChar char=""/>
            </a:pPr>
            <a:r>
              <a:rPr lang="en-GB" sz="1600" spc="-1" strike="noStrike">
                <a:solidFill>
                  <a:srgbClr val="404040"/>
                </a:solidFill>
                <a:uFill>
                  <a:solidFill>
                    <a:srgbClr val="ffffff"/>
                  </a:solidFill>
                </a:uFill>
                <a:latin typeface="Segoe UI"/>
              </a:rPr>
              <a:t>Communication, contributions, bug reports: mailing list</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
        <p:nvSpPr>
          <p:cNvPr id="85" name="CustomShape 3"/>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86" name="CustomShape 4"/>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A155389-9B25-4180-9EE8-530890CC594B}"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Architecture - Overview</a:t>
            </a:r>
            <a:endParaRPr lang="en-GB" sz="1800" spc="-1" strike="noStrike">
              <a:solidFill>
                <a:srgbClr val="000000"/>
              </a:solidFill>
              <a:uFill>
                <a:solidFill>
                  <a:srgbClr val="ffffff"/>
                </a:solidFill>
              </a:uFill>
              <a:latin typeface="Arial"/>
            </a:endParaRPr>
          </a:p>
        </p:txBody>
      </p:sp>
      <p:sp>
        <p:nvSpPr>
          <p:cNvPr id="88"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89"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303C233-947D-4665-AC27-8DC583F5AA16}"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pic>
        <p:nvPicPr>
          <p:cNvPr id="90" name="Picture 2" descr=""/>
          <p:cNvPicPr/>
          <p:nvPr/>
        </p:nvPicPr>
        <p:blipFill>
          <a:blip r:embed="rId1"/>
          <a:stretch/>
        </p:blipFill>
        <p:spPr>
          <a:xfrm>
            <a:off x="1874880" y="1211400"/>
            <a:ext cx="7314480" cy="548568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r>
              <a:rPr lang="en-GB" sz="4800" spc="-1" strike="noStrike">
                <a:solidFill>
                  <a:srgbClr val="2348ff"/>
                </a:solidFill>
                <a:uFill>
                  <a:solidFill>
                    <a:srgbClr val="ffffff"/>
                  </a:solidFill>
                </a:uFill>
                <a:latin typeface="Segoe UI Light"/>
              </a:rPr>
              <a:t>Architecture </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
        <p:nvSpPr>
          <p:cNvPr id="92"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93"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EE3C9DF-259B-4128-BEFF-FDF4958F1740}"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
        <p:nvSpPr>
          <p:cNvPr id="94" name="CustomShape 4"/>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Monolithic kernel</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Layered </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Modular</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Highly configurable </a:t>
            </a:r>
            <a:endParaRPr lang="en-GB" sz="1800" spc="-1" strike="noStrike">
              <a:solidFill>
                <a:srgbClr val="000000"/>
              </a:solidFill>
              <a:uFill>
                <a:solidFill>
                  <a:srgbClr val="ffffff"/>
                </a:solidFill>
              </a:uFill>
              <a:latin typeface="Arial"/>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r>
              <a:rPr lang="en-GB" sz="4800" spc="-1" strike="noStrike">
                <a:solidFill>
                  <a:srgbClr val="2348ff"/>
                </a:solidFill>
                <a:uFill>
                  <a:solidFill>
                    <a:srgbClr val="ffffff"/>
                  </a:solidFill>
                </a:uFill>
                <a:latin typeface="Segoe UI Light"/>
              </a:rPr>
              <a:t>Architecture – Monolithic and modular?</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
        <p:nvSpPr>
          <p:cNvPr id="96"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97"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C35A3C-6E77-4C42-973F-E62C4FBF1A71}"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
        <p:nvSpPr>
          <p:cNvPr id="98" name="CustomShape 4"/>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Monolothic means, …</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one static image with all selected device drivers, filesystems, etc..</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Everything runs in kernel space</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Everything is available at startup</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Adding features into kernel space possible through </a:t>
            </a:r>
            <a:r>
              <a:rPr b="1" lang="en-GB" sz="3600" spc="-1" strike="noStrike">
                <a:solidFill>
                  <a:srgbClr val="404040"/>
                </a:solidFill>
                <a:uFill>
                  <a:solidFill>
                    <a:srgbClr val="ffffff"/>
                  </a:solidFill>
                </a:uFill>
                <a:latin typeface="Segoe UI Light"/>
              </a:rPr>
              <a:t>Modules</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Modules</a:t>
            </a:r>
            <a:endParaRPr lang="en-GB" sz="1800" spc="-1" strike="noStrike">
              <a:solidFill>
                <a:srgbClr val="000000"/>
              </a:solidFill>
              <a:uFill>
                <a:solidFill>
                  <a:srgbClr val="ffffff"/>
                </a:solidFill>
              </a:uFill>
              <a:latin typeface="Arial"/>
            </a:endParaRPr>
          </a:p>
        </p:txBody>
      </p:sp>
      <p:sp>
        <p:nvSpPr>
          <p:cNvPr id="100" name="CustomShape 2"/>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Kernel feature inclusion:</a:t>
            </a:r>
            <a:endParaRPr lang="en-GB" sz="1800" spc="-1" strike="noStrike">
              <a:solidFill>
                <a:srgbClr val="000000"/>
              </a:solidFill>
              <a:uFill>
                <a:solidFill>
                  <a:srgbClr val="ffffff"/>
                </a:solidFill>
              </a:uFill>
              <a:latin typeface="Arial"/>
            </a:endParaRPr>
          </a:p>
          <a:p>
            <a:pPr lvl="2" marL="1028520" indent="-570960">
              <a:lnSpc>
                <a:spcPct val="100000"/>
              </a:lnSpc>
              <a:buClr>
                <a:srgbClr val="2348ff"/>
              </a:buClr>
              <a:buFont typeface="Arial"/>
              <a:buChar char="•"/>
            </a:pPr>
            <a:r>
              <a:rPr lang="en-GB" sz="2400" spc="-1" strike="noStrike">
                <a:solidFill>
                  <a:srgbClr val="404040"/>
                </a:solidFill>
                <a:uFill>
                  <a:solidFill>
                    <a:srgbClr val="ffffff"/>
                  </a:solidFill>
                </a:uFill>
                <a:latin typeface="Segoe UI"/>
              </a:rPr>
              <a:t>statically integrate into kernel image</a:t>
            </a:r>
            <a:endParaRPr lang="en-GB" sz="1800" spc="-1" strike="noStrike">
              <a:solidFill>
                <a:srgbClr val="000000"/>
              </a:solidFill>
              <a:uFill>
                <a:solidFill>
                  <a:srgbClr val="ffffff"/>
                </a:solidFill>
              </a:uFill>
              <a:latin typeface="Arial"/>
            </a:endParaRPr>
          </a:p>
          <a:p>
            <a:pPr lvl="2" marL="1028520" indent="-570960">
              <a:lnSpc>
                <a:spcPct val="100000"/>
              </a:lnSpc>
              <a:buClr>
                <a:srgbClr val="2348ff"/>
              </a:buClr>
              <a:buFont typeface="Arial"/>
              <a:buChar char="•"/>
            </a:pPr>
            <a:r>
              <a:rPr lang="en-GB" sz="2400" spc="-1" strike="noStrike">
                <a:solidFill>
                  <a:srgbClr val="404040"/>
                </a:solidFill>
                <a:uFill>
                  <a:solidFill>
                    <a:srgbClr val="ffffff"/>
                  </a:solidFill>
                </a:uFill>
                <a:latin typeface="Segoe UI"/>
              </a:rPr>
              <a:t>Compile as </a:t>
            </a:r>
            <a:r>
              <a:rPr b="1" lang="en-GB" sz="2400" spc="-1" strike="noStrike">
                <a:solidFill>
                  <a:srgbClr val="404040"/>
                </a:solidFill>
                <a:uFill>
                  <a:solidFill>
                    <a:srgbClr val="ffffff"/>
                  </a:solidFill>
                </a:uFill>
                <a:latin typeface="Segoe UI"/>
              </a:rPr>
              <a:t>module </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Modules</a:t>
            </a:r>
            <a:endParaRPr lang="en-GB" sz="1800" spc="-1" strike="noStrike">
              <a:solidFill>
                <a:srgbClr val="000000"/>
              </a:solidFill>
              <a:uFill>
                <a:solidFill>
                  <a:srgbClr val="ffffff"/>
                </a:solidFill>
              </a:uFill>
              <a:latin typeface="Arial"/>
            </a:endParaRPr>
          </a:p>
          <a:p>
            <a:pPr lvl="2" marL="1028520" indent="-570960">
              <a:lnSpc>
                <a:spcPct val="100000"/>
              </a:lnSpc>
              <a:buClr>
                <a:srgbClr val="2348ff"/>
              </a:buClr>
              <a:buFont typeface="Arial"/>
              <a:buChar char="•"/>
            </a:pPr>
            <a:r>
              <a:rPr lang="en-GB" sz="2400" spc="-1" strike="noStrike">
                <a:solidFill>
                  <a:srgbClr val="404040"/>
                </a:solidFill>
                <a:uFill>
                  <a:solidFill>
                    <a:srgbClr val="ffffff"/>
                  </a:solidFill>
                </a:uFill>
                <a:latin typeface="Segoe UI"/>
              </a:rPr>
              <a:t>can be integrated into the system during runtime into kernel space</a:t>
            </a:r>
            <a:endParaRPr lang="en-GB" sz="1800" spc="-1" strike="noStrike">
              <a:solidFill>
                <a:srgbClr val="000000"/>
              </a:solidFill>
              <a:uFill>
                <a:solidFill>
                  <a:srgbClr val="ffffff"/>
                </a:solidFill>
              </a:uFill>
              <a:latin typeface="Arial"/>
            </a:endParaRPr>
          </a:p>
          <a:p>
            <a:pPr lvl="2" marL="1028520" indent="-570960">
              <a:lnSpc>
                <a:spcPct val="100000"/>
              </a:lnSpc>
              <a:buClr>
                <a:srgbClr val="2348ff"/>
              </a:buClr>
              <a:buFont typeface="Arial"/>
              <a:buChar char="•"/>
            </a:pPr>
            <a:r>
              <a:rPr lang="en-GB" sz="2400" spc="-1" strike="noStrike">
                <a:solidFill>
                  <a:srgbClr val="404040"/>
                </a:solidFill>
                <a:uFill>
                  <a:solidFill>
                    <a:srgbClr val="ffffff"/>
                  </a:solidFill>
                </a:uFill>
                <a:latin typeface="Segoe UI"/>
              </a:rPr>
              <a:t>Used as „Containers“ for device drivers, file systems, system calls, …</a:t>
            </a:r>
            <a:r>
              <a:rPr lang="en-GB" sz="2400" spc="-1" strike="noStrike">
                <a:solidFill>
                  <a:srgbClr val="404040"/>
                </a:solidFill>
                <a:uFill>
                  <a:solidFill>
                    <a:srgbClr val="ffffff"/>
                  </a:solidFill>
                </a:uFill>
                <a:latin typeface="Segoe UI"/>
              </a:rPr>
              <a:t>	</a:t>
            </a:r>
            <a:endParaRPr lang="en-GB" sz="1800" spc="-1" strike="noStrike">
              <a:solidFill>
                <a:srgbClr val="000000"/>
              </a:solidFill>
              <a:uFill>
                <a:solidFill>
                  <a:srgbClr val="ffffff"/>
                </a:solidFill>
              </a:uFill>
              <a:latin typeface="Arial"/>
            </a:endParaRPr>
          </a:p>
        </p:txBody>
      </p:sp>
      <p:sp>
        <p:nvSpPr>
          <p:cNvPr id="101" name="CustomShape 3"/>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102" name="CustomShape 4"/>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6B31527-622C-44AD-956B-EE738F25B09C}"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Linux as a product line</a:t>
            </a:r>
            <a:endParaRPr lang="en-GB" sz="1800" spc="-1" strike="noStrike">
              <a:solidFill>
                <a:srgbClr val="000000"/>
              </a:solidFill>
              <a:uFill>
                <a:solidFill>
                  <a:srgbClr val="ffffff"/>
                </a:solidFill>
              </a:uFill>
              <a:latin typeface="Arial"/>
            </a:endParaRPr>
          </a:p>
        </p:txBody>
      </p:sp>
      <p:sp>
        <p:nvSpPr>
          <p:cNvPr id="104"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105"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F6301C4-24AF-49E9-B587-FE8DF9BEB1F2}"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
        <p:nvSpPr>
          <p:cNvPr id="106" name="CustomShape 4"/>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marL="571680" indent="-570960">
              <a:lnSpc>
                <a:spcPct val="100000"/>
              </a:lnSpc>
              <a:buClr>
                <a:srgbClr val="000000"/>
              </a:buClr>
              <a:buFont typeface="Arial"/>
              <a:buChar char="•"/>
            </a:pPr>
            <a:r>
              <a:rPr lang="en-GB" sz="3600" spc="-1" strike="noStrike">
                <a:solidFill>
                  <a:srgbClr val="404040"/>
                </a:solidFill>
                <a:uFill>
                  <a:solidFill>
                    <a:srgbClr val="ffffff"/>
                  </a:solidFill>
                </a:uFill>
                <a:latin typeface="Segoe UI Light"/>
              </a:rPr>
              <a:t>Pre-configuration through feature modeling language </a:t>
            </a:r>
            <a:r>
              <a:rPr b="1" lang="en-GB" sz="3600" spc="-1" strike="noStrike">
                <a:solidFill>
                  <a:srgbClr val="404040"/>
                </a:solidFill>
                <a:uFill>
                  <a:solidFill>
                    <a:srgbClr val="ffffff"/>
                  </a:solidFill>
                </a:uFill>
                <a:latin typeface="Segoe UI Light"/>
              </a:rPr>
              <a:t>kconfig</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Describes dependencies between modules</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Helper Tools: menuconfig where users can select/deselect features in a pre-compilation step</a:t>
            </a:r>
            <a:endParaRPr lang="en-GB" sz="1800" spc="-1" strike="noStrike">
              <a:solidFill>
                <a:srgbClr val="000000"/>
              </a:solidFill>
              <a:uFill>
                <a:solidFill>
                  <a:srgbClr val="ffffff"/>
                </a:solidFill>
              </a:uFill>
              <a:latin typeface="Arial"/>
            </a:endParaRPr>
          </a:p>
          <a:p>
            <a:pPr marL="571680" indent="-570960">
              <a:lnSpc>
                <a:spcPct val="100000"/>
              </a:lnSpc>
              <a:buClr>
                <a:srgbClr val="000000"/>
              </a:buClr>
              <a:buFont typeface="Wingdings" charset="2"/>
              <a:buChar char=""/>
            </a:pPr>
            <a:r>
              <a:rPr lang="en-GB" sz="3600" spc="-1" strike="noStrike">
                <a:solidFill>
                  <a:srgbClr val="404040"/>
                </a:solidFill>
                <a:uFill>
                  <a:solidFill>
                    <a:srgbClr val="ffffff"/>
                  </a:solidFill>
                </a:uFill>
                <a:latin typeface="Segoe UI Light"/>
              </a:rPr>
              <a:t>Selections are reflected as compiler directives (#define) and are integrated into the compilation process</a:t>
            </a: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274680" y="298440"/>
            <a:ext cx="11886480" cy="912240"/>
          </a:xfrm>
          <a:prstGeom prst="rect">
            <a:avLst/>
          </a:prstGeom>
          <a:noFill/>
          <a:ln>
            <a:noFill/>
          </a:ln>
        </p:spPr>
        <p:style>
          <a:lnRef idx="0"/>
          <a:fillRef idx="0"/>
          <a:effectRef idx="0"/>
          <a:fontRef idx="minor"/>
        </p:style>
        <p:txBody>
          <a:bodyPr lIns="182880" rIns="182880" tIns="146160" bIns="146160"/>
          <a:p>
            <a:pPr>
              <a:lnSpc>
                <a:spcPct val="100000"/>
              </a:lnSpc>
            </a:pPr>
            <a:r>
              <a:rPr lang="en-GB" sz="4800" spc="-1" strike="noStrike">
                <a:solidFill>
                  <a:srgbClr val="2348ff"/>
                </a:solidFill>
                <a:uFill>
                  <a:solidFill>
                    <a:srgbClr val="ffffff"/>
                  </a:solidFill>
                </a:uFill>
                <a:latin typeface="Segoe UI Light"/>
              </a:rPr>
              <a:t>Linux as a product line</a:t>
            </a:r>
            <a:endParaRPr lang="en-GB" sz="1800" spc="-1" strike="noStrike">
              <a:solidFill>
                <a:srgbClr val="000000"/>
              </a:solidFill>
              <a:uFill>
                <a:solidFill>
                  <a:srgbClr val="ffffff"/>
                </a:solidFill>
              </a:uFill>
              <a:latin typeface="Arial"/>
            </a:endParaRPr>
          </a:p>
        </p:txBody>
      </p:sp>
      <p:sp>
        <p:nvSpPr>
          <p:cNvPr id="108" name="CustomShape 2"/>
          <p:cNvSpPr/>
          <p:nvPr/>
        </p:nvSpPr>
        <p:spPr>
          <a:xfrm>
            <a:off x="3109320" y="6515280"/>
            <a:ext cx="603432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GB" sz="1200" spc="-1" strike="noStrike">
                <a:solidFill>
                  <a:srgbClr val="b2b2b2"/>
                </a:solidFill>
                <a:uFill>
                  <a:solidFill>
                    <a:srgbClr val="ffffff"/>
                  </a:solidFill>
                </a:uFill>
                <a:latin typeface="Segoe UI"/>
              </a:rPr>
              <a:t>Linux Kernel - Requirements und Architektur</a:t>
            </a:r>
            <a:endParaRPr lang="en-GB" sz="1800" spc="-1" strike="noStrike">
              <a:solidFill>
                <a:srgbClr val="000000"/>
              </a:solidFill>
              <a:uFill>
                <a:solidFill>
                  <a:srgbClr val="ffffff"/>
                </a:solidFill>
              </a:uFill>
              <a:latin typeface="Arial"/>
            </a:endParaRPr>
          </a:p>
        </p:txBody>
      </p:sp>
      <p:sp>
        <p:nvSpPr>
          <p:cNvPr id="109" name="CustomShape 3"/>
          <p:cNvSpPr/>
          <p:nvPr/>
        </p:nvSpPr>
        <p:spPr>
          <a:xfrm>
            <a:off x="8768520" y="6515280"/>
            <a:ext cx="2844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717516-AD3E-41FE-9366-61F52B5F1B34}" type="slidenum">
              <a:rPr lang="en-GB" sz="1200" spc="-1" strike="noStrike">
                <a:solidFill>
                  <a:srgbClr val="b2b2b2"/>
                </a:solidFill>
                <a:uFill>
                  <a:solidFill>
                    <a:srgbClr val="ffffff"/>
                  </a:solidFill>
                </a:uFill>
                <a:latin typeface="Segoe UI"/>
              </a:rPr>
              <a:t>&lt;number&gt;</a:t>
            </a:fld>
            <a:endParaRPr lang="en-GB" sz="1800" spc="-1" strike="noStrike">
              <a:solidFill>
                <a:srgbClr val="000000"/>
              </a:solidFill>
              <a:uFill>
                <a:solidFill>
                  <a:srgbClr val="ffffff"/>
                </a:solidFill>
              </a:uFill>
              <a:latin typeface="Arial"/>
            </a:endParaRPr>
          </a:p>
        </p:txBody>
      </p:sp>
      <p:sp>
        <p:nvSpPr>
          <p:cNvPr id="110" name="CustomShape 4"/>
          <p:cNvSpPr/>
          <p:nvPr/>
        </p:nvSpPr>
        <p:spPr>
          <a:xfrm>
            <a:off x="274680" y="1668600"/>
            <a:ext cx="11874240" cy="5011200"/>
          </a:xfrm>
          <a:prstGeom prst="rect">
            <a:avLst/>
          </a:prstGeom>
          <a:noFill/>
          <a:ln>
            <a:noFill/>
          </a:ln>
        </p:spPr>
        <p:style>
          <a:lnRef idx="0"/>
          <a:fillRef idx="0"/>
          <a:effectRef idx="0"/>
          <a:fontRef idx="minor"/>
        </p:style>
        <p:txBody>
          <a:bodyPr lIns="182880" rIns="182880" tIns="146160" bIns="146160"/>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a:p>
            <a:pPr>
              <a:lnSpc>
                <a:spcPct val="100000"/>
              </a:lnSpc>
            </a:pPr>
            <a:endParaRPr lang="en-GB" sz="1800" spc="-1" strike="noStrike">
              <a:solidFill>
                <a:srgbClr val="000000"/>
              </a:solidFill>
              <a:uFill>
                <a:solidFill>
                  <a:srgbClr val="ffffff"/>
                </a:solidFill>
              </a:uFill>
              <a:latin typeface="Arial"/>
            </a:endParaRPr>
          </a:p>
        </p:txBody>
      </p:sp>
      <p:pic>
        <p:nvPicPr>
          <p:cNvPr id="111" name="Picture 2" descr=""/>
          <p:cNvPicPr/>
          <p:nvPr/>
        </p:nvPicPr>
        <p:blipFill>
          <a:blip r:embed="rId1"/>
          <a:stretch/>
        </p:blipFill>
        <p:spPr>
          <a:xfrm>
            <a:off x="884160" y="1744560"/>
            <a:ext cx="8000280" cy="330588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16</TotalTime>
  <Application>LibreOffice/5.0.4.2$Linux_X86_64 LibreOffice_project/00m0$Build-2</Application>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2014-10-19T00:50:50Z</dcterms:created>
  <dc:creator>Oliver Roehrdanz</dc:creator>
  <dc:language>en-GB</dc:language>
  <dcterms:modified xsi:type="dcterms:W3CDTF">2016-01-31T18:15:32Z</dcterms:modified>
  <cp:revision>471</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0x010100B88FC3ECA26D1C46B3C4C83281D2EB9C003BBE479AF4108146A616B6B5E7069DBC</vt:lpwstr>
  </property>
  <property fmtid="{D5CDD505-2E9C-101B-9397-08002B2CF9AE}" pid="4" name="Event Location">
    <vt:lpwstr>497;#San Francisco|84dfcb53-432b-499d-8965-93d483d36b4a</vt:lpwstr>
  </property>
  <property fmtid="{D5CDD505-2E9C-101B-9397-08002B2CF9AE}" pid="5" name="Event1">
    <vt:lpwstr>605;#BUILD|58542b36-5bf5-46a6-a53f-a41fb7a73785</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7</vt:i4>
  </property>
  <property fmtid="{D5CDD505-2E9C-101B-9397-08002B2CF9AE}" pid="11" name="PresentationFormat">
    <vt:lpwstr>Benutzerdefiniert</vt:lpwstr>
  </property>
  <property fmtid="{D5CDD505-2E9C-101B-9397-08002B2CF9AE}" pid="12" name="ScaleCrop">
    <vt:bool>0</vt:bool>
  </property>
  <property fmtid="{D5CDD505-2E9C-101B-9397-08002B2CF9AE}" pid="13" name="ShareDoc">
    <vt:bool>0</vt:bool>
  </property>
  <property fmtid="{D5CDD505-2E9C-101B-9397-08002B2CF9AE}" pid="14" name="Slides">
    <vt:i4>10</vt:i4>
  </property>
</Properties>
</file>