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8E29E2-0C55-4046-AEED-B64EDE22151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206363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29E2-0C55-4046-AEED-B64EDE22151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107444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29E2-0C55-4046-AEED-B64EDE22151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A52ED-0E89-4340-BF40-22B860C1D2A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8856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29E2-0C55-4046-AEED-B64EDE22151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4246842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29E2-0C55-4046-AEED-B64EDE22151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A52ED-0E89-4340-BF40-22B860C1D2A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553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29E2-0C55-4046-AEED-B64EDE22151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3020692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E29E2-0C55-4046-AEED-B64EDE22151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242643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E29E2-0C55-4046-AEED-B64EDE22151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259357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8E29E2-0C55-4046-AEED-B64EDE22151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375955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8E29E2-0C55-4046-AEED-B64EDE221514}" type="datetimeFigureOut">
              <a:rPr lang="en-IN" smtClean="0"/>
              <a:t>08-10-2020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33483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8E29E2-0C55-4046-AEED-B64EDE221514}"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73945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8E29E2-0C55-4046-AEED-B64EDE221514}" type="datetimeFigureOut">
              <a:rPr lang="en-IN" smtClean="0"/>
              <a:t>08-10-2020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204408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8E29E2-0C55-4046-AEED-B64EDE221514}" type="datetimeFigureOut">
              <a:rPr lang="en-IN" smtClean="0"/>
              <a:t>08-10-2020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67446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E29E2-0C55-4046-AEED-B64EDE221514}" type="datetimeFigureOut">
              <a:rPr lang="en-IN" smtClean="0"/>
              <a:t>08-10-2020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3360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8E29E2-0C55-4046-AEED-B64EDE221514}"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97310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E29E2-0C55-4046-AEED-B64EDE221514}" type="datetimeFigureOut">
              <a:rPr lang="en-IN" smtClean="0"/>
              <a:t>08-10-2020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FA52ED-0E89-4340-BF40-22B860C1D2A4}" type="slidenum">
              <a:rPr lang="en-IN" smtClean="0"/>
              <a:t>‹#›</a:t>
            </a:fld>
            <a:endParaRPr lang="en-IN"/>
          </a:p>
        </p:txBody>
      </p:sp>
    </p:spTree>
    <p:extLst>
      <p:ext uri="{BB962C8B-B14F-4D97-AF65-F5344CB8AC3E}">
        <p14:creationId xmlns:p14="http://schemas.microsoft.com/office/powerpoint/2010/main" val="223519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8E29E2-0C55-4046-AEED-B64EDE221514}" type="datetimeFigureOut">
              <a:rPr lang="en-IN" smtClean="0"/>
              <a:t>08-10-2020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FA52ED-0E89-4340-BF40-22B860C1D2A4}" type="slidenum">
              <a:rPr lang="en-IN" smtClean="0"/>
              <a:t>‹#›</a:t>
            </a:fld>
            <a:endParaRPr lang="en-IN"/>
          </a:p>
        </p:txBody>
      </p:sp>
    </p:spTree>
    <p:extLst>
      <p:ext uri="{BB962C8B-B14F-4D97-AF65-F5344CB8AC3E}">
        <p14:creationId xmlns:p14="http://schemas.microsoft.com/office/powerpoint/2010/main" val="343077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1073-DCB5-4722-9546-1337B4C760F8}"/>
              </a:ext>
            </a:extLst>
          </p:cNvPr>
          <p:cNvSpPr>
            <a:spLocks noGrp="1"/>
          </p:cNvSpPr>
          <p:nvPr>
            <p:ph type="title"/>
          </p:nvPr>
        </p:nvSpPr>
        <p:spPr>
          <a:xfrm>
            <a:off x="215140" y="0"/>
            <a:ext cx="11976860" cy="1997612"/>
          </a:xfrm>
        </p:spPr>
        <p:txBody>
          <a:bodyPr>
            <a:normAutofit fontScale="90000"/>
          </a:bodyPr>
          <a:lstStyle/>
          <a:p>
            <a:r>
              <a:rPr lang="en-US" sz="1800" dirty="0">
                <a:solidFill>
                  <a:srgbClr val="00B0F0"/>
                </a:solidFill>
              </a:rPr>
              <a:t>Start by doing some basic checks – </a:t>
            </a:r>
            <a:br>
              <a:rPr lang="en-US" sz="1800" dirty="0">
                <a:solidFill>
                  <a:srgbClr val="00B0F0"/>
                </a:solidFill>
              </a:rPr>
            </a:br>
            <a:r>
              <a:rPr lang="en-US" sz="1800" dirty="0">
                <a:solidFill>
                  <a:srgbClr val="00B0F0"/>
                </a:solidFill>
              </a:rPr>
              <a:t>1. are there any data issues? </a:t>
            </a:r>
            <a:r>
              <a:rPr lang="en-US" sz="1800" b="1" dirty="0">
                <a:solidFill>
                  <a:srgbClr val="00B0F0"/>
                </a:solidFill>
              </a:rPr>
              <a:t>Does the data need to be cleaned?</a:t>
            </a:r>
            <a:br>
              <a:rPr lang="en-US" sz="1800" b="1" dirty="0">
                <a:solidFill>
                  <a:srgbClr val="00B0F0"/>
                </a:solidFill>
              </a:rPr>
            </a:br>
            <a:r>
              <a:rPr lang="en-US" sz="1800" dirty="0">
                <a:solidFill>
                  <a:srgbClr val="00B0F0"/>
                </a:solidFill>
              </a:rPr>
              <a:t>2 . Gather some interesting overall insights about the data. For example -- </a:t>
            </a:r>
            <a:r>
              <a:rPr lang="en-US" sz="1800" b="1" dirty="0">
                <a:solidFill>
                  <a:srgbClr val="00B0F0"/>
                </a:solidFill>
              </a:rPr>
              <a:t>what is the average transaction amount? </a:t>
            </a:r>
            <a:br>
              <a:rPr lang="en-US" sz="1800" b="1" dirty="0">
                <a:solidFill>
                  <a:srgbClr val="00B0F0"/>
                </a:solidFill>
              </a:rPr>
            </a:br>
            <a:r>
              <a:rPr lang="en-US" sz="1800" b="1" dirty="0">
                <a:solidFill>
                  <a:srgbClr val="00B0F0"/>
                </a:solidFill>
              </a:rPr>
              <a:t>How many transactions do customers make each month, on average?</a:t>
            </a:r>
            <a:br>
              <a:rPr lang="en-US" sz="1800" b="1" dirty="0">
                <a:solidFill>
                  <a:srgbClr val="00B0F0"/>
                </a:solidFill>
              </a:rPr>
            </a:br>
            <a:r>
              <a:rPr lang="en-US" sz="1800" b="1" dirty="0">
                <a:solidFill>
                  <a:srgbClr val="00B0F0"/>
                </a:solidFill>
              </a:rPr>
              <a:t>3. </a:t>
            </a:r>
            <a:r>
              <a:rPr lang="en-US" sz="1800" dirty="0">
                <a:solidFill>
                  <a:srgbClr val="00B0F0"/>
                </a:solidFill>
              </a:rPr>
              <a:t>Segment the dataset by transaction date and time. </a:t>
            </a:r>
            <a:r>
              <a:rPr lang="en-US" sz="1800" dirty="0" err="1">
                <a:solidFill>
                  <a:srgbClr val="00B0F0"/>
                </a:solidFill>
              </a:rPr>
              <a:t>Visualise</a:t>
            </a:r>
            <a:r>
              <a:rPr lang="en-US" sz="1800" dirty="0">
                <a:solidFill>
                  <a:srgbClr val="00B0F0"/>
                </a:solidFill>
              </a:rPr>
              <a:t> transaction volume and spending over the course of an average day or week. Consider the effect of any outliers that may distort your analysis.</a:t>
            </a:r>
            <a:br>
              <a:rPr lang="en-US" sz="1800" dirty="0">
                <a:solidFill>
                  <a:srgbClr val="00B0F0"/>
                </a:solidFill>
              </a:rPr>
            </a:br>
            <a:r>
              <a:rPr lang="en-US" sz="1800" dirty="0">
                <a:solidFill>
                  <a:srgbClr val="00B0F0"/>
                </a:solidFill>
              </a:rPr>
              <a:t>For a challenge – </a:t>
            </a:r>
            <a:r>
              <a:rPr lang="en-US" sz="1800" b="1" dirty="0">
                <a:solidFill>
                  <a:srgbClr val="00B0F0"/>
                </a:solidFill>
              </a:rPr>
              <a:t>what insights can you draw from the location information provided in the dataset?</a:t>
            </a:r>
            <a:br>
              <a:rPr lang="en-US" sz="1600" b="1" dirty="0">
                <a:solidFill>
                  <a:srgbClr val="00B0F0"/>
                </a:solidFill>
              </a:rPr>
            </a:br>
            <a:endParaRPr lang="en-IN" sz="1600" b="1" dirty="0">
              <a:solidFill>
                <a:srgbClr val="00B0F0"/>
              </a:solidFill>
            </a:endParaRPr>
          </a:p>
        </p:txBody>
      </p:sp>
      <p:sp>
        <p:nvSpPr>
          <p:cNvPr id="5" name="Text Placeholder 4">
            <a:extLst>
              <a:ext uri="{FF2B5EF4-FFF2-40B4-BE49-F238E27FC236}">
                <a16:creationId xmlns:a16="http://schemas.microsoft.com/office/drawing/2014/main" id="{54AA4845-4135-4871-B95C-A4AE4A94E433}"/>
              </a:ext>
            </a:extLst>
          </p:cNvPr>
          <p:cNvSpPr>
            <a:spLocks noGrp="1"/>
          </p:cNvSpPr>
          <p:nvPr>
            <p:ph type="body" idx="1"/>
          </p:nvPr>
        </p:nvSpPr>
        <p:spPr>
          <a:xfrm>
            <a:off x="3412958" y="1997612"/>
            <a:ext cx="8596668" cy="1842868"/>
          </a:xfrm>
        </p:spPr>
        <p:txBody>
          <a:bodyPr>
            <a:normAutofit fontScale="85000" lnSpcReduction="20000"/>
          </a:bodyPr>
          <a:lstStyle/>
          <a:p>
            <a:r>
              <a:rPr lang="en-US" dirty="0"/>
              <a:t>1. Data has missing values, </a:t>
            </a:r>
            <a:r>
              <a:rPr lang="en-US" dirty="0" err="1"/>
              <a:t>ie</a:t>
            </a:r>
            <a:r>
              <a:rPr lang="en-US" dirty="0"/>
              <a:t> data need to be cleaned</a:t>
            </a:r>
          </a:p>
          <a:p>
            <a:r>
              <a:rPr lang="en-IN" dirty="0"/>
              <a:t>2. Average transactions of customers make</a:t>
            </a:r>
          </a:p>
          <a:p>
            <a:r>
              <a:rPr lang="en-IN" dirty="0"/>
              <a:t>              each month</a:t>
            </a:r>
          </a:p>
          <a:p>
            <a:r>
              <a:rPr lang="en-IN" dirty="0"/>
              <a:t>3. All the average , minimum, maximum values </a:t>
            </a:r>
          </a:p>
          <a:p>
            <a:r>
              <a:rPr lang="en-IN" dirty="0"/>
              <a:t>       of the amount transactions can be viewed by </a:t>
            </a:r>
          </a:p>
          <a:p>
            <a:r>
              <a:rPr lang="en-IN" dirty="0"/>
              <a:t>       describe method.</a:t>
            </a:r>
          </a:p>
        </p:txBody>
      </p:sp>
      <p:pic>
        <p:nvPicPr>
          <p:cNvPr id="4" name="Picture 3">
            <a:extLst>
              <a:ext uri="{FF2B5EF4-FFF2-40B4-BE49-F238E27FC236}">
                <a16:creationId xmlns:a16="http://schemas.microsoft.com/office/drawing/2014/main" id="{32997FF9-2075-44FB-97D0-A75A3A0DCE4E}"/>
              </a:ext>
            </a:extLst>
          </p:cNvPr>
          <p:cNvPicPr>
            <a:picLocks noChangeAspect="1"/>
          </p:cNvPicPr>
          <p:nvPr/>
        </p:nvPicPr>
        <p:blipFill>
          <a:blip r:embed="rId2"/>
          <a:stretch>
            <a:fillRect/>
          </a:stretch>
        </p:blipFill>
        <p:spPr>
          <a:xfrm>
            <a:off x="0" y="2238621"/>
            <a:ext cx="3380275" cy="4477242"/>
          </a:xfrm>
          <a:prstGeom prst="rect">
            <a:avLst/>
          </a:prstGeom>
        </p:spPr>
      </p:pic>
      <p:pic>
        <p:nvPicPr>
          <p:cNvPr id="6" name="Picture 5">
            <a:extLst>
              <a:ext uri="{FF2B5EF4-FFF2-40B4-BE49-F238E27FC236}">
                <a16:creationId xmlns:a16="http://schemas.microsoft.com/office/drawing/2014/main" id="{E39B089E-DB23-470A-B801-72700C1FEFE0}"/>
              </a:ext>
            </a:extLst>
          </p:cNvPr>
          <p:cNvPicPr>
            <a:picLocks noChangeAspect="1"/>
          </p:cNvPicPr>
          <p:nvPr/>
        </p:nvPicPr>
        <p:blipFill>
          <a:blip r:embed="rId3"/>
          <a:stretch>
            <a:fillRect/>
          </a:stretch>
        </p:blipFill>
        <p:spPr>
          <a:xfrm>
            <a:off x="9014585" y="3146323"/>
            <a:ext cx="2962275" cy="3533842"/>
          </a:xfrm>
          <a:prstGeom prst="rect">
            <a:avLst/>
          </a:prstGeom>
        </p:spPr>
      </p:pic>
      <p:pic>
        <p:nvPicPr>
          <p:cNvPr id="7" name="Picture 6">
            <a:extLst>
              <a:ext uri="{FF2B5EF4-FFF2-40B4-BE49-F238E27FC236}">
                <a16:creationId xmlns:a16="http://schemas.microsoft.com/office/drawing/2014/main" id="{BF4F1018-C8B8-4252-9726-0717B1D1A2EB}"/>
              </a:ext>
            </a:extLst>
          </p:cNvPr>
          <p:cNvPicPr>
            <a:picLocks noChangeAspect="1"/>
          </p:cNvPicPr>
          <p:nvPr/>
        </p:nvPicPr>
        <p:blipFill>
          <a:blip r:embed="rId4"/>
          <a:stretch>
            <a:fillRect/>
          </a:stretch>
        </p:blipFill>
        <p:spPr>
          <a:xfrm>
            <a:off x="3595415" y="3988819"/>
            <a:ext cx="5054257" cy="2691346"/>
          </a:xfrm>
          <a:prstGeom prst="rect">
            <a:avLst/>
          </a:prstGeom>
        </p:spPr>
      </p:pic>
    </p:spTree>
    <p:extLst>
      <p:ext uri="{BB962C8B-B14F-4D97-AF65-F5344CB8AC3E}">
        <p14:creationId xmlns:p14="http://schemas.microsoft.com/office/powerpoint/2010/main" val="425037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BF75BB-91B4-4117-8F2B-047D7D143BEE}"/>
              </a:ext>
            </a:extLst>
          </p:cNvPr>
          <p:cNvPicPr>
            <a:picLocks noChangeAspect="1"/>
          </p:cNvPicPr>
          <p:nvPr/>
        </p:nvPicPr>
        <p:blipFill>
          <a:blip r:embed="rId2"/>
          <a:stretch>
            <a:fillRect/>
          </a:stretch>
        </p:blipFill>
        <p:spPr>
          <a:xfrm>
            <a:off x="142770" y="128734"/>
            <a:ext cx="6960420" cy="3634886"/>
          </a:xfrm>
          <a:prstGeom prst="rect">
            <a:avLst/>
          </a:prstGeom>
        </p:spPr>
      </p:pic>
      <p:pic>
        <p:nvPicPr>
          <p:cNvPr id="7" name="Picture 6">
            <a:extLst>
              <a:ext uri="{FF2B5EF4-FFF2-40B4-BE49-F238E27FC236}">
                <a16:creationId xmlns:a16="http://schemas.microsoft.com/office/drawing/2014/main" id="{E80BF227-FC81-417C-A4B3-EE61DB5E032E}"/>
              </a:ext>
            </a:extLst>
          </p:cNvPr>
          <p:cNvPicPr>
            <a:picLocks noChangeAspect="1"/>
          </p:cNvPicPr>
          <p:nvPr/>
        </p:nvPicPr>
        <p:blipFill>
          <a:blip r:embed="rId3"/>
          <a:stretch>
            <a:fillRect/>
          </a:stretch>
        </p:blipFill>
        <p:spPr>
          <a:xfrm>
            <a:off x="7927484" y="3864073"/>
            <a:ext cx="3771900" cy="2571750"/>
          </a:xfrm>
          <a:prstGeom prst="rect">
            <a:avLst/>
          </a:prstGeom>
        </p:spPr>
      </p:pic>
      <p:pic>
        <p:nvPicPr>
          <p:cNvPr id="8" name="Picture 7">
            <a:extLst>
              <a:ext uri="{FF2B5EF4-FFF2-40B4-BE49-F238E27FC236}">
                <a16:creationId xmlns:a16="http://schemas.microsoft.com/office/drawing/2014/main" id="{E7941A68-D1A5-452F-B663-746D24FFAA6A}"/>
              </a:ext>
            </a:extLst>
          </p:cNvPr>
          <p:cNvPicPr>
            <a:picLocks noChangeAspect="1"/>
          </p:cNvPicPr>
          <p:nvPr/>
        </p:nvPicPr>
        <p:blipFill>
          <a:blip r:embed="rId4"/>
          <a:stretch>
            <a:fillRect/>
          </a:stretch>
        </p:blipFill>
        <p:spPr>
          <a:xfrm>
            <a:off x="7720329" y="422177"/>
            <a:ext cx="3810000" cy="3048000"/>
          </a:xfrm>
          <a:prstGeom prst="rect">
            <a:avLst/>
          </a:prstGeom>
        </p:spPr>
      </p:pic>
      <p:sp>
        <p:nvSpPr>
          <p:cNvPr id="10" name="TextBox 9">
            <a:extLst>
              <a:ext uri="{FF2B5EF4-FFF2-40B4-BE49-F238E27FC236}">
                <a16:creationId xmlns:a16="http://schemas.microsoft.com/office/drawing/2014/main" id="{BE897FCC-8D58-48B5-A350-D6A71085B5B4}"/>
              </a:ext>
            </a:extLst>
          </p:cNvPr>
          <p:cNvSpPr txBox="1"/>
          <p:nvPr/>
        </p:nvSpPr>
        <p:spPr>
          <a:xfrm>
            <a:off x="715617" y="4156034"/>
            <a:ext cx="6705601" cy="1754326"/>
          </a:xfrm>
          <a:prstGeom prst="rect">
            <a:avLst/>
          </a:prstGeom>
          <a:noFill/>
        </p:spPr>
        <p:txBody>
          <a:bodyPr wrap="square" rtlCol="0">
            <a:spAutoFit/>
          </a:bodyPr>
          <a:lstStyle/>
          <a:p>
            <a:pPr marL="342900" indent="-342900">
              <a:buAutoNum type="arabicPeriod"/>
            </a:pPr>
            <a:r>
              <a:rPr lang="en-US" dirty="0"/>
              <a:t>With respect to weekdays, Monday and Friday customers do most of the transactions. </a:t>
            </a:r>
          </a:p>
          <a:p>
            <a:pPr marL="342900" indent="-342900">
              <a:buAutoNum type="arabicPeriod"/>
            </a:pPr>
            <a:r>
              <a:rPr lang="en-US" dirty="0"/>
              <a:t>With respect to months, On October we have maximum numbers of transactions done. </a:t>
            </a:r>
          </a:p>
          <a:p>
            <a:pPr marL="342900" indent="-342900">
              <a:buAutoNum type="arabicPeriod"/>
            </a:pPr>
            <a:r>
              <a:rPr lang="en-US" dirty="0"/>
              <a:t>On 19</a:t>
            </a:r>
            <a:r>
              <a:rPr lang="en-US" baseline="30000" dirty="0"/>
              <a:t>th</a:t>
            </a:r>
            <a:r>
              <a:rPr lang="en-US" dirty="0"/>
              <a:t> day of each month(</a:t>
            </a:r>
            <a:r>
              <a:rPr lang="en-US" dirty="0" err="1"/>
              <a:t>aug</a:t>
            </a:r>
            <a:r>
              <a:rPr lang="en-US" dirty="0"/>
              <a:t>, sept, oct) we have maximum amount of transactions.</a:t>
            </a:r>
            <a:endParaRPr lang="en-IN" dirty="0"/>
          </a:p>
        </p:txBody>
      </p:sp>
    </p:spTree>
    <p:extLst>
      <p:ext uri="{BB962C8B-B14F-4D97-AF65-F5344CB8AC3E}">
        <p14:creationId xmlns:p14="http://schemas.microsoft.com/office/powerpoint/2010/main" val="337366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1320F3-C1B2-4DE1-9E85-AC725ECB2062}"/>
              </a:ext>
            </a:extLst>
          </p:cNvPr>
          <p:cNvPicPr>
            <a:picLocks noChangeAspect="1"/>
          </p:cNvPicPr>
          <p:nvPr/>
        </p:nvPicPr>
        <p:blipFill>
          <a:blip r:embed="rId2"/>
          <a:stretch>
            <a:fillRect/>
          </a:stretch>
        </p:blipFill>
        <p:spPr>
          <a:xfrm>
            <a:off x="4248150" y="298792"/>
            <a:ext cx="3695700" cy="3067050"/>
          </a:xfrm>
          <a:prstGeom prst="rect">
            <a:avLst/>
          </a:prstGeom>
        </p:spPr>
      </p:pic>
      <p:sp>
        <p:nvSpPr>
          <p:cNvPr id="10" name="TextBox 9">
            <a:extLst>
              <a:ext uri="{FF2B5EF4-FFF2-40B4-BE49-F238E27FC236}">
                <a16:creationId xmlns:a16="http://schemas.microsoft.com/office/drawing/2014/main" id="{FE706E20-D1D9-4BA0-9863-21ED76EC0E15}"/>
              </a:ext>
            </a:extLst>
          </p:cNvPr>
          <p:cNvSpPr txBox="1"/>
          <p:nvPr/>
        </p:nvSpPr>
        <p:spPr>
          <a:xfrm flipH="1">
            <a:off x="577183" y="3828328"/>
            <a:ext cx="6590702" cy="2031325"/>
          </a:xfrm>
          <a:prstGeom prst="rect">
            <a:avLst/>
          </a:prstGeom>
          <a:noFill/>
        </p:spPr>
        <p:txBody>
          <a:bodyPr wrap="square" rtlCol="0">
            <a:spAutoFit/>
          </a:bodyPr>
          <a:lstStyle/>
          <a:p>
            <a:pPr marL="342900" indent="-342900">
              <a:buFontTx/>
              <a:buAutoNum type="arabicPeriod"/>
            </a:pPr>
            <a:r>
              <a:rPr lang="en-US" dirty="0"/>
              <a:t> Customers with age around 50 had done many amount transactions</a:t>
            </a:r>
          </a:p>
          <a:p>
            <a:pPr marL="342900" indent="-342900">
              <a:buAutoNum type="arabicPeriod"/>
            </a:pPr>
            <a:r>
              <a:rPr lang="en-US" dirty="0"/>
              <a:t>With respect to gender, Male customers used to do maximum amount transactions. </a:t>
            </a:r>
          </a:p>
          <a:p>
            <a:pPr marL="342900" indent="-342900">
              <a:buAutoNum type="arabicPeriod"/>
            </a:pPr>
            <a:r>
              <a:rPr lang="en-US" dirty="0"/>
              <a:t>With respect to </a:t>
            </a:r>
            <a:r>
              <a:rPr lang="en-US" dirty="0" err="1"/>
              <a:t>txn_transactions</a:t>
            </a:r>
            <a:r>
              <a:rPr lang="en-US" dirty="0"/>
              <a:t>, we have maximum observations in Sales-Pos but, the maximum amount of transactions are done in Pay/Salary.</a:t>
            </a:r>
          </a:p>
        </p:txBody>
      </p:sp>
      <p:pic>
        <p:nvPicPr>
          <p:cNvPr id="11" name="Picture 10">
            <a:extLst>
              <a:ext uri="{FF2B5EF4-FFF2-40B4-BE49-F238E27FC236}">
                <a16:creationId xmlns:a16="http://schemas.microsoft.com/office/drawing/2014/main" id="{144E503A-E4C7-4115-AB70-996BB37175BA}"/>
              </a:ext>
            </a:extLst>
          </p:cNvPr>
          <p:cNvPicPr>
            <a:picLocks noChangeAspect="1"/>
          </p:cNvPicPr>
          <p:nvPr/>
        </p:nvPicPr>
        <p:blipFill>
          <a:blip r:embed="rId3"/>
          <a:stretch>
            <a:fillRect/>
          </a:stretch>
        </p:blipFill>
        <p:spPr>
          <a:xfrm>
            <a:off x="7980762" y="3828328"/>
            <a:ext cx="3760664" cy="2845180"/>
          </a:xfrm>
          <a:prstGeom prst="rect">
            <a:avLst/>
          </a:prstGeom>
        </p:spPr>
      </p:pic>
      <p:pic>
        <p:nvPicPr>
          <p:cNvPr id="12" name="Picture 11">
            <a:extLst>
              <a:ext uri="{FF2B5EF4-FFF2-40B4-BE49-F238E27FC236}">
                <a16:creationId xmlns:a16="http://schemas.microsoft.com/office/drawing/2014/main" id="{9535FCDD-EB4A-4630-9601-07139448EB51}"/>
              </a:ext>
            </a:extLst>
          </p:cNvPr>
          <p:cNvPicPr>
            <a:picLocks noChangeAspect="1"/>
          </p:cNvPicPr>
          <p:nvPr/>
        </p:nvPicPr>
        <p:blipFill>
          <a:blip r:embed="rId4"/>
          <a:stretch>
            <a:fillRect/>
          </a:stretch>
        </p:blipFill>
        <p:spPr>
          <a:xfrm>
            <a:off x="8012776" y="184492"/>
            <a:ext cx="4039763" cy="3429000"/>
          </a:xfrm>
          <a:prstGeom prst="rect">
            <a:avLst/>
          </a:prstGeom>
        </p:spPr>
      </p:pic>
      <p:pic>
        <p:nvPicPr>
          <p:cNvPr id="16" name="Picture 15">
            <a:extLst>
              <a:ext uri="{FF2B5EF4-FFF2-40B4-BE49-F238E27FC236}">
                <a16:creationId xmlns:a16="http://schemas.microsoft.com/office/drawing/2014/main" id="{89478C41-82DB-4532-A69E-898D1C25BD0E}"/>
              </a:ext>
            </a:extLst>
          </p:cNvPr>
          <p:cNvPicPr>
            <a:picLocks noChangeAspect="1"/>
          </p:cNvPicPr>
          <p:nvPr/>
        </p:nvPicPr>
        <p:blipFill>
          <a:blip r:embed="rId5"/>
          <a:stretch>
            <a:fillRect/>
          </a:stretch>
        </p:blipFill>
        <p:spPr>
          <a:xfrm>
            <a:off x="139461" y="298792"/>
            <a:ext cx="4131807" cy="2922710"/>
          </a:xfrm>
          <a:prstGeom prst="rect">
            <a:avLst/>
          </a:prstGeom>
        </p:spPr>
      </p:pic>
    </p:spTree>
    <p:extLst>
      <p:ext uri="{BB962C8B-B14F-4D97-AF65-F5344CB8AC3E}">
        <p14:creationId xmlns:p14="http://schemas.microsoft.com/office/powerpoint/2010/main" val="324121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104ED4-730D-4F30-B1E8-8D7DDFFB4D4C}"/>
              </a:ext>
            </a:extLst>
          </p:cNvPr>
          <p:cNvPicPr>
            <a:picLocks noChangeAspect="1"/>
          </p:cNvPicPr>
          <p:nvPr/>
        </p:nvPicPr>
        <p:blipFill>
          <a:blip r:embed="rId2"/>
          <a:stretch>
            <a:fillRect/>
          </a:stretch>
        </p:blipFill>
        <p:spPr>
          <a:xfrm>
            <a:off x="7994478" y="171450"/>
            <a:ext cx="3743325" cy="3143250"/>
          </a:xfrm>
          <a:prstGeom prst="rect">
            <a:avLst/>
          </a:prstGeom>
        </p:spPr>
      </p:pic>
      <p:pic>
        <p:nvPicPr>
          <p:cNvPr id="6" name="Picture 5">
            <a:extLst>
              <a:ext uri="{FF2B5EF4-FFF2-40B4-BE49-F238E27FC236}">
                <a16:creationId xmlns:a16="http://schemas.microsoft.com/office/drawing/2014/main" id="{F4F615A5-FDC8-4D02-9E17-1D2A69A03230}"/>
              </a:ext>
            </a:extLst>
          </p:cNvPr>
          <p:cNvPicPr>
            <a:picLocks noChangeAspect="1"/>
          </p:cNvPicPr>
          <p:nvPr/>
        </p:nvPicPr>
        <p:blipFill>
          <a:blip r:embed="rId3"/>
          <a:stretch>
            <a:fillRect/>
          </a:stretch>
        </p:blipFill>
        <p:spPr>
          <a:xfrm>
            <a:off x="7820684" y="3657600"/>
            <a:ext cx="3781425" cy="3028950"/>
          </a:xfrm>
          <a:prstGeom prst="rect">
            <a:avLst/>
          </a:prstGeom>
        </p:spPr>
      </p:pic>
      <p:pic>
        <p:nvPicPr>
          <p:cNvPr id="8" name="Picture 7">
            <a:extLst>
              <a:ext uri="{FF2B5EF4-FFF2-40B4-BE49-F238E27FC236}">
                <a16:creationId xmlns:a16="http://schemas.microsoft.com/office/drawing/2014/main" id="{89A44547-0118-4FBF-85E5-4F2C60E7978F}"/>
              </a:ext>
            </a:extLst>
          </p:cNvPr>
          <p:cNvPicPr>
            <a:picLocks noChangeAspect="1"/>
          </p:cNvPicPr>
          <p:nvPr/>
        </p:nvPicPr>
        <p:blipFill>
          <a:blip r:embed="rId4"/>
          <a:stretch>
            <a:fillRect/>
          </a:stretch>
        </p:blipFill>
        <p:spPr>
          <a:xfrm>
            <a:off x="3484027" y="623156"/>
            <a:ext cx="4547893" cy="3297482"/>
          </a:xfrm>
          <a:prstGeom prst="rect">
            <a:avLst/>
          </a:prstGeom>
        </p:spPr>
      </p:pic>
      <p:sp>
        <p:nvSpPr>
          <p:cNvPr id="9" name="TextBox 8">
            <a:extLst>
              <a:ext uri="{FF2B5EF4-FFF2-40B4-BE49-F238E27FC236}">
                <a16:creationId xmlns:a16="http://schemas.microsoft.com/office/drawing/2014/main" id="{B24D414D-163D-4F0F-983D-16C666FFD9DF}"/>
              </a:ext>
            </a:extLst>
          </p:cNvPr>
          <p:cNvSpPr txBox="1"/>
          <p:nvPr/>
        </p:nvSpPr>
        <p:spPr>
          <a:xfrm>
            <a:off x="857177" y="4294912"/>
            <a:ext cx="6334345" cy="1754326"/>
          </a:xfrm>
          <a:prstGeom prst="rect">
            <a:avLst/>
          </a:prstGeom>
          <a:noFill/>
        </p:spPr>
        <p:txBody>
          <a:bodyPr wrap="square" rtlCol="0">
            <a:spAutoFit/>
          </a:bodyPr>
          <a:lstStyle/>
          <a:p>
            <a:pPr marL="342900" indent="-342900">
              <a:buAutoNum type="arabicPeriod"/>
            </a:pPr>
            <a:r>
              <a:rPr lang="en-US" dirty="0"/>
              <a:t>With respect to card payments, Around 80% of the users pay via credit card/ Debit card .</a:t>
            </a:r>
          </a:p>
          <a:p>
            <a:pPr marL="342900" indent="-342900">
              <a:buAutoNum type="arabicPeriod"/>
            </a:pPr>
            <a:r>
              <a:rPr lang="en-US" dirty="0"/>
              <a:t>Inside that 80% customers who uses card for payment, Around 90% of customers uses debit card.</a:t>
            </a:r>
          </a:p>
          <a:p>
            <a:pPr marL="342900" indent="-342900">
              <a:buAutoNum type="arabicPeriod"/>
            </a:pPr>
            <a:r>
              <a:rPr lang="en-US" dirty="0"/>
              <a:t>NSW &amp; VIC has maximum number of observations, but ACT state has maximum number of amount transactions </a:t>
            </a:r>
            <a:endParaRPr lang="en-IN" dirty="0"/>
          </a:p>
        </p:txBody>
      </p:sp>
      <p:pic>
        <p:nvPicPr>
          <p:cNvPr id="10" name="Picture 9">
            <a:extLst>
              <a:ext uri="{FF2B5EF4-FFF2-40B4-BE49-F238E27FC236}">
                <a16:creationId xmlns:a16="http://schemas.microsoft.com/office/drawing/2014/main" id="{9D4F54B0-43A0-40C6-8C69-AE76DAF07766}"/>
              </a:ext>
            </a:extLst>
          </p:cNvPr>
          <p:cNvPicPr>
            <a:picLocks noChangeAspect="1"/>
          </p:cNvPicPr>
          <p:nvPr/>
        </p:nvPicPr>
        <p:blipFill>
          <a:blip r:embed="rId5"/>
          <a:stretch>
            <a:fillRect/>
          </a:stretch>
        </p:blipFill>
        <p:spPr>
          <a:xfrm>
            <a:off x="454198" y="15824"/>
            <a:ext cx="3067270" cy="3472963"/>
          </a:xfrm>
          <a:prstGeom prst="rect">
            <a:avLst/>
          </a:prstGeom>
        </p:spPr>
      </p:pic>
    </p:spTree>
    <p:extLst>
      <p:ext uri="{BB962C8B-B14F-4D97-AF65-F5344CB8AC3E}">
        <p14:creationId xmlns:p14="http://schemas.microsoft.com/office/powerpoint/2010/main" val="8133122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TotalTime>
  <Words>324</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Start by doing some basic checks –  1. are there any data issues? Does the data need to be cleaned? 2 . Gather some interesting overall insights about the data. For example -- what is the average transaction amount?  How many transactions do customers make each month, on average? 3. Segment the dataset by transaction date and time. Visualise transaction volume and spending over the course of an average day or week. Consider the effect of any outliers that may distort your analysis. For a challenge – what insights can you draw from the location information provided in the dataset?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by doing some basic checks –  1. are there any data issues? Does the data need to be cleaned? 2 . Gather some interesting overall insights about the data. For example -- what is the average transaction amount?  How many transactions do customers make each month, on average? 3. Segment the dataset by transaction date and time. Visualise transaction volume and spending over the course of an average day or week. Consider the effect of any outliers that may distort your analysis. For a challenge – what insights can you draw from the location information provided in the dataset?</dc:title>
  <dc:creator>Monark</dc:creator>
  <cp:lastModifiedBy>Monark</cp:lastModifiedBy>
  <cp:revision>7</cp:revision>
  <dcterms:created xsi:type="dcterms:W3CDTF">2020-10-08T08:12:58Z</dcterms:created>
  <dcterms:modified xsi:type="dcterms:W3CDTF">2020-10-08T09:07:25Z</dcterms:modified>
</cp:coreProperties>
</file>