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51" autoAdjust="0"/>
  </p:normalViewPr>
  <p:slideViewPr>
    <p:cSldViewPr snapToGrid="0">
      <p:cViewPr varScale="1">
        <p:scale>
          <a:sx n="98" d="100"/>
          <a:sy n="98"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56051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9223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241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38904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6906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5314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5958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222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5953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77803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04787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981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46786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4220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60809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7295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6094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24313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8202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283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2901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03620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1402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5323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6558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690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0587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050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7631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6790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55071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0306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303300"/>
            <a:ext cx="85206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000" b="1"/>
              <a:t>Zomato: A Case Study for Understanding Crowdsourcing in Restaurant Review Systems</a:t>
            </a:r>
            <a:endParaRPr sz="3000" b="1"/>
          </a:p>
        </p:txBody>
      </p:sp>
      <p:sp>
        <p:nvSpPr>
          <p:cNvPr id="55" name="Shape 55"/>
          <p:cNvSpPr txBox="1">
            <a:spLocks noGrp="1"/>
          </p:cNvSpPr>
          <p:nvPr>
            <p:ph type="subTitle" idx="1"/>
          </p:nvPr>
        </p:nvSpPr>
        <p:spPr>
          <a:xfrm>
            <a:off x="740150" y="2355900"/>
            <a:ext cx="7665000" cy="18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Riya Dutta	                         	       Jasleen Sekhon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Project Advisor:</a:t>
            </a:r>
            <a:endParaRPr sz="1800">
              <a:solidFill>
                <a:schemeClr val="dk1"/>
              </a:solidFill>
            </a:endParaRPr>
          </a:p>
          <a:p>
            <a:pPr marL="0" lvl="0" indent="457200" algn="l">
              <a:spcBef>
                <a:spcPts val="0"/>
              </a:spcBef>
              <a:spcAft>
                <a:spcPts val="0"/>
              </a:spcAft>
              <a:buNone/>
            </a:pPr>
            <a:r>
              <a:rPr lang="en" sz="1800">
                <a:solidFill>
                  <a:schemeClr val="dk1"/>
                </a:solidFill>
              </a:rPr>
              <a:t>                           Dr. Partha Basuchowdhuri</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p:cNvPicPr preferRelativeResize="0"/>
          <p:nvPr/>
        </p:nvPicPr>
        <p:blipFill rotWithShape="1">
          <a:blip r:embed="rId3">
            <a:alphaModFix/>
          </a:blip>
          <a:srcRect l="1555" t="1028" b="1038"/>
          <a:stretch/>
        </p:blipFill>
        <p:spPr>
          <a:xfrm>
            <a:off x="152400" y="152400"/>
            <a:ext cx="5329825" cy="4828025"/>
          </a:xfrm>
          <a:prstGeom prst="rect">
            <a:avLst/>
          </a:prstGeom>
          <a:noFill/>
          <a:ln>
            <a:noFill/>
          </a:ln>
        </p:spPr>
      </p:pic>
      <p:sp>
        <p:nvSpPr>
          <p:cNvPr id="114" name="Shape 114"/>
          <p:cNvSpPr txBox="1"/>
          <p:nvPr/>
        </p:nvSpPr>
        <p:spPr>
          <a:xfrm>
            <a:off x="5682900" y="623075"/>
            <a:ext cx="3149400" cy="737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1800"/>
              <a:t>Bipartite graph of restaurants     and cuisines</a:t>
            </a:r>
            <a:endParaRPr sz="1800"/>
          </a:p>
        </p:txBody>
      </p:sp>
      <p:sp>
        <p:nvSpPr>
          <p:cNvPr id="115" name="Shape 115"/>
          <p:cNvSpPr txBox="1"/>
          <p:nvPr/>
        </p:nvSpPr>
        <p:spPr>
          <a:xfrm>
            <a:off x="5908725" y="2004775"/>
            <a:ext cx="2812800" cy="73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700"/>
              <a:t>Visualisation of cuisines and restaurants</a:t>
            </a:r>
            <a:endParaRPr sz="1700"/>
          </a:p>
        </p:txBody>
      </p:sp>
      <p:sp>
        <p:nvSpPr>
          <p:cNvPr id="116" name="Shape 116"/>
          <p:cNvSpPr txBox="1"/>
          <p:nvPr/>
        </p:nvSpPr>
        <p:spPr>
          <a:xfrm>
            <a:off x="6148100" y="3290900"/>
            <a:ext cx="2310600" cy="73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700">
                <a:solidFill>
                  <a:srgbClr val="6AA84F"/>
                </a:solidFill>
              </a:rPr>
              <a:t>Cuisines</a:t>
            </a:r>
            <a:r>
              <a:rPr lang="en" sz="1700"/>
              <a:t> in Green</a:t>
            </a:r>
            <a:endParaRPr sz="1700"/>
          </a:p>
          <a:p>
            <a:pPr marL="0" lvl="0" indent="0">
              <a:spcBef>
                <a:spcPts val="0"/>
              </a:spcBef>
              <a:spcAft>
                <a:spcPts val="0"/>
              </a:spcAft>
              <a:buNone/>
            </a:pPr>
            <a:r>
              <a:rPr lang="en" sz="1700">
                <a:solidFill>
                  <a:srgbClr val="FF00FF"/>
                </a:solidFill>
              </a:rPr>
              <a:t>Restaurants</a:t>
            </a:r>
            <a:r>
              <a:rPr lang="en" sz="1700"/>
              <a:t> in Pink</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60925" y="4156825"/>
            <a:ext cx="3492300" cy="6207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sz="1400">
                <a:solidFill>
                  <a:srgbClr val="000000"/>
                </a:solidFill>
              </a:rPr>
              <a:t>Normal curve of ratings of all restaurants in Kolkata</a:t>
            </a:r>
            <a:endParaRPr sz="1400">
              <a:solidFill>
                <a:srgbClr val="000000"/>
              </a:solidFill>
            </a:endParaRPr>
          </a:p>
        </p:txBody>
      </p:sp>
      <p:pic>
        <p:nvPicPr>
          <p:cNvPr id="122" name="Shape 122"/>
          <p:cNvPicPr preferRelativeResize="0"/>
          <p:nvPr/>
        </p:nvPicPr>
        <p:blipFill>
          <a:blip r:embed="rId3">
            <a:alphaModFix/>
          </a:blip>
          <a:stretch>
            <a:fillRect/>
          </a:stretch>
        </p:blipFill>
        <p:spPr>
          <a:xfrm>
            <a:off x="61625" y="986300"/>
            <a:ext cx="4321400" cy="3094331"/>
          </a:xfrm>
          <a:prstGeom prst="rect">
            <a:avLst/>
          </a:prstGeom>
          <a:noFill/>
          <a:ln>
            <a:noFill/>
          </a:ln>
        </p:spPr>
      </p:pic>
      <p:pic>
        <p:nvPicPr>
          <p:cNvPr id="123" name="Shape 123"/>
          <p:cNvPicPr preferRelativeResize="0"/>
          <p:nvPr/>
        </p:nvPicPr>
        <p:blipFill rotWithShape="1">
          <a:blip r:embed="rId4">
            <a:alphaModFix/>
          </a:blip>
          <a:srcRect r="12288"/>
          <a:stretch/>
        </p:blipFill>
        <p:spPr>
          <a:xfrm>
            <a:off x="4220250" y="1062425"/>
            <a:ext cx="4858775" cy="2808675"/>
          </a:xfrm>
          <a:prstGeom prst="rect">
            <a:avLst/>
          </a:prstGeom>
          <a:noFill/>
          <a:ln>
            <a:noFill/>
          </a:ln>
        </p:spPr>
      </p:pic>
      <p:sp>
        <p:nvSpPr>
          <p:cNvPr id="124" name="Shape 124"/>
          <p:cNvSpPr txBox="1">
            <a:spLocks noGrp="1"/>
          </p:cNvSpPr>
          <p:nvPr>
            <p:ph type="body" idx="1"/>
          </p:nvPr>
        </p:nvSpPr>
        <p:spPr>
          <a:xfrm>
            <a:off x="5304225" y="4140150"/>
            <a:ext cx="3492300" cy="620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solidFill>
                  <a:srgbClr val="000000"/>
                </a:solidFill>
              </a:rPr>
              <a:t>Absolute average rating distribution of all restaurants in Kolkata</a:t>
            </a:r>
            <a:endParaRPr sz="1400">
              <a:solidFill>
                <a:srgbClr val="000000"/>
              </a:solidFill>
            </a:endParaRPr>
          </a:p>
        </p:txBody>
      </p:sp>
      <p:sp>
        <p:nvSpPr>
          <p:cNvPr id="125" name="Shape 12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Restaurant Ratings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443250" y="1486550"/>
            <a:ext cx="8257500" cy="3416400"/>
          </a:xfrm>
          <a:prstGeom prst="rect">
            <a:avLst/>
          </a:prstGeom>
        </p:spPr>
        <p:txBody>
          <a:bodyPr spcFirstLastPara="1" wrap="square" lIns="91425" tIns="91425" rIns="91425" bIns="91425" anchor="t" anchorCtr="0">
            <a:noAutofit/>
          </a:bodyPr>
          <a:lstStyle/>
          <a:p>
            <a:pPr marL="457200" lvl="0" indent="-330200" rtl="0">
              <a:lnSpc>
                <a:spcPct val="150000"/>
              </a:lnSpc>
              <a:spcBef>
                <a:spcPts val="0"/>
              </a:spcBef>
              <a:spcAft>
                <a:spcPts val="0"/>
              </a:spcAft>
              <a:buClr>
                <a:srgbClr val="000000"/>
              </a:buClr>
              <a:buSzPts val="1600"/>
              <a:buChar char="●"/>
            </a:pPr>
            <a:r>
              <a:rPr lang="en" sz="1600">
                <a:solidFill>
                  <a:srgbClr val="000000"/>
                </a:solidFill>
              </a:rPr>
              <a:t>Two types of area tags:-</a:t>
            </a:r>
            <a:endParaRPr sz="1600">
              <a:solidFill>
                <a:srgbClr val="000000"/>
              </a:solidFill>
            </a:endParaRPr>
          </a:p>
          <a:p>
            <a:pPr marL="914400" lvl="0" indent="-330200" rtl="0">
              <a:lnSpc>
                <a:spcPct val="150000"/>
              </a:lnSpc>
              <a:spcBef>
                <a:spcPts val="0"/>
              </a:spcBef>
              <a:spcAft>
                <a:spcPts val="0"/>
              </a:spcAft>
              <a:buClr>
                <a:srgbClr val="000000"/>
              </a:buClr>
              <a:buSzPts val="1600"/>
              <a:buAutoNum type="arabicPeriod"/>
            </a:pPr>
            <a:r>
              <a:rPr lang="en" sz="1600">
                <a:solidFill>
                  <a:srgbClr val="000000"/>
                </a:solidFill>
              </a:rPr>
              <a:t>9 Major zones: South Kolkata, North Kolkata, Central Kolkata, Salt Lake area, Howrah, etc.</a:t>
            </a:r>
            <a:endParaRPr sz="1600">
              <a:solidFill>
                <a:srgbClr val="000000"/>
              </a:solidFill>
            </a:endParaRPr>
          </a:p>
          <a:p>
            <a:pPr marL="914400" lvl="0" indent="-330200" rtl="0">
              <a:lnSpc>
                <a:spcPct val="150000"/>
              </a:lnSpc>
              <a:spcBef>
                <a:spcPts val="0"/>
              </a:spcBef>
              <a:spcAft>
                <a:spcPts val="0"/>
              </a:spcAft>
              <a:buClr>
                <a:srgbClr val="000000"/>
              </a:buClr>
              <a:buSzPts val="1600"/>
              <a:buAutoNum type="arabicPeriod"/>
            </a:pPr>
            <a:r>
              <a:rPr lang="en" sz="1600">
                <a:solidFill>
                  <a:srgbClr val="000000"/>
                </a:solidFill>
              </a:rPr>
              <a:t>106 Minor zones: Ballygunge, Lake town, Desapriya Park, Camac street, etc.</a:t>
            </a:r>
            <a:endParaRPr sz="1600">
              <a:solidFill>
                <a:srgbClr val="000000"/>
              </a:solidFill>
            </a:endParaRPr>
          </a:p>
          <a:p>
            <a:pPr marL="457200" lvl="0" indent="-330200" rtl="0">
              <a:lnSpc>
                <a:spcPct val="150000"/>
              </a:lnSpc>
              <a:spcBef>
                <a:spcPts val="0"/>
              </a:spcBef>
              <a:spcAft>
                <a:spcPts val="0"/>
              </a:spcAft>
              <a:buClr>
                <a:srgbClr val="000000"/>
              </a:buClr>
              <a:buSzPts val="1600"/>
              <a:buChar char="●"/>
            </a:pPr>
            <a:r>
              <a:rPr lang="en" sz="1600">
                <a:solidFill>
                  <a:srgbClr val="000000"/>
                </a:solidFill>
              </a:rPr>
              <a:t>For visualisation of restaurants using latitude and longitude</a:t>
            </a:r>
            <a:endParaRPr sz="1600">
              <a:solidFill>
                <a:srgbClr val="000000"/>
              </a:solidFill>
            </a:endParaRPr>
          </a:p>
          <a:p>
            <a:pPr marL="914400" lvl="1" indent="-330200" rtl="0">
              <a:lnSpc>
                <a:spcPct val="150000"/>
              </a:lnSpc>
              <a:spcBef>
                <a:spcPts val="0"/>
              </a:spcBef>
              <a:spcAft>
                <a:spcPts val="0"/>
              </a:spcAft>
              <a:buClr>
                <a:srgbClr val="000000"/>
              </a:buClr>
              <a:buSzPts val="1600"/>
              <a:buChar char="○"/>
            </a:pPr>
            <a:r>
              <a:rPr lang="en" sz="1600">
                <a:solidFill>
                  <a:srgbClr val="000000"/>
                </a:solidFill>
              </a:rPr>
              <a:t>Plot of major zones of Kolkata</a:t>
            </a:r>
            <a:endParaRPr sz="1600">
              <a:solidFill>
                <a:srgbClr val="000000"/>
              </a:solidFill>
            </a:endParaRPr>
          </a:p>
          <a:p>
            <a:pPr marL="914400" lvl="1" indent="-330200" rtl="0">
              <a:lnSpc>
                <a:spcPct val="150000"/>
              </a:lnSpc>
              <a:spcBef>
                <a:spcPts val="0"/>
              </a:spcBef>
              <a:spcAft>
                <a:spcPts val="0"/>
              </a:spcAft>
              <a:buClr>
                <a:srgbClr val="000000"/>
              </a:buClr>
              <a:buSzPts val="1600"/>
              <a:buChar char="○"/>
            </a:pPr>
            <a:r>
              <a:rPr lang="en" sz="1600">
                <a:solidFill>
                  <a:srgbClr val="000000"/>
                </a:solidFill>
              </a:rPr>
              <a:t>Plot of minor zones present in each major zone</a:t>
            </a:r>
            <a:endParaRPr sz="1600">
              <a:solidFill>
                <a:srgbClr val="000000"/>
              </a:solidFill>
            </a:endParaRPr>
          </a:p>
        </p:txBody>
      </p:sp>
      <p:sp>
        <p:nvSpPr>
          <p:cNvPr id="131" name="Shape 13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Areas on Zomato</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l="8415" t="1506" r="7260" b="3760"/>
          <a:stretch/>
        </p:blipFill>
        <p:spPr>
          <a:xfrm>
            <a:off x="148625" y="95425"/>
            <a:ext cx="4881975" cy="4942100"/>
          </a:xfrm>
          <a:prstGeom prst="rect">
            <a:avLst/>
          </a:prstGeom>
          <a:noFill/>
          <a:ln>
            <a:noFill/>
          </a:ln>
        </p:spPr>
      </p:pic>
      <p:sp>
        <p:nvSpPr>
          <p:cNvPr id="137" name="Shape 137"/>
          <p:cNvSpPr txBox="1"/>
          <p:nvPr/>
        </p:nvSpPr>
        <p:spPr>
          <a:xfrm>
            <a:off x="5821500" y="2202025"/>
            <a:ext cx="2734800" cy="131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t>Major zones in Kolkata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l="23307" t="2289" b="20888"/>
          <a:stretch/>
        </p:blipFill>
        <p:spPr>
          <a:xfrm>
            <a:off x="3352800" y="152400"/>
            <a:ext cx="5543076" cy="4886325"/>
          </a:xfrm>
          <a:prstGeom prst="rect">
            <a:avLst/>
          </a:prstGeom>
          <a:noFill/>
          <a:ln>
            <a:noFill/>
          </a:ln>
        </p:spPr>
      </p:pic>
      <p:sp>
        <p:nvSpPr>
          <p:cNvPr id="143" name="Shape 143"/>
          <p:cNvSpPr txBox="1"/>
          <p:nvPr/>
        </p:nvSpPr>
        <p:spPr>
          <a:xfrm>
            <a:off x="446425" y="2316975"/>
            <a:ext cx="2660100" cy="54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t>Minor zones in Kolkata</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16500" y="1117500"/>
            <a:ext cx="82155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rPr>
              <a:t>Conversion of latitude and longitude values to x-y coordinates</a:t>
            </a:r>
            <a:endParaRPr>
              <a:solidFill>
                <a:srgbClr val="000000"/>
              </a:solidFill>
            </a:endParaRPr>
          </a:p>
          <a:p>
            <a:pPr marL="0" lvl="0" indent="0" rtl="0">
              <a:lnSpc>
                <a:spcPct val="150000"/>
              </a:lnSpc>
              <a:spcBef>
                <a:spcPts val="1600"/>
              </a:spcBef>
              <a:spcAft>
                <a:spcPts val="0"/>
              </a:spcAft>
              <a:buNone/>
            </a:pPr>
            <a:endParaRPr>
              <a:solidFill>
                <a:srgbClr val="000000"/>
              </a:solidFill>
            </a:endParaRPr>
          </a:p>
          <a:p>
            <a:pPr marL="457200" lvl="0" indent="-342900" rtl="0">
              <a:lnSpc>
                <a:spcPct val="150000"/>
              </a:lnSpc>
              <a:spcBef>
                <a:spcPts val="1600"/>
              </a:spcBef>
              <a:spcAft>
                <a:spcPts val="0"/>
              </a:spcAft>
              <a:buClr>
                <a:srgbClr val="000000"/>
              </a:buClr>
              <a:buSzPts val="1800"/>
              <a:buChar char="●"/>
            </a:pPr>
            <a:r>
              <a:rPr lang="en">
                <a:solidFill>
                  <a:srgbClr val="000000"/>
                </a:solidFill>
              </a:rPr>
              <a:t>Performed DBSCAN algorithm (with eps=0.6 and minpts=3) on the points</a:t>
            </a:r>
            <a:endParaRPr>
              <a:solidFill>
                <a:srgbClr val="000000"/>
              </a:solidFill>
            </a:endParaRPr>
          </a:p>
          <a:p>
            <a:pPr marL="914400" lvl="1" indent="-317500" rtl="0">
              <a:lnSpc>
                <a:spcPct val="150000"/>
              </a:lnSpc>
              <a:spcBef>
                <a:spcPts val="0"/>
              </a:spcBef>
              <a:spcAft>
                <a:spcPts val="0"/>
              </a:spcAft>
              <a:buClr>
                <a:srgbClr val="000000"/>
              </a:buClr>
              <a:buSzPts val="1400"/>
              <a:buChar char="○"/>
            </a:pPr>
            <a:r>
              <a:rPr lang="en" sz="1700">
                <a:solidFill>
                  <a:srgbClr val="000000"/>
                </a:solidFill>
              </a:rPr>
              <a:t>understanding the clustering of restaurants according to distance</a:t>
            </a:r>
            <a:endParaRPr sz="1700">
              <a:solidFill>
                <a:srgbClr val="000000"/>
              </a:solidFill>
            </a:endParaRPr>
          </a:p>
          <a:p>
            <a:pPr marL="914400" lvl="1" indent="-336550">
              <a:lnSpc>
                <a:spcPct val="150000"/>
              </a:lnSpc>
              <a:spcBef>
                <a:spcPts val="0"/>
              </a:spcBef>
              <a:spcAft>
                <a:spcPts val="0"/>
              </a:spcAft>
              <a:buClr>
                <a:srgbClr val="000000"/>
              </a:buClr>
              <a:buSzPts val="1700"/>
              <a:buChar char="○"/>
            </a:pPr>
            <a:r>
              <a:rPr lang="en" sz="1700">
                <a:solidFill>
                  <a:srgbClr val="000000"/>
                </a:solidFill>
              </a:rPr>
              <a:t>comparing it with the grouping Zomato provided</a:t>
            </a:r>
            <a:br>
              <a:rPr lang="en" sz="1700">
                <a:solidFill>
                  <a:srgbClr val="000000"/>
                </a:solidFill>
              </a:rPr>
            </a:br>
            <a:endParaRPr sz="17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219200" y="152400"/>
            <a:ext cx="6826965"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388725" y="3524225"/>
            <a:ext cx="4715100" cy="696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600"/>
              <a:t>Snapshot of data: Precision and Recall values of cluster against the ground truth</a:t>
            </a:r>
            <a:endParaRPr sz="1600"/>
          </a:p>
        </p:txBody>
      </p:sp>
      <p:pic>
        <p:nvPicPr>
          <p:cNvPr id="159" name="Shape 159"/>
          <p:cNvPicPr preferRelativeResize="0"/>
          <p:nvPr/>
        </p:nvPicPr>
        <p:blipFill>
          <a:blip r:embed="rId3">
            <a:alphaModFix/>
          </a:blip>
          <a:stretch>
            <a:fillRect/>
          </a:stretch>
        </p:blipFill>
        <p:spPr>
          <a:xfrm>
            <a:off x="244275" y="702200"/>
            <a:ext cx="4997850" cy="2660725"/>
          </a:xfrm>
          <a:prstGeom prst="rect">
            <a:avLst/>
          </a:prstGeom>
          <a:noFill/>
          <a:ln>
            <a:noFill/>
          </a:ln>
        </p:spPr>
      </p:pic>
      <p:pic>
        <p:nvPicPr>
          <p:cNvPr id="160" name="Shape 160"/>
          <p:cNvPicPr preferRelativeResize="0"/>
          <p:nvPr/>
        </p:nvPicPr>
        <p:blipFill>
          <a:blip r:embed="rId4">
            <a:alphaModFix/>
          </a:blip>
          <a:stretch>
            <a:fillRect/>
          </a:stretch>
        </p:blipFill>
        <p:spPr>
          <a:xfrm>
            <a:off x="5769900" y="1224888"/>
            <a:ext cx="2954450" cy="2224950"/>
          </a:xfrm>
          <a:prstGeom prst="rect">
            <a:avLst/>
          </a:prstGeom>
          <a:noFill/>
          <a:ln>
            <a:noFill/>
          </a:ln>
        </p:spPr>
      </p:pic>
      <p:sp>
        <p:nvSpPr>
          <p:cNvPr id="161" name="Shape 161"/>
          <p:cNvSpPr txBox="1"/>
          <p:nvPr/>
        </p:nvSpPr>
        <p:spPr>
          <a:xfrm>
            <a:off x="5833350" y="3556375"/>
            <a:ext cx="2954400" cy="598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Area tags with no. of restaurants in it (ground truth)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455775" y="398900"/>
            <a:ext cx="8187900" cy="4275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According to results:-</a:t>
            </a:r>
            <a:endParaRPr>
              <a:solidFill>
                <a:srgbClr val="000000"/>
              </a:solidFill>
            </a:endParaRPr>
          </a:p>
          <a:p>
            <a:pPr marL="457200" lvl="0" indent="-342900" rtl="0">
              <a:spcBef>
                <a:spcPts val="0"/>
              </a:spcBef>
              <a:spcAft>
                <a:spcPts val="0"/>
              </a:spcAft>
              <a:buClr>
                <a:srgbClr val="000000"/>
              </a:buClr>
              <a:buSzPts val="1800"/>
              <a:buChar char="●"/>
            </a:pPr>
            <a:r>
              <a:rPr lang="en">
                <a:solidFill>
                  <a:srgbClr val="000000"/>
                </a:solidFill>
              </a:rPr>
              <a:t>cluster_1</a:t>
            </a:r>
            <a:endParaRPr>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largest cluster formed</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maximum nodes of South Kolkata, followed by Central Kolkata</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95% of South Kolkata restaurants are part of this cluster</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recall value of Central Kolkata is 0.991 - almost all the restaurants are present</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Merge of South Kolkata and Central Kolkata</a:t>
            </a:r>
            <a:endParaRPr sz="1600">
              <a:solidFill>
                <a:srgbClr val="000000"/>
              </a:solidFill>
            </a:endParaRPr>
          </a:p>
          <a:p>
            <a:pPr marL="457200" lvl="0" indent="0" rtl="0">
              <a:spcBef>
                <a:spcPts val="1600"/>
              </a:spcBef>
              <a:spcAft>
                <a:spcPts val="0"/>
              </a:spcAft>
              <a:buNone/>
            </a:pPr>
            <a:endParaRPr sz="1600">
              <a:solidFill>
                <a:srgbClr val="000000"/>
              </a:solidFill>
            </a:endParaRPr>
          </a:p>
          <a:p>
            <a:pPr marL="457200" lvl="0" indent="-342900" rtl="0">
              <a:spcBef>
                <a:spcPts val="1600"/>
              </a:spcBef>
              <a:spcAft>
                <a:spcPts val="0"/>
              </a:spcAft>
              <a:buClr>
                <a:srgbClr val="000000"/>
              </a:buClr>
              <a:buSzPts val="1800"/>
              <a:buChar char="●"/>
            </a:pPr>
            <a:r>
              <a:rPr lang="en">
                <a:solidFill>
                  <a:srgbClr val="000000"/>
                </a:solidFill>
              </a:rPr>
              <a:t>cluster_2</a:t>
            </a:r>
            <a:endParaRPr>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maximum nodes of East Kolkata</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precision value is 0.614, recall value is 0.756</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Salt Lake area not contributing much but entire Salt Lake area is present in this cluster (recall = 1)</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383450"/>
            <a:ext cx="8520600" cy="1054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1"/>
              <a:t>Natural Language Processing for Review Analysis</a:t>
            </a:r>
            <a:endParaRPr b="1"/>
          </a:p>
        </p:txBody>
      </p:sp>
      <p:sp>
        <p:nvSpPr>
          <p:cNvPr id="172" name="Shape 172"/>
          <p:cNvSpPr txBox="1">
            <a:spLocks noGrp="1"/>
          </p:cNvSpPr>
          <p:nvPr>
            <p:ph type="body" idx="1"/>
          </p:nvPr>
        </p:nvSpPr>
        <p:spPr>
          <a:xfrm>
            <a:off x="311700" y="1670550"/>
            <a:ext cx="8520600" cy="2753100"/>
          </a:xfrm>
          <a:prstGeom prst="rect">
            <a:avLst/>
          </a:prstGeom>
        </p:spPr>
        <p:txBody>
          <a:bodyPr spcFirstLastPara="1"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
                <a:solidFill>
                  <a:srgbClr val="000000"/>
                </a:solidFill>
              </a:rPr>
              <a:t>Frequency of each term that appeared in the reviews of the restaurant with the most number of reviews - Chili’s Grill Bar Ballygunge was found</a:t>
            </a:r>
            <a:endParaRPr>
              <a:solidFill>
                <a:srgbClr val="000000"/>
              </a:solidFill>
            </a:endParaRPr>
          </a:p>
          <a:p>
            <a:pPr marL="457200" lvl="0" indent="-342900" rtl="0">
              <a:lnSpc>
                <a:spcPct val="200000"/>
              </a:lnSpc>
              <a:spcBef>
                <a:spcPts val="0"/>
              </a:spcBef>
              <a:spcAft>
                <a:spcPts val="0"/>
              </a:spcAft>
              <a:buClr>
                <a:srgbClr val="000000"/>
              </a:buClr>
              <a:buSzPts val="1800"/>
              <a:buChar char="●"/>
            </a:pPr>
            <a:r>
              <a:rPr lang="en">
                <a:solidFill>
                  <a:srgbClr val="000000"/>
                </a:solidFill>
              </a:rPr>
              <a:t>Aimed at understanding the usage of different words in reviews.</a:t>
            </a:r>
            <a:endParaRPr>
              <a:solidFill>
                <a:srgbClr val="000000"/>
              </a:solidFill>
            </a:endParaRPr>
          </a:p>
          <a:p>
            <a:pPr marL="457200" lvl="0" indent="-342900" rtl="0">
              <a:lnSpc>
                <a:spcPct val="200000"/>
              </a:lnSpc>
              <a:spcBef>
                <a:spcPts val="0"/>
              </a:spcBef>
              <a:spcAft>
                <a:spcPts val="0"/>
              </a:spcAft>
              <a:buClr>
                <a:srgbClr val="000000"/>
              </a:buClr>
              <a:buSzPts val="1800"/>
              <a:buChar char="●"/>
            </a:pPr>
            <a:r>
              <a:rPr lang="en">
                <a:solidFill>
                  <a:srgbClr val="000000"/>
                </a:solidFill>
              </a:rPr>
              <a:t>Words that are frequent in positive reviews and in negative reviews were found.</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1941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2200" b="1" dirty="0"/>
              <a:t>What is the case study about?</a:t>
            </a:r>
            <a:endParaRPr sz="2200" b="1" dirty="0"/>
          </a:p>
        </p:txBody>
      </p:sp>
      <p:sp>
        <p:nvSpPr>
          <p:cNvPr id="61" name="Shape 61"/>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 sz="1600" dirty="0">
                <a:solidFill>
                  <a:srgbClr val="000000"/>
                </a:solidFill>
              </a:rPr>
              <a:t>We aim to understand the crux of Zomato - </a:t>
            </a:r>
            <a:endParaRPr sz="1600" dirty="0">
              <a:solidFill>
                <a:srgbClr val="000000"/>
              </a:solidFill>
            </a:endParaRPr>
          </a:p>
          <a:p>
            <a:pPr marL="285750" indent="-285750">
              <a:lnSpc>
                <a:spcPct val="100000"/>
              </a:lnSpc>
              <a:spcBef>
                <a:spcPts val="1600"/>
              </a:spcBef>
            </a:pPr>
            <a:r>
              <a:rPr lang="en" sz="1600" dirty="0">
                <a:solidFill>
                  <a:srgbClr val="000000"/>
                </a:solidFill>
              </a:rPr>
              <a:t>W</a:t>
            </a:r>
            <a:r>
              <a:rPr lang="en" sz="1600" dirty="0" smtClean="0">
                <a:solidFill>
                  <a:srgbClr val="000000"/>
                </a:solidFill>
              </a:rPr>
              <a:t>hether </a:t>
            </a:r>
            <a:r>
              <a:rPr lang="en" sz="1600" dirty="0">
                <a:solidFill>
                  <a:srgbClr val="000000"/>
                </a:solidFill>
              </a:rPr>
              <a:t>what they say is what they do?</a:t>
            </a:r>
            <a:endParaRPr sz="1600" dirty="0">
              <a:solidFill>
                <a:srgbClr val="000000"/>
              </a:solidFill>
            </a:endParaRPr>
          </a:p>
          <a:p>
            <a:pPr marL="285750" indent="-285750">
              <a:lnSpc>
                <a:spcPct val="100000"/>
              </a:lnSpc>
              <a:spcBef>
                <a:spcPts val="1600"/>
              </a:spcBef>
            </a:pPr>
            <a:r>
              <a:rPr lang="en" sz="1600" dirty="0">
                <a:solidFill>
                  <a:srgbClr val="000000"/>
                </a:solidFill>
              </a:rPr>
              <a:t>Whether location of a restaurant plays a role in the popularity of an eatery?</a:t>
            </a:r>
            <a:endParaRPr sz="1600" dirty="0">
              <a:solidFill>
                <a:srgbClr val="000000"/>
              </a:solidFill>
            </a:endParaRPr>
          </a:p>
          <a:p>
            <a:pPr marL="285750" indent="-285750">
              <a:lnSpc>
                <a:spcPct val="100000"/>
              </a:lnSpc>
              <a:spcBef>
                <a:spcPts val="1600"/>
              </a:spcBef>
            </a:pPr>
            <a:r>
              <a:rPr lang="en" sz="1600" dirty="0">
                <a:solidFill>
                  <a:srgbClr val="000000"/>
                </a:solidFill>
              </a:rPr>
              <a:t>D</a:t>
            </a:r>
            <a:r>
              <a:rPr lang="en" sz="1600" dirty="0" smtClean="0">
                <a:solidFill>
                  <a:srgbClr val="000000"/>
                </a:solidFill>
              </a:rPr>
              <a:t>o </a:t>
            </a:r>
            <a:r>
              <a:rPr lang="en" sz="1600" dirty="0">
                <a:solidFill>
                  <a:srgbClr val="000000"/>
                </a:solidFill>
              </a:rPr>
              <a:t>the reviews tell a story that is not transparent enough for the common users?</a:t>
            </a:r>
            <a:endParaRPr sz="1600" dirty="0">
              <a:solidFill>
                <a:srgbClr val="000000"/>
              </a:solidFill>
            </a:endParaRPr>
          </a:p>
          <a:p>
            <a:pPr marL="285750" indent="-285750">
              <a:lnSpc>
                <a:spcPct val="100000"/>
              </a:lnSpc>
              <a:spcBef>
                <a:spcPts val="1600"/>
              </a:spcBef>
            </a:pPr>
            <a:r>
              <a:rPr lang="en" sz="1600" dirty="0">
                <a:solidFill>
                  <a:srgbClr val="000000"/>
                </a:solidFill>
              </a:rPr>
              <a:t>Can we find crucial information from such a crowdsourcing platform?</a:t>
            </a:r>
            <a:endParaRPr sz="1600" dirty="0">
              <a:solidFill>
                <a:srgbClr val="000000"/>
              </a:solidFill>
            </a:endParaRPr>
          </a:p>
          <a:p>
            <a:pPr marL="285750" indent="-285750">
              <a:lnSpc>
                <a:spcPct val="100000"/>
              </a:lnSpc>
              <a:spcBef>
                <a:spcPts val="1600"/>
              </a:spcBef>
            </a:pPr>
            <a:r>
              <a:rPr lang="en" sz="1600" dirty="0">
                <a:solidFill>
                  <a:srgbClr val="000000"/>
                </a:solidFill>
              </a:rPr>
              <a:t>Does it give us any insight into user behaviour?</a:t>
            </a:r>
            <a:endParaRPr sz="1600" dirty="0">
              <a:solidFill>
                <a:srgbClr val="000000"/>
              </a:solidFill>
            </a:endParaRPr>
          </a:p>
          <a:p>
            <a:pPr marL="285750" indent="-285750">
              <a:lnSpc>
                <a:spcPct val="100000"/>
              </a:lnSpc>
              <a:spcBef>
                <a:spcPts val="1600"/>
              </a:spcBef>
              <a:spcAft>
                <a:spcPts val="1600"/>
              </a:spcAft>
            </a:pPr>
            <a:r>
              <a:rPr lang="en" sz="1600" dirty="0">
                <a:solidFill>
                  <a:srgbClr val="000000"/>
                </a:solidFill>
              </a:rPr>
              <a:t>All these questions have been glanced at and worked upon and we present our findings herewith.</a:t>
            </a:r>
            <a:endParaRPr sz="16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311700" y="3600450"/>
            <a:ext cx="8520600" cy="13698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solidFill>
                  <a:srgbClr val="000000"/>
                </a:solidFill>
              </a:rPr>
              <a:t>Snapshot of data:(from left) All terms with frequency, All terms in positive reviews with frequency and All terms in negative reviews with frequency</a:t>
            </a:r>
            <a:br>
              <a:rPr lang="en">
                <a:solidFill>
                  <a:srgbClr val="000000"/>
                </a:solidFill>
              </a:rPr>
            </a:br>
            <a:endParaRPr>
              <a:solidFill>
                <a:srgbClr val="000000"/>
              </a:solidFill>
            </a:endParaRPr>
          </a:p>
        </p:txBody>
      </p:sp>
      <p:pic>
        <p:nvPicPr>
          <p:cNvPr id="178" name="Shape 178"/>
          <p:cNvPicPr preferRelativeResize="0"/>
          <p:nvPr/>
        </p:nvPicPr>
        <p:blipFill>
          <a:blip r:embed="rId3">
            <a:alphaModFix/>
          </a:blip>
          <a:stretch>
            <a:fillRect/>
          </a:stretch>
        </p:blipFill>
        <p:spPr>
          <a:xfrm>
            <a:off x="1582550" y="670825"/>
            <a:ext cx="6141275" cy="2691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311700" y="343570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solidFill>
                  <a:srgbClr val="000000"/>
                </a:solidFill>
              </a:rPr>
              <a:t>For the words that are present in both positive and negative reviews, the ratio of the frequency of its occurrence in positive reviews to that in negative reviews was found to get an idea of the context in which these common words have been used.</a:t>
            </a:r>
            <a:endParaRPr>
              <a:solidFill>
                <a:srgbClr val="000000"/>
              </a:solidFill>
            </a:endParaRPr>
          </a:p>
        </p:txBody>
      </p:sp>
      <p:pic>
        <p:nvPicPr>
          <p:cNvPr id="190" name="Shape 190"/>
          <p:cNvPicPr preferRelativeResize="0"/>
          <p:nvPr/>
        </p:nvPicPr>
        <p:blipFill>
          <a:blip r:embed="rId3">
            <a:alphaModFix/>
          </a:blip>
          <a:stretch>
            <a:fillRect/>
          </a:stretch>
        </p:blipFill>
        <p:spPr>
          <a:xfrm>
            <a:off x="2937425" y="445025"/>
            <a:ext cx="3126450" cy="289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261500" y="361132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solidFill>
                  <a:srgbClr val="000000"/>
                </a:solidFill>
              </a:rPr>
              <a:t>Extraction of bigrams - a list of word pairs that occur unusually often in the text was done, along with the frequency associated with each of them.</a:t>
            </a:r>
            <a:endParaRPr>
              <a:solidFill>
                <a:srgbClr val="000000"/>
              </a:solidFill>
            </a:endParaRPr>
          </a:p>
        </p:txBody>
      </p:sp>
      <p:pic>
        <p:nvPicPr>
          <p:cNvPr id="184" name="Shape 184"/>
          <p:cNvPicPr preferRelativeResize="0"/>
          <p:nvPr/>
        </p:nvPicPr>
        <p:blipFill>
          <a:blip r:embed="rId3">
            <a:alphaModFix/>
          </a:blip>
          <a:stretch>
            <a:fillRect/>
          </a:stretch>
        </p:blipFill>
        <p:spPr>
          <a:xfrm>
            <a:off x="2937400" y="445025"/>
            <a:ext cx="2918375" cy="2891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311700" y="347332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rgbClr val="000000"/>
              </a:buClr>
              <a:buSzPts val="1100"/>
              <a:buFont typeface="Arial"/>
              <a:buNone/>
            </a:pPr>
            <a:r>
              <a:rPr lang="en">
                <a:solidFill>
                  <a:srgbClr val="000000"/>
                </a:solidFill>
              </a:rPr>
              <a:t>Part-of-speech tagging - the process of classifying words into their parts of speech and labeling them accordingly was done. Parts of speech are also known as word classes or lexical categories.</a:t>
            </a:r>
            <a:endParaRPr>
              <a:solidFill>
                <a:srgbClr val="000000"/>
              </a:solidFill>
            </a:endParaRPr>
          </a:p>
        </p:txBody>
      </p:sp>
      <p:pic>
        <p:nvPicPr>
          <p:cNvPr id="196" name="Shape 196"/>
          <p:cNvPicPr preferRelativeResize="0"/>
          <p:nvPr/>
        </p:nvPicPr>
        <p:blipFill>
          <a:blip r:embed="rId3">
            <a:alphaModFix/>
          </a:blip>
          <a:stretch>
            <a:fillRect/>
          </a:stretch>
        </p:blipFill>
        <p:spPr>
          <a:xfrm>
            <a:off x="1632750" y="606450"/>
            <a:ext cx="2908625" cy="2866875"/>
          </a:xfrm>
          <a:prstGeom prst="rect">
            <a:avLst/>
          </a:prstGeom>
          <a:noFill/>
          <a:ln>
            <a:noFill/>
          </a:ln>
        </p:spPr>
      </p:pic>
      <p:sp>
        <p:nvSpPr>
          <p:cNvPr id="197" name="Shape 197"/>
          <p:cNvSpPr txBox="1"/>
          <p:nvPr/>
        </p:nvSpPr>
        <p:spPr>
          <a:xfrm>
            <a:off x="4930225" y="1129075"/>
            <a:ext cx="2908500" cy="196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RB - adverb</a:t>
            </a:r>
            <a:endParaRPr>
              <a:solidFill>
                <a:schemeClr val="dk1"/>
              </a:solidFill>
              <a:latin typeface="Consolas"/>
              <a:ea typeface="Consolas"/>
              <a:cs typeface="Consolas"/>
              <a:sym typeface="Consolas"/>
            </a:endParaRPr>
          </a:p>
          <a:p>
            <a:pPr marL="0" lvl="0" indent="0" algn="ctr" rtl="0">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JJ - adjective</a:t>
            </a:r>
            <a:endParaRPr>
              <a:solidFill>
                <a:schemeClr val="dk1"/>
              </a:solidFill>
              <a:latin typeface="Consolas"/>
              <a:ea typeface="Consolas"/>
              <a:cs typeface="Consolas"/>
              <a:sym typeface="Consolas"/>
            </a:endParaRPr>
          </a:p>
          <a:p>
            <a:pPr marL="0" lvl="0" indent="0" algn="ctr" rtl="0">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NN - noun</a:t>
            </a:r>
            <a:endParaRPr>
              <a:solidFill>
                <a:schemeClr val="dk1"/>
              </a:solidFill>
              <a:latin typeface="Consolas"/>
              <a:ea typeface="Consolas"/>
              <a:cs typeface="Consolas"/>
              <a:sym typeface="Consolas"/>
            </a:endParaRPr>
          </a:p>
          <a:p>
            <a:pPr marL="0" lvl="0" indent="0" algn="ctr" rtl="0">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IN - preposition / subordinating conjunction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Context detection using Latent Dirichlet allocation (LDA)</a:t>
            </a:r>
            <a:endParaRPr/>
          </a:p>
        </p:txBody>
      </p:sp>
      <p:sp>
        <p:nvSpPr>
          <p:cNvPr id="203" name="Shape 203"/>
          <p:cNvSpPr txBox="1">
            <a:spLocks noGrp="1"/>
          </p:cNvSpPr>
          <p:nvPr>
            <p:ph type="body" idx="1"/>
          </p:nvPr>
        </p:nvSpPr>
        <p:spPr>
          <a:xfrm>
            <a:off x="311700" y="161662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LDA is a topic model that generates topics based on word frequency from a set of documents. It is useful for finding reasonably accurate mixtures of topics within a given document set, in our case – the set of reviews of a user.</a:t>
            </a:r>
            <a:endParaRPr>
              <a:solidFill>
                <a:srgbClr val="000000"/>
              </a:solidFill>
            </a:endParaRPr>
          </a:p>
          <a:p>
            <a:pPr marL="0" lvl="0" indent="0">
              <a:spcBef>
                <a:spcPts val="1600"/>
              </a:spcBef>
              <a:spcAft>
                <a:spcPts val="0"/>
              </a:spcAft>
              <a:buNone/>
            </a:pPr>
            <a:endParaRPr>
              <a:solidFill>
                <a:srgbClr val="000000"/>
              </a:solidFill>
            </a:endParaRPr>
          </a:p>
          <a:p>
            <a:pPr marL="0" lvl="0" indent="0">
              <a:spcBef>
                <a:spcPts val="1600"/>
              </a:spcBef>
              <a:spcAft>
                <a:spcPts val="1600"/>
              </a:spcAft>
              <a:buNone/>
            </a:pPr>
            <a:r>
              <a:rPr lang="en">
                <a:solidFill>
                  <a:srgbClr val="000000"/>
                </a:solidFill>
              </a:rPr>
              <a:t>LDA assumes documents are produced from a mixture of topics. Those topics then generate words based on their probability distribution. We applied this model to the reviews of a couple of users to find the contexts of the reviews that the user had provided.</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1</a:t>
            </a:r>
            <a:endParaRPr/>
          </a:p>
        </p:txBody>
      </p:sp>
      <p:sp>
        <p:nvSpPr>
          <p:cNvPr id="209" name="Shape 2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Sample review text - </a:t>
            </a:r>
            <a:endParaRPr>
              <a:solidFill>
                <a:srgbClr val="000000"/>
              </a:solidFill>
            </a:endParaRPr>
          </a:p>
          <a:p>
            <a:pPr marL="0" lvl="0" indent="0">
              <a:spcBef>
                <a:spcPts val="1600"/>
              </a:spcBef>
              <a:spcAft>
                <a:spcPts val="0"/>
              </a:spcAft>
              <a:buNone/>
            </a:pPr>
            <a:r>
              <a:rPr lang="en"/>
              <a:t>“</a:t>
            </a:r>
            <a:r>
              <a:rPr lang="en" sz="1200"/>
              <a:t>I love their ambience. I opted for their outdoor seating. Staffs are very well behaved. Decor was decent. I went there only to try their sizzlers. The entry to the restaurant was little weird, need to work on that. I ordered for sweet and salt fresh lime and chicken oriental sizzler. The combination went well. The sizzler was very well made, quantity was good too and the best part is it is very pocket friendly option in the area.”</a:t>
            </a:r>
            <a:endParaRPr sz="1200"/>
          </a:p>
          <a:p>
            <a:pPr marL="0" lvl="0" indent="0">
              <a:spcBef>
                <a:spcPts val="1600"/>
              </a:spcBef>
              <a:spcAft>
                <a:spcPts val="0"/>
              </a:spcAft>
              <a:buNone/>
            </a:pPr>
            <a:endParaRPr sz="1200"/>
          </a:p>
          <a:p>
            <a:pPr marL="0" lvl="0" indent="0">
              <a:spcBef>
                <a:spcPts val="1600"/>
              </a:spcBef>
              <a:spcAft>
                <a:spcPts val="0"/>
              </a:spcAft>
              <a:buNone/>
            </a:pPr>
            <a:r>
              <a:rPr lang="en" sz="1400" b="1">
                <a:solidFill>
                  <a:srgbClr val="000000"/>
                </a:solidFill>
              </a:rPr>
              <a:t>[(0, '0.029*"good" + 0.015*"staff" + 0.013*"decor" + 0.013*"pocket"')]</a:t>
            </a:r>
            <a:r>
              <a:rPr lang="en" sz="1400">
                <a:solidFill>
                  <a:srgbClr val="000000"/>
                </a:solidFill>
              </a:rPr>
              <a:t/>
            </a:r>
            <a:br>
              <a:rPr lang="en" sz="1400">
                <a:solidFill>
                  <a:srgbClr val="000000"/>
                </a:solidFill>
              </a:rPr>
            </a:br>
            <a:r>
              <a:rPr lang="en" sz="1400">
                <a:solidFill>
                  <a:srgbClr val="000000"/>
                </a:solidFill>
              </a:rPr>
              <a:t> </a:t>
            </a:r>
            <a:br>
              <a:rPr lang="en" sz="1400">
                <a:solidFill>
                  <a:srgbClr val="000000"/>
                </a:solidFill>
              </a:rPr>
            </a:br>
            <a:r>
              <a:rPr lang="en" sz="1400">
                <a:solidFill>
                  <a:srgbClr val="000000"/>
                </a:solidFill>
              </a:rPr>
              <a:t>The words good, staff, décor, pocket were extracted as the topics from the user reviews. This implies that the user mostly talks about the staff, décor of the place and about the pocket friendliness of a restaurant.</a:t>
            </a:r>
            <a:r>
              <a:rPr lang="en" sz="1200">
                <a:solidFill>
                  <a:srgbClr val="000000"/>
                </a:solidFill>
              </a:rPr>
              <a:t/>
            </a:r>
            <a:br>
              <a:rPr lang="en" sz="1200">
                <a:solidFill>
                  <a:srgbClr val="000000"/>
                </a:solidFill>
              </a:rPr>
            </a:br>
            <a:endParaRPr sz="1200">
              <a:solidFill>
                <a:srgbClr val="000000"/>
              </a:solidFill>
            </a:endParaRPr>
          </a:p>
          <a:p>
            <a:pPr marL="0" lvl="0" indent="0">
              <a:spcBef>
                <a:spcPts val="1600"/>
              </a:spcBef>
              <a:spcAft>
                <a:spcPts val="0"/>
              </a:spcAft>
              <a:buNone/>
            </a:pPr>
            <a:endParaRPr sz="1200"/>
          </a:p>
          <a:p>
            <a:pPr marL="0" lvl="0" indent="0">
              <a:spcBef>
                <a:spcPts val="1600"/>
              </a:spcBef>
              <a:spcAft>
                <a:spcPts val="0"/>
              </a:spcAft>
              <a:buNone/>
            </a:pPr>
            <a:endParaRPr sz="1200"/>
          </a:p>
          <a:p>
            <a:pPr marL="0" lvl="0" indent="0">
              <a:spcBef>
                <a:spcPts val="1600"/>
              </a:spcBef>
              <a:spcAft>
                <a:spcPts val="1600"/>
              </a:spcAft>
              <a:buNone/>
            </a:pP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2 - </a:t>
            </a:r>
            <a:endParaRPr/>
          </a:p>
        </p:txBody>
      </p:sp>
      <p:sp>
        <p:nvSpPr>
          <p:cNvPr id="215" name="Shape 2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Sample review text -</a:t>
            </a:r>
            <a:endParaRPr>
              <a:solidFill>
                <a:srgbClr val="000000"/>
              </a:solidFill>
            </a:endParaRPr>
          </a:p>
          <a:p>
            <a:pPr marL="0" lvl="0" indent="0">
              <a:spcBef>
                <a:spcPts val="1600"/>
              </a:spcBef>
              <a:spcAft>
                <a:spcPts val="0"/>
              </a:spcAft>
              <a:buNone/>
            </a:pPr>
            <a:r>
              <a:rPr lang="en" sz="1200"/>
              <a:t>“What to say the food is bang on in taste and quality. I got an opportunity to try the food from this restaurant on my Kolkata visit. When I compared chinese cuisine to what they serve in hyderabad from what they serve here it's beyond any comparison. Kolkata chinese food stands apart. Coming to the food we ordered: Jumbo Golden Fried prawn: It was yummy. Prawns were properly cooked. No words to describe at all. Chicken lollipop: It compliment the prawns and Jack Daniels very well. Masala Chicken Pan Fry: This dish disappointed me a bit. Didn't turn out the way I was expecting it to from the name of the dish. Mixed Hakka Noodles: Really divine in taste. Kam-Pao Chicken: Had tasted Kam-Pao Chicken at so many restaurant but in comparison to taste this was best I had in recent times..”</a:t>
            </a:r>
            <a:endParaRPr sz="1200"/>
          </a:p>
          <a:p>
            <a:pPr marL="0" lvl="0" indent="0">
              <a:spcBef>
                <a:spcPts val="1600"/>
              </a:spcBef>
              <a:spcAft>
                <a:spcPts val="0"/>
              </a:spcAft>
              <a:buNone/>
            </a:pPr>
            <a:r>
              <a:rPr lang="en" sz="1400" b="1">
                <a:solidFill>
                  <a:srgbClr val="000000"/>
                </a:solidFill>
              </a:rPr>
              <a:t>[(0, '0.029*"good" + 0.015*"food" + 0.013*"chicken" + 0.013*"place"')]</a:t>
            </a:r>
            <a:r>
              <a:rPr lang="en" sz="1400">
                <a:solidFill>
                  <a:srgbClr val="000000"/>
                </a:solidFill>
              </a:rPr>
              <a:t/>
            </a:r>
            <a:br>
              <a:rPr lang="en" sz="1400">
                <a:solidFill>
                  <a:srgbClr val="000000"/>
                </a:solidFill>
              </a:rPr>
            </a:br>
            <a:r>
              <a:rPr lang="en" sz="1400">
                <a:solidFill>
                  <a:srgbClr val="000000"/>
                </a:solidFill>
              </a:rPr>
              <a:t> </a:t>
            </a:r>
            <a:br>
              <a:rPr lang="en" sz="1400">
                <a:solidFill>
                  <a:srgbClr val="000000"/>
                </a:solidFill>
              </a:rPr>
            </a:br>
            <a:r>
              <a:rPr lang="en" sz="1400">
                <a:solidFill>
                  <a:srgbClr val="000000"/>
                </a:solidFill>
              </a:rPr>
              <a:t>This user mostly talks about chicken, place, food and its highly probable that he finds it good.</a:t>
            </a:r>
            <a:r>
              <a:rPr lang="en" sz="1200"/>
              <a:t/>
            </a:r>
            <a:br>
              <a:rPr lang="en" sz="1200"/>
            </a:br>
            <a:endParaRPr sz="1200"/>
          </a:p>
          <a:p>
            <a:pPr marL="0" lvl="0" indent="0">
              <a:spcBef>
                <a:spcPts val="1600"/>
              </a:spcBef>
              <a:spcAft>
                <a:spcPts val="0"/>
              </a:spcAft>
              <a:buNone/>
            </a:pPr>
            <a:endParaRPr sz="1200"/>
          </a:p>
          <a:p>
            <a:pPr marL="0" lvl="0" indent="0">
              <a:spcBef>
                <a:spcPts val="1600"/>
              </a:spcBef>
              <a:spcAft>
                <a:spcPts val="1600"/>
              </a:spcAft>
              <a:buNone/>
            </a:pP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Takeaway from LDA analysis </a:t>
            </a:r>
            <a:endParaRPr/>
          </a:p>
        </p:txBody>
      </p:sp>
      <p:sp>
        <p:nvSpPr>
          <p:cNvPr id="221" name="Shape 221"/>
          <p:cNvSpPr txBox="1">
            <a:spLocks noGrp="1"/>
          </p:cNvSpPr>
          <p:nvPr>
            <p:ph type="body" idx="1"/>
          </p:nvPr>
        </p:nvSpPr>
        <p:spPr>
          <a:xfrm>
            <a:off x="311700" y="1390850"/>
            <a:ext cx="8520600" cy="34164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1600"/>
              </a:spcAft>
              <a:buNone/>
            </a:pPr>
            <a:r>
              <a:rPr lang="en" sz="1700">
                <a:solidFill>
                  <a:srgbClr val="000000"/>
                </a:solidFill>
              </a:rPr>
              <a:t>On verification of these results with the simple frequency analysis of the reviews user-wise, it was found that although most of the times the results of LDA and the latter are synonymous, in others they differ either in inclusion or in the probabilities that are assigned to them.</a:t>
            </a:r>
            <a:br>
              <a:rPr lang="en" sz="1700">
                <a:solidFill>
                  <a:srgbClr val="000000"/>
                </a:solidFill>
              </a:rPr>
            </a:br>
            <a:r>
              <a:rPr lang="en" sz="1700">
                <a:solidFill>
                  <a:srgbClr val="000000"/>
                </a:solidFill>
              </a:rPr>
              <a:t>Hence, LDA can be used in cases where there is a tie between a couple of words and we need to know how much weightage each of them carry.</a:t>
            </a:r>
            <a:br>
              <a:rPr lang="en" sz="1700">
                <a:solidFill>
                  <a:srgbClr val="000000"/>
                </a:solidFill>
              </a:rPr>
            </a:br>
            <a:endParaRPr sz="17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1"/>
              <a:t>Blue Star User</a:t>
            </a:r>
            <a:endParaRPr b="1"/>
          </a:p>
        </p:txBody>
      </p:sp>
      <p:sp>
        <p:nvSpPr>
          <p:cNvPr id="227" name="Shape 227"/>
          <p:cNvSpPr txBox="1">
            <a:spLocks noGrp="1"/>
          </p:cNvSpPr>
          <p:nvPr>
            <p:ph type="body" idx="1"/>
          </p:nvPr>
        </p:nvSpPr>
        <p:spPr>
          <a:xfrm>
            <a:off x="1835700" y="1762075"/>
            <a:ext cx="5886600" cy="2313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Also known as Zomato verified users</a:t>
            </a:r>
            <a:endParaRPr>
              <a:solidFill>
                <a:srgbClr val="000000"/>
              </a:solidFill>
            </a:endParaRPr>
          </a:p>
          <a:p>
            <a:pPr marL="457200" lvl="0" indent="-342900" rtl="0">
              <a:spcBef>
                <a:spcPts val="0"/>
              </a:spcBef>
              <a:spcAft>
                <a:spcPts val="0"/>
              </a:spcAft>
              <a:buClr>
                <a:srgbClr val="000000"/>
              </a:buClr>
              <a:buSzPts val="1800"/>
              <a:buChar char="●"/>
            </a:pPr>
            <a:r>
              <a:rPr lang="en">
                <a:solidFill>
                  <a:srgbClr val="000000"/>
                </a:solidFill>
              </a:rPr>
              <a:t>Maximum weightage attached to their rating</a:t>
            </a:r>
            <a:endParaRPr>
              <a:solidFill>
                <a:srgbClr val="000000"/>
              </a:solidFill>
            </a:endParaRPr>
          </a:p>
          <a:p>
            <a:pPr marL="457200" lvl="0" indent="-342900" rtl="0">
              <a:spcBef>
                <a:spcPts val="0"/>
              </a:spcBef>
              <a:spcAft>
                <a:spcPts val="0"/>
              </a:spcAft>
              <a:buClr>
                <a:srgbClr val="000000"/>
              </a:buClr>
              <a:buSzPts val="1800"/>
              <a:buChar char="●"/>
            </a:pPr>
            <a:r>
              <a:rPr lang="en">
                <a:solidFill>
                  <a:srgbClr val="000000"/>
                </a:solidFill>
              </a:rPr>
              <a:t>For classification, attributes used are:-</a:t>
            </a:r>
            <a:endParaRPr>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Number of reviews written by the user</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The user’s foodie level</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Number of followers of the user</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Number of neighbourhood the user is an expert in</a:t>
            </a:r>
            <a:endParaRPr sz="1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5334650" y="1144638"/>
            <a:ext cx="3706800" cy="15198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Char char="●"/>
            </a:pPr>
            <a:r>
              <a:rPr lang="en" sz="1600">
                <a:solidFill>
                  <a:srgbClr val="000000"/>
                </a:solidFill>
              </a:rPr>
              <a:t>Foodie level depends on point a user has</a:t>
            </a:r>
            <a:endParaRPr sz="1600">
              <a:solidFill>
                <a:srgbClr val="000000"/>
              </a:solidFill>
            </a:endParaRPr>
          </a:p>
          <a:p>
            <a:pPr marL="457200" lvl="0" indent="-330200" rtl="0">
              <a:spcBef>
                <a:spcPts val="0"/>
              </a:spcBef>
              <a:spcAft>
                <a:spcPts val="0"/>
              </a:spcAft>
              <a:buClr>
                <a:srgbClr val="000000"/>
              </a:buClr>
              <a:buSzPts val="1600"/>
              <a:buChar char="●"/>
            </a:pPr>
            <a:r>
              <a:rPr lang="en" sz="1600">
                <a:solidFill>
                  <a:srgbClr val="000000"/>
                </a:solidFill>
              </a:rPr>
              <a:t>Points depend on no. of reviews written</a:t>
            </a:r>
            <a:endParaRPr sz="1600">
              <a:solidFill>
                <a:srgbClr val="000000"/>
              </a:solidFill>
            </a:endParaRPr>
          </a:p>
        </p:txBody>
      </p:sp>
      <p:pic>
        <p:nvPicPr>
          <p:cNvPr id="233" name="Shape 233"/>
          <p:cNvPicPr preferRelativeResize="0"/>
          <p:nvPr/>
        </p:nvPicPr>
        <p:blipFill>
          <a:blip r:embed="rId3">
            <a:alphaModFix/>
          </a:blip>
          <a:stretch>
            <a:fillRect/>
          </a:stretch>
        </p:blipFill>
        <p:spPr>
          <a:xfrm>
            <a:off x="369700" y="309100"/>
            <a:ext cx="5029200" cy="3038475"/>
          </a:xfrm>
          <a:prstGeom prst="rect">
            <a:avLst/>
          </a:prstGeom>
          <a:noFill/>
          <a:ln>
            <a:noFill/>
          </a:ln>
        </p:spPr>
      </p:pic>
      <p:sp>
        <p:nvSpPr>
          <p:cNvPr id="234" name="Shape 234"/>
          <p:cNvSpPr txBox="1"/>
          <p:nvPr/>
        </p:nvSpPr>
        <p:spPr>
          <a:xfrm>
            <a:off x="5715150" y="2810175"/>
            <a:ext cx="2954400" cy="688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500"/>
              <a:t>Pearson’s correlation coefficient R is</a:t>
            </a:r>
            <a:r>
              <a:rPr lang="en" sz="1500" b="1"/>
              <a:t> 0.8701</a:t>
            </a:r>
            <a:endParaRPr sz="1500" b="1"/>
          </a:p>
        </p:txBody>
      </p:sp>
      <p:sp>
        <p:nvSpPr>
          <p:cNvPr id="235" name="Shape 235"/>
          <p:cNvSpPr txBox="1"/>
          <p:nvPr/>
        </p:nvSpPr>
        <p:spPr>
          <a:xfrm>
            <a:off x="884800" y="3325200"/>
            <a:ext cx="4209300" cy="582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Clr>
                <a:schemeClr val="dk1"/>
              </a:buClr>
              <a:buSzPts val="1100"/>
              <a:buFont typeface="Arial"/>
              <a:buNone/>
            </a:pPr>
            <a:r>
              <a:rPr lang="en" sz="1500"/>
              <a:t>Plot of Foodie level and average number of reviews per level</a:t>
            </a:r>
            <a:endParaRPr sz="1500"/>
          </a:p>
          <a:p>
            <a:pPr marL="0" lvl="0" indent="0" algn="ctr">
              <a:spcBef>
                <a:spcPts val="0"/>
              </a:spcBef>
              <a:spcAft>
                <a:spcPts val="0"/>
              </a:spcAft>
              <a:buClr>
                <a:schemeClr val="dk1"/>
              </a:buClr>
              <a:buSzPts val="1100"/>
              <a:buFont typeface="Arial"/>
              <a:buNone/>
            </a:pPr>
            <a:endParaRPr sz="1500"/>
          </a:p>
          <a:p>
            <a:pPr marL="0" lvl="0" indent="0" algn="ctr">
              <a:spcBef>
                <a:spcPts val="0"/>
              </a:spcBef>
              <a:spcAft>
                <a:spcPts val="0"/>
              </a:spcAft>
              <a:buNone/>
            </a:pPr>
            <a:endParaRPr sz="1500"/>
          </a:p>
        </p:txBody>
      </p:sp>
      <p:sp>
        <p:nvSpPr>
          <p:cNvPr id="236" name="Shape 236"/>
          <p:cNvSpPr txBox="1"/>
          <p:nvPr/>
        </p:nvSpPr>
        <p:spPr>
          <a:xfrm>
            <a:off x="2189475" y="4404275"/>
            <a:ext cx="4933200" cy="502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t>Foodie level is excluded as the classification factor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000" b="1"/>
              <a:t>Problem Definition</a:t>
            </a:r>
            <a:endParaRPr sz="3000" b="1"/>
          </a:p>
        </p:txBody>
      </p:sp>
      <p:sp>
        <p:nvSpPr>
          <p:cNvPr id="67" name="Shape 67"/>
          <p:cNvSpPr txBox="1">
            <a:spLocks noGrp="1"/>
          </p:cNvSpPr>
          <p:nvPr>
            <p:ph type="body" idx="1"/>
          </p:nvPr>
        </p:nvSpPr>
        <p:spPr>
          <a:xfrm>
            <a:off x="311700" y="1338800"/>
            <a:ext cx="8520600" cy="41160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1"/>
              </a:buClr>
              <a:buSzPts val="1800"/>
              <a:buFont typeface="Arial"/>
              <a:buChar char="●"/>
            </a:pPr>
            <a:r>
              <a:rPr lang="en" sz="1600" dirty="0">
                <a:solidFill>
                  <a:schemeClr val="dk1"/>
                </a:solidFill>
              </a:rPr>
              <a:t>To understanding the interdependency of a restaurant’s popularity and the cuisines they offer. </a:t>
            </a:r>
            <a:endParaRPr sz="1600" dirty="0">
              <a:solidFill>
                <a:schemeClr val="dk1"/>
              </a:solidFill>
            </a:endParaRPr>
          </a:p>
          <a:p>
            <a:pPr marL="457200" marR="0" lvl="0" indent="-342900" algn="l" rtl="0">
              <a:lnSpc>
                <a:spcPct val="150000"/>
              </a:lnSpc>
              <a:spcBef>
                <a:spcPts val="0"/>
              </a:spcBef>
              <a:spcAft>
                <a:spcPts val="0"/>
              </a:spcAft>
              <a:buClr>
                <a:schemeClr val="dk1"/>
              </a:buClr>
              <a:buSzPts val="1800"/>
              <a:buFont typeface="Arial"/>
              <a:buChar char="●"/>
            </a:pPr>
            <a:r>
              <a:rPr lang="en" sz="1600" dirty="0">
                <a:solidFill>
                  <a:schemeClr val="dk1"/>
                </a:solidFill>
              </a:rPr>
              <a:t>To understand how the categorisation of locations would have been by taking  the proximity of a restaurant to others into account. </a:t>
            </a:r>
            <a:endParaRPr sz="1600" dirty="0">
              <a:solidFill>
                <a:schemeClr val="dk1"/>
              </a:solidFill>
            </a:endParaRPr>
          </a:p>
          <a:p>
            <a:pPr marL="457200" marR="0" lvl="0" indent="-342900" algn="l" rtl="0">
              <a:lnSpc>
                <a:spcPct val="150000"/>
              </a:lnSpc>
              <a:spcBef>
                <a:spcPts val="0"/>
              </a:spcBef>
              <a:spcAft>
                <a:spcPts val="0"/>
              </a:spcAft>
              <a:buClr>
                <a:schemeClr val="dk1"/>
              </a:buClr>
              <a:buSzPts val="1800"/>
              <a:buFont typeface="Arial"/>
              <a:buChar char="●"/>
            </a:pPr>
            <a:r>
              <a:rPr lang="en" sz="1600" dirty="0">
                <a:solidFill>
                  <a:schemeClr val="dk1"/>
                </a:solidFill>
              </a:rPr>
              <a:t>We aim to classify users and gain insight to the user’s activity by checking the contexts of the reviews written. </a:t>
            </a:r>
            <a:endParaRPr sz="1600" dirty="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sz="1600" dirty="0">
                <a:solidFill>
                  <a:schemeClr val="dk1"/>
                </a:solidFill>
              </a:rPr>
              <a:t>To find a reasonable accurate mixture of topics within the set of reviews of a user - context detection.</a:t>
            </a:r>
            <a:endParaRPr sz="1600"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3496811" y="202625"/>
            <a:ext cx="5393839" cy="3742001"/>
          </a:xfrm>
          <a:prstGeom prst="rect">
            <a:avLst/>
          </a:prstGeom>
          <a:noFill/>
          <a:ln>
            <a:noFill/>
          </a:ln>
        </p:spPr>
      </p:pic>
      <p:sp>
        <p:nvSpPr>
          <p:cNvPr id="242" name="Shape 242"/>
          <p:cNvSpPr txBox="1"/>
          <p:nvPr/>
        </p:nvSpPr>
        <p:spPr>
          <a:xfrm>
            <a:off x="4147250" y="4258250"/>
            <a:ext cx="4279500" cy="46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600"/>
              <a:t>Decision Tree for classifying Blue Star Users</a:t>
            </a:r>
            <a:endParaRPr sz="1600"/>
          </a:p>
        </p:txBody>
      </p:sp>
      <p:sp>
        <p:nvSpPr>
          <p:cNvPr id="243" name="Shape 243"/>
          <p:cNvSpPr txBox="1"/>
          <p:nvPr/>
        </p:nvSpPr>
        <p:spPr>
          <a:xfrm>
            <a:off x="200925" y="1344650"/>
            <a:ext cx="2973600" cy="22302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en" sz="1600"/>
              <a:t>Decision tree: used for classifying verified and unverified users.</a:t>
            </a:r>
            <a:endParaRPr sz="1600"/>
          </a:p>
          <a:p>
            <a:pPr marL="0" lvl="0" indent="0">
              <a:spcBef>
                <a:spcPts val="0"/>
              </a:spcBef>
              <a:spcAft>
                <a:spcPts val="0"/>
              </a:spcAft>
              <a:buNone/>
            </a:pPr>
            <a:endParaRPr sz="1600"/>
          </a:p>
          <a:p>
            <a:pPr marL="457200" lvl="0" indent="-330200">
              <a:spcBef>
                <a:spcPts val="0"/>
              </a:spcBef>
              <a:spcAft>
                <a:spcPts val="0"/>
              </a:spcAft>
              <a:buSzPts val="1600"/>
              <a:buChar char="●"/>
            </a:pPr>
            <a:r>
              <a:rPr lang="en" sz="1600"/>
              <a:t>99.86% of the classification is done correctly (Runtime result of Weka)</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87425" y="1947650"/>
            <a:ext cx="8520600" cy="817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800" b="1"/>
              <a:t>Thank you</a:t>
            </a:r>
            <a:endParaRPr sz="3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1"/>
              <a:t>Restaurant Data</a:t>
            </a:r>
            <a:endParaRPr b="1"/>
          </a:p>
        </p:txBody>
      </p:sp>
      <p:sp>
        <p:nvSpPr>
          <p:cNvPr id="73" name="Shape 73"/>
          <p:cNvSpPr txBox="1">
            <a:spLocks noGrp="1"/>
          </p:cNvSpPr>
          <p:nvPr>
            <p:ph type="body" idx="1"/>
          </p:nvPr>
        </p:nvSpPr>
        <p:spPr>
          <a:xfrm>
            <a:off x="6206700" y="1214425"/>
            <a:ext cx="2843100" cy="3416400"/>
          </a:xfrm>
          <a:prstGeom prst="rect">
            <a:avLst/>
          </a:prstGeom>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400">
                <a:solidFill>
                  <a:srgbClr val="000000"/>
                </a:solidFill>
              </a:rPr>
              <a:t>Attributes:-</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 Restaurant name (1)</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Link</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Entity id</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Latitude and Longitude (2)</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Area tags (3)</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Cuisines (4)</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Review count (5)</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Restaurant rating (6)</a:t>
            </a:r>
            <a:endParaRPr sz="1400">
              <a:solidFill>
                <a:srgbClr val="000000"/>
              </a:solidFill>
            </a:endParaRPr>
          </a:p>
          <a:p>
            <a:pPr marL="457200" lvl="0" indent="-317500">
              <a:spcBef>
                <a:spcPts val="0"/>
              </a:spcBef>
              <a:spcAft>
                <a:spcPts val="0"/>
              </a:spcAft>
              <a:buClr>
                <a:srgbClr val="000000"/>
              </a:buClr>
              <a:buSzPts val="1400"/>
              <a:buChar char="●"/>
            </a:pPr>
            <a:r>
              <a:rPr lang="en" sz="1400">
                <a:solidFill>
                  <a:srgbClr val="000000"/>
                </a:solidFill>
              </a:rPr>
              <a:t>Number of votes (7)</a:t>
            </a:r>
            <a:endParaRPr sz="1400">
              <a:solidFill>
                <a:srgbClr val="000000"/>
              </a:solidFill>
            </a:endParaRPr>
          </a:p>
        </p:txBody>
      </p:sp>
      <p:pic>
        <p:nvPicPr>
          <p:cNvPr id="74" name="Shape 74"/>
          <p:cNvPicPr preferRelativeResize="0"/>
          <p:nvPr/>
        </p:nvPicPr>
        <p:blipFill rotWithShape="1">
          <a:blip r:embed="rId3">
            <a:alphaModFix/>
          </a:blip>
          <a:srcRect t="6838"/>
          <a:stretch/>
        </p:blipFill>
        <p:spPr>
          <a:xfrm>
            <a:off x="185325" y="560525"/>
            <a:ext cx="5924133" cy="451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1"/>
              <a:t>Review Data</a:t>
            </a:r>
            <a:endParaRPr b="1"/>
          </a:p>
        </p:txBody>
      </p:sp>
      <p:sp>
        <p:nvSpPr>
          <p:cNvPr id="80" name="Shape 80"/>
          <p:cNvSpPr txBox="1">
            <a:spLocks noGrp="1"/>
          </p:cNvSpPr>
          <p:nvPr>
            <p:ph type="body" idx="1"/>
          </p:nvPr>
        </p:nvSpPr>
        <p:spPr>
          <a:xfrm>
            <a:off x="84525" y="1990675"/>
            <a:ext cx="2099700" cy="186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000000"/>
                </a:solidFill>
              </a:rPr>
              <a:t>Attributes:-</a:t>
            </a:r>
            <a:endParaRPr sz="16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User id</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Username (1)</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Rating (2)</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Review text (2)</a:t>
            </a:r>
            <a:endParaRPr sz="1400">
              <a:solidFill>
                <a:srgbClr val="000000"/>
              </a:solidFill>
            </a:endParaRPr>
          </a:p>
          <a:p>
            <a:pPr marL="457200" lvl="0" indent="-317500">
              <a:spcBef>
                <a:spcPts val="0"/>
              </a:spcBef>
              <a:spcAft>
                <a:spcPts val="0"/>
              </a:spcAft>
              <a:buClr>
                <a:srgbClr val="000000"/>
              </a:buClr>
              <a:buSzPts val="1400"/>
              <a:buChar char="●"/>
            </a:pPr>
            <a:r>
              <a:rPr lang="en" sz="1400">
                <a:solidFill>
                  <a:srgbClr val="000000"/>
                </a:solidFill>
              </a:rPr>
              <a:t>Date and time (3)</a:t>
            </a:r>
            <a:endParaRPr sz="1400">
              <a:solidFill>
                <a:srgbClr val="000000"/>
              </a:solidFill>
            </a:endParaRPr>
          </a:p>
        </p:txBody>
      </p:sp>
      <p:pic>
        <p:nvPicPr>
          <p:cNvPr id="81" name="Shape 81"/>
          <p:cNvPicPr preferRelativeResize="0"/>
          <p:nvPr/>
        </p:nvPicPr>
        <p:blipFill rotWithShape="1">
          <a:blip r:embed="rId3">
            <a:alphaModFix/>
          </a:blip>
          <a:srcRect l="1367" t="3482" r="2321" b="7000"/>
          <a:stretch/>
        </p:blipFill>
        <p:spPr>
          <a:xfrm>
            <a:off x="2102050" y="1179400"/>
            <a:ext cx="6837301" cy="321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1"/>
              <a:t>User Data</a:t>
            </a:r>
            <a:endParaRPr b="1"/>
          </a:p>
        </p:txBody>
      </p:sp>
      <p:sp>
        <p:nvSpPr>
          <p:cNvPr id="87" name="Shape 87"/>
          <p:cNvSpPr txBox="1">
            <a:spLocks noGrp="1"/>
          </p:cNvSpPr>
          <p:nvPr>
            <p:ph type="body" idx="1"/>
          </p:nvPr>
        </p:nvSpPr>
        <p:spPr>
          <a:xfrm>
            <a:off x="6529825" y="923875"/>
            <a:ext cx="2571900" cy="393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a:solidFill>
                  <a:srgbClr val="000000"/>
                </a:solidFill>
              </a:rPr>
              <a:t>Attributes:-</a:t>
            </a:r>
            <a:endParaRPr sz="16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Name (1)</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Location (2)</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No. of reviews (3)</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No. of followers (4)</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Count of bookmarks (5)</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Count of been there (6)</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Foodie level (7)</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Points to level up (8)</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Verified or unverified user (9)</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No. of neighbourhoods the user is expert at (with their names) (10)</a:t>
            </a:r>
            <a:endParaRPr sz="1400">
              <a:solidFill>
                <a:srgbClr val="000000"/>
              </a:solidFill>
            </a:endParaRPr>
          </a:p>
        </p:txBody>
      </p:sp>
      <p:pic>
        <p:nvPicPr>
          <p:cNvPr id="88" name="Shape 88"/>
          <p:cNvPicPr preferRelativeResize="0"/>
          <p:nvPr/>
        </p:nvPicPr>
        <p:blipFill rotWithShape="1">
          <a:blip r:embed="rId3">
            <a:alphaModFix/>
          </a:blip>
          <a:srcRect r="24964" b="7612"/>
          <a:stretch/>
        </p:blipFill>
        <p:spPr>
          <a:xfrm>
            <a:off x="152400" y="744225"/>
            <a:ext cx="6256874" cy="419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2009450"/>
            <a:ext cx="8520600" cy="71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t>Cuisines on Zomato</a:t>
            </a:r>
            <a:endParaRPr sz="3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311700" y="143750"/>
            <a:ext cx="8520600" cy="1833300"/>
          </a:xfrm>
          <a:prstGeom prst="rect">
            <a:avLst/>
          </a:prstGeom>
        </p:spPr>
        <p:txBody>
          <a:bodyPr spcFirstLastPara="1" wrap="square" lIns="91425" tIns="91425" rIns="91425" bIns="91425" anchor="t" anchorCtr="0">
            <a:noAutofit/>
          </a:bodyPr>
          <a:lstStyle/>
          <a:p>
            <a:pPr marL="457200" lvl="0" indent="-330200">
              <a:lnSpc>
                <a:spcPct val="150000"/>
              </a:lnSpc>
              <a:spcBef>
                <a:spcPts val="0"/>
              </a:spcBef>
              <a:spcAft>
                <a:spcPts val="0"/>
              </a:spcAft>
              <a:buClr>
                <a:schemeClr val="dk1"/>
              </a:buClr>
              <a:buSzPts val="1600"/>
              <a:buChar char="●"/>
            </a:pPr>
            <a:r>
              <a:rPr lang="en" sz="1600">
                <a:solidFill>
                  <a:schemeClr val="dk1"/>
                </a:solidFill>
              </a:rPr>
              <a:t>Enumeration of the set of cuisines over all the restaurants in Kolkata</a:t>
            </a:r>
            <a:endParaRPr sz="1600">
              <a:solidFill>
                <a:schemeClr val="dk1"/>
              </a:solidFill>
            </a:endParaRPr>
          </a:p>
          <a:p>
            <a:pPr marL="457200" lvl="0" indent="-330200">
              <a:lnSpc>
                <a:spcPct val="150000"/>
              </a:lnSpc>
              <a:spcBef>
                <a:spcPts val="0"/>
              </a:spcBef>
              <a:spcAft>
                <a:spcPts val="0"/>
              </a:spcAft>
              <a:buClr>
                <a:schemeClr val="dk1"/>
              </a:buClr>
              <a:buSzPts val="1600"/>
              <a:buChar char="●"/>
            </a:pPr>
            <a:r>
              <a:rPr lang="en" sz="1600">
                <a:solidFill>
                  <a:schemeClr val="dk1"/>
                </a:solidFill>
              </a:rPr>
              <a:t>Calculation of the frequency of each cuisine in the data set and the average rating obtained by restaurants of a particular cuisine</a:t>
            </a:r>
            <a:endParaRPr sz="1600">
              <a:solidFill>
                <a:schemeClr val="dk1"/>
              </a:solidFill>
            </a:endParaRPr>
          </a:p>
          <a:p>
            <a:pPr marL="457200" lvl="0" indent="-330200">
              <a:lnSpc>
                <a:spcPct val="150000"/>
              </a:lnSpc>
              <a:spcBef>
                <a:spcPts val="0"/>
              </a:spcBef>
              <a:spcAft>
                <a:spcPts val="0"/>
              </a:spcAft>
              <a:buClr>
                <a:schemeClr val="dk1"/>
              </a:buClr>
              <a:buSzPts val="1600"/>
              <a:buChar char="●"/>
            </a:pPr>
            <a:r>
              <a:rPr lang="en" sz="1600">
                <a:solidFill>
                  <a:schemeClr val="dk1"/>
                </a:solidFill>
              </a:rPr>
              <a:t>There are a total of 75 unique cuisines in Kolkata and the average rating mostly ranges between 3 - 3.5.</a:t>
            </a:r>
            <a:endParaRPr sz="1600"/>
          </a:p>
        </p:txBody>
      </p:sp>
      <p:pic>
        <p:nvPicPr>
          <p:cNvPr id="99" name="Shape 99"/>
          <p:cNvPicPr preferRelativeResize="0"/>
          <p:nvPr/>
        </p:nvPicPr>
        <p:blipFill>
          <a:blip r:embed="rId3">
            <a:alphaModFix/>
          </a:blip>
          <a:stretch>
            <a:fillRect/>
          </a:stretch>
        </p:blipFill>
        <p:spPr>
          <a:xfrm>
            <a:off x="1953925" y="2053125"/>
            <a:ext cx="5236150" cy="2465450"/>
          </a:xfrm>
          <a:prstGeom prst="rect">
            <a:avLst/>
          </a:prstGeom>
          <a:noFill/>
          <a:ln>
            <a:noFill/>
          </a:ln>
        </p:spPr>
      </p:pic>
      <p:sp>
        <p:nvSpPr>
          <p:cNvPr id="100" name="Shape 100"/>
          <p:cNvSpPr txBox="1">
            <a:spLocks noGrp="1"/>
          </p:cNvSpPr>
          <p:nvPr>
            <p:ph type="body" idx="1"/>
          </p:nvPr>
        </p:nvSpPr>
        <p:spPr>
          <a:xfrm>
            <a:off x="1890175" y="4329725"/>
            <a:ext cx="5236200" cy="759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000000"/>
                </a:solidFill>
              </a:rPr>
              <a:t>Snapshot of data: Cuisines, frequency of occurrence and average ratings</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1488" y="2988325"/>
            <a:ext cx="4490400" cy="4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Rating distribution of restaurants with Chinese cuisine</a:t>
            </a:r>
            <a:endParaRPr sz="1400">
              <a:solidFill>
                <a:schemeClr val="dk1"/>
              </a:solidFill>
            </a:endParaRPr>
          </a:p>
        </p:txBody>
      </p:sp>
      <p:pic>
        <p:nvPicPr>
          <p:cNvPr id="106" name="Shape 106"/>
          <p:cNvPicPr preferRelativeResize="0"/>
          <p:nvPr/>
        </p:nvPicPr>
        <p:blipFill rotWithShape="1">
          <a:blip r:embed="rId3">
            <a:alphaModFix/>
          </a:blip>
          <a:srcRect r="10015"/>
          <a:stretch/>
        </p:blipFill>
        <p:spPr>
          <a:xfrm>
            <a:off x="313275" y="185625"/>
            <a:ext cx="3946825" cy="2802700"/>
          </a:xfrm>
          <a:prstGeom prst="rect">
            <a:avLst/>
          </a:prstGeom>
          <a:noFill/>
          <a:ln>
            <a:noFill/>
          </a:ln>
        </p:spPr>
      </p:pic>
      <p:pic>
        <p:nvPicPr>
          <p:cNvPr id="107" name="Shape 107"/>
          <p:cNvPicPr preferRelativeResize="0"/>
          <p:nvPr/>
        </p:nvPicPr>
        <p:blipFill rotWithShape="1">
          <a:blip r:embed="rId4">
            <a:alphaModFix/>
          </a:blip>
          <a:srcRect r="11079"/>
          <a:stretch/>
        </p:blipFill>
        <p:spPr>
          <a:xfrm>
            <a:off x="4719450" y="1663175"/>
            <a:ext cx="4165750" cy="2738852"/>
          </a:xfrm>
          <a:prstGeom prst="rect">
            <a:avLst/>
          </a:prstGeom>
          <a:noFill/>
          <a:ln>
            <a:noFill/>
          </a:ln>
        </p:spPr>
      </p:pic>
      <p:sp>
        <p:nvSpPr>
          <p:cNvPr id="108" name="Shape 108"/>
          <p:cNvSpPr txBox="1">
            <a:spLocks noGrp="1"/>
          </p:cNvSpPr>
          <p:nvPr>
            <p:ph type="body" idx="1"/>
          </p:nvPr>
        </p:nvSpPr>
        <p:spPr>
          <a:xfrm>
            <a:off x="4426775" y="4402025"/>
            <a:ext cx="4751100" cy="492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rgbClr val="000000"/>
              </a:buClr>
              <a:buSzPts val="1100"/>
              <a:buFont typeface="Arial"/>
              <a:buNone/>
            </a:pPr>
            <a:r>
              <a:rPr lang="en" sz="1400">
                <a:solidFill>
                  <a:srgbClr val="000000"/>
                </a:solidFill>
              </a:rPr>
              <a:t>Rating distribution of restaurants with North Indian cuisine</a:t>
            </a:r>
            <a:endParaRPr sz="14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1474</Words>
  <Application>Microsoft Office PowerPoint</Application>
  <PresentationFormat>On-screen Show (16:9)</PresentationFormat>
  <Paragraphs>139</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Consolas</vt:lpstr>
      <vt:lpstr>Simple Light</vt:lpstr>
      <vt:lpstr>Zomato: A Case Study for Understanding Crowdsourcing in Restaurant Review Systems</vt:lpstr>
      <vt:lpstr>What is the case study about?</vt:lpstr>
      <vt:lpstr>Problem Definition</vt:lpstr>
      <vt:lpstr>Restaurant Data</vt:lpstr>
      <vt:lpstr>Review Data</vt:lpstr>
      <vt:lpstr>User Data</vt:lpstr>
      <vt:lpstr>Cuisines on Zomato</vt:lpstr>
      <vt:lpstr>PowerPoint Presentation</vt:lpstr>
      <vt:lpstr>PowerPoint Presentation</vt:lpstr>
      <vt:lpstr>PowerPoint Presentation</vt:lpstr>
      <vt:lpstr>Restaurant Ratings</vt:lpstr>
      <vt:lpstr>Areas on Zomato</vt:lpstr>
      <vt:lpstr>PowerPoint Presentation</vt:lpstr>
      <vt:lpstr>PowerPoint Presentation</vt:lpstr>
      <vt:lpstr>PowerPoint Presentation</vt:lpstr>
      <vt:lpstr>PowerPoint Presentation</vt:lpstr>
      <vt:lpstr>PowerPoint Presentation</vt:lpstr>
      <vt:lpstr>PowerPoint Presentation</vt:lpstr>
      <vt:lpstr>Natural Language Processing for Review Analysis</vt:lpstr>
      <vt:lpstr>PowerPoint Presentation</vt:lpstr>
      <vt:lpstr>PowerPoint Presentation</vt:lpstr>
      <vt:lpstr>PowerPoint Presentation</vt:lpstr>
      <vt:lpstr>PowerPoint Presentation</vt:lpstr>
      <vt:lpstr>Context detection using Latent Dirichlet allocation (LDA)</vt:lpstr>
      <vt:lpstr>User 1</vt:lpstr>
      <vt:lpstr>User 2 - </vt:lpstr>
      <vt:lpstr>Takeaway from LDA analysis </vt:lpstr>
      <vt:lpstr>Blue Star User</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 Case Study for Understanding Crowdsourcing in Restaurant Review Systems</dc:title>
  <cp:lastModifiedBy>Riya Dutta</cp:lastModifiedBy>
  <cp:revision>2</cp:revision>
  <dcterms:modified xsi:type="dcterms:W3CDTF">2018-05-11T17:04:14Z</dcterms:modified>
</cp:coreProperties>
</file>