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3GoZLNo4et2oDWcgnzcNnOwma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15b16f9d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15b16f9d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15b16f9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15b16f9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15b16f9d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15b16f9d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riya-joshi-401/ML-IA2-Heart-Disease-Predi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454075" y="762625"/>
            <a:ext cx="8520600" cy="84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2800">
                <a:solidFill>
                  <a:schemeClr val="lt1"/>
                </a:solidFill>
              </a:rPr>
              <a:t>Machine learning in healthcare</a:t>
            </a:r>
            <a:endParaRPr>
              <a:solidFill>
                <a:schemeClr val="lt1"/>
              </a:solidFill>
            </a:endParaRPr>
          </a:p>
        </p:txBody>
      </p:sp>
      <p:sp>
        <p:nvSpPr>
          <p:cNvPr id="55" name="Google Shape;55;p1"/>
          <p:cNvSpPr txBox="1"/>
          <p:nvPr>
            <p:ph type="title"/>
          </p:nvPr>
        </p:nvSpPr>
        <p:spPr>
          <a:xfrm>
            <a:off x="454075" y="1729950"/>
            <a:ext cx="8520600" cy="84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2800" u="sng">
                <a:solidFill>
                  <a:schemeClr val="lt1"/>
                </a:solidFill>
              </a:rPr>
              <a:t>ML IA 2</a:t>
            </a:r>
            <a:r>
              <a:rPr lang="en" sz="2800">
                <a:solidFill>
                  <a:schemeClr val="lt1"/>
                </a:solidFill>
              </a:rPr>
              <a:t> </a:t>
            </a:r>
            <a:endParaRPr>
              <a:solidFill>
                <a:schemeClr val="lt1"/>
              </a:solidFill>
            </a:endParaRPr>
          </a:p>
        </p:txBody>
      </p:sp>
      <p:sp>
        <p:nvSpPr>
          <p:cNvPr id="56" name="Google Shape;56;p1"/>
          <p:cNvSpPr txBox="1"/>
          <p:nvPr>
            <p:ph type="title"/>
          </p:nvPr>
        </p:nvSpPr>
        <p:spPr>
          <a:xfrm>
            <a:off x="454075" y="3238725"/>
            <a:ext cx="852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000" u="sng">
                <a:solidFill>
                  <a:schemeClr val="lt1"/>
                </a:solidFill>
              </a:rPr>
              <a:t>Members</a:t>
            </a:r>
            <a:r>
              <a:rPr lang="en" sz="2000">
                <a:solidFill>
                  <a:schemeClr val="lt1"/>
                </a:solidFill>
              </a:rPr>
              <a:t>:</a:t>
            </a:r>
            <a:endParaRPr sz="2000">
              <a:solidFill>
                <a:schemeClr val="lt1"/>
              </a:solidFill>
            </a:endParaRPr>
          </a:p>
          <a:p>
            <a:pPr indent="0" lvl="0" marL="0" rtl="0" algn="l">
              <a:lnSpc>
                <a:spcPct val="100000"/>
              </a:lnSpc>
              <a:spcBef>
                <a:spcPts val="0"/>
              </a:spcBef>
              <a:spcAft>
                <a:spcPts val="0"/>
              </a:spcAft>
              <a:buSzPts val="3600"/>
              <a:buNone/>
            </a:pPr>
            <a:r>
              <a:t/>
            </a:r>
            <a:endParaRPr sz="2000">
              <a:solidFill>
                <a:schemeClr val="lt1"/>
              </a:solidFill>
            </a:endParaRPr>
          </a:p>
          <a:p>
            <a:pPr indent="0" lvl="0" marL="0" rtl="0" algn="l">
              <a:lnSpc>
                <a:spcPct val="100000"/>
              </a:lnSpc>
              <a:spcBef>
                <a:spcPts val="0"/>
              </a:spcBef>
              <a:spcAft>
                <a:spcPts val="0"/>
              </a:spcAft>
              <a:buSzPts val="3600"/>
              <a:buNone/>
            </a:pPr>
            <a:r>
              <a:rPr lang="en" sz="2000">
                <a:solidFill>
                  <a:schemeClr val="lt1"/>
                </a:solidFill>
              </a:rPr>
              <a:t>Riya Joshi , 1814028</a:t>
            </a:r>
            <a:endParaRPr sz="2000">
              <a:solidFill>
                <a:schemeClr val="lt1"/>
              </a:solidFill>
            </a:endParaRPr>
          </a:p>
          <a:p>
            <a:pPr indent="0" lvl="0" marL="0" rtl="0" algn="l">
              <a:lnSpc>
                <a:spcPct val="100000"/>
              </a:lnSpc>
              <a:spcBef>
                <a:spcPts val="0"/>
              </a:spcBef>
              <a:spcAft>
                <a:spcPts val="0"/>
              </a:spcAft>
              <a:buSzPts val="3600"/>
              <a:buNone/>
            </a:pPr>
            <a:r>
              <a:rPr lang="en" sz="2000">
                <a:solidFill>
                  <a:schemeClr val="lt1"/>
                </a:solidFill>
              </a:rPr>
              <a:t>Darshan Kalwani, 1814029</a:t>
            </a:r>
            <a:endParaRPr sz="2000">
              <a:solidFill>
                <a:schemeClr val="lt1"/>
              </a:solidFill>
            </a:endParaRPr>
          </a:p>
          <a:p>
            <a:pPr indent="0" lvl="0" marL="0" rtl="0" algn="l">
              <a:lnSpc>
                <a:spcPct val="100000"/>
              </a:lnSpc>
              <a:spcBef>
                <a:spcPts val="0"/>
              </a:spcBef>
              <a:spcAft>
                <a:spcPts val="0"/>
              </a:spcAft>
              <a:buSzPts val="3600"/>
              <a:buNone/>
            </a:pPr>
            <a:r>
              <a:rPr lang="en" sz="2000">
                <a:solidFill>
                  <a:schemeClr val="lt1"/>
                </a:solidFill>
              </a:rPr>
              <a:t>Sagar Kamat, 1814030</a:t>
            </a:r>
            <a:endParaRPr sz="2000">
              <a:solidFill>
                <a:schemeClr val="lt1"/>
              </a:solidFill>
            </a:endParaRPr>
          </a:p>
          <a:p>
            <a:pPr indent="0" lvl="0" marL="0" rtl="0" algn="l">
              <a:lnSpc>
                <a:spcPct val="100000"/>
              </a:lnSpc>
              <a:spcBef>
                <a:spcPts val="0"/>
              </a:spcBef>
              <a:spcAft>
                <a:spcPts val="0"/>
              </a:spcAft>
              <a:buSzPts val="3600"/>
              <a:buNone/>
            </a:pPr>
            <a:r>
              <a:t/>
            </a:r>
            <a:endParaRPr sz="2000">
              <a:solidFill>
                <a:schemeClr val="lt1"/>
              </a:solidFill>
            </a:endParaRPr>
          </a:p>
        </p:txBody>
      </p:sp>
      <p:pic>
        <p:nvPicPr>
          <p:cNvPr id="57" name="Google Shape;57;p1"/>
          <p:cNvPicPr preferRelativeResize="0"/>
          <p:nvPr/>
        </p:nvPicPr>
        <p:blipFill rotWithShape="1">
          <a:blip r:embed="rId3">
            <a:alphaModFix/>
          </a:blip>
          <a:srcRect b="0" l="0" r="0" t="0"/>
          <a:stretch/>
        </p:blipFill>
        <p:spPr>
          <a:xfrm>
            <a:off x="4572000" y="1604425"/>
            <a:ext cx="4148826" cy="26311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457200" lvl="0" marL="1828800" rtl="0" algn="l">
              <a:lnSpc>
                <a:spcPct val="115000"/>
              </a:lnSpc>
              <a:spcBef>
                <a:spcPts val="0"/>
              </a:spcBef>
              <a:spcAft>
                <a:spcPts val="0"/>
              </a:spcAft>
              <a:buSzPct val="113131"/>
              <a:buNone/>
            </a:pPr>
            <a:r>
              <a:rPr b="1" lang="en" sz="2750" u="sng">
                <a:solidFill>
                  <a:schemeClr val="lt1"/>
                </a:solidFill>
              </a:rPr>
              <a:t>Random Forest Classifier</a:t>
            </a:r>
            <a:endParaRPr b="1" sz="2750" u="sng">
              <a:solidFill>
                <a:schemeClr val="lt1"/>
              </a:solidFill>
            </a:endParaRPr>
          </a:p>
          <a:p>
            <a:pPr indent="0" lvl="0" marL="0" rtl="0" algn="l">
              <a:lnSpc>
                <a:spcPct val="100000"/>
              </a:lnSpc>
              <a:spcBef>
                <a:spcPts val="1200"/>
              </a:spcBef>
              <a:spcAft>
                <a:spcPts val="0"/>
              </a:spcAft>
              <a:buSzPct val="111111"/>
              <a:buNone/>
            </a:pPr>
            <a:r>
              <a:t/>
            </a:r>
            <a:endParaRPr b="1" u="sng"/>
          </a:p>
        </p:txBody>
      </p:sp>
      <p:sp>
        <p:nvSpPr>
          <p:cNvPr id="115" name="Google Shape;115;p10"/>
          <p:cNvSpPr txBox="1"/>
          <p:nvPr>
            <p:ph idx="1" type="body"/>
          </p:nvPr>
        </p:nvSpPr>
        <p:spPr>
          <a:xfrm>
            <a:off x="311700" y="130312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lt1"/>
              </a:buClr>
              <a:buSzPts val="1500"/>
              <a:buChar char="●"/>
            </a:pPr>
            <a:r>
              <a:rPr lang="en" sz="1500">
                <a:solidFill>
                  <a:schemeClr val="lt1"/>
                </a:solidFill>
              </a:rPr>
              <a:t>A random forest is a meta estimator that fits a number of decision tree classifiers on various sub-samples of the dataset and uses averaging to improve the predictive accuracy and control over-fitting.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The sub-sample size is controlled with the max_samples parameter if bootstrap=True (default), otherwise the whole dataset is used to build each tree.</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The algorithm generates the individual decision trees through an attribute selection indication. Every tree relies on an independent random sample.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In a classification problem, every tree votes and the most popular class is the end result. </a:t>
            </a:r>
            <a:endParaRPr sz="1500">
              <a:solidFill>
                <a:schemeClr val="lt1"/>
              </a:solidFill>
            </a:endParaRPr>
          </a:p>
          <a:p>
            <a:pPr indent="0" lvl="0" marL="0" rtl="0" algn="l">
              <a:lnSpc>
                <a:spcPct val="150000"/>
              </a:lnSpc>
              <a:spcBef>
                <a:spcPts val="0"/>
              </a:spcBef>
              <a:spcAft>
                <a:spcPts val="1200"/>
              </a:spcAft>
              <a:buSzPts val="1800"/>
              <a:buNone/>
            </a:pPr>
            <a:r>
              <a:t/>
            </a:r>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K-Nearest Neighbours</a:t>
            </a:r>
            <a:endParaRPr b="1" u="sng">
              <a:solidFill>
                <a:schemeClr val="lt1"/>
              </a:solidFill>
            </a:endParaRPr>
          </a:p>
        </p:txBody>
      </p:sp>
      <p:sp>
        <p:nvSpPr>
          <p:cNvPr id="121" name="Google Shape;12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marR="279400" rtl="0" algn="l">
              <a:lnSpc>
                <a:spcPct val="150000"/>
              </a:lnSpc>
              <a:spcBef>
                <a:spcPts val="2200"/>
              </a:spcBef>
              <a:spcAft>
                <a:spcPts val="0"/>
              </a:spcAft>
              <a:buClr>
                <a:schemeClr val="lt1"/>
              </a:buClr>
              <a:buSzPts val="1500"/>
              <a:buChar char="●"/>
            </a:pPr>
            <a:r>
              <a:rPr lang="en" sz="1500">
                <a:solidFill>
                  <a:schemeClr val="lt1"/>
                </a:solidFill>
              </a:rPr>
              <a:t>This algorithm works by classifying the data points based on how the neighbors are classified.</a:t>
            </a:r>
            <a:endParaRPr sz="1500">
              <a:solidFill>
                <a:schemeClr val="lt1"/>
              </a:solidFill>
            </a:endParaRPr>
          </a:p>
          <a:p>
            <a:pPr indent="-323850" lvl="0" marL="457200" marR="279400" rtl="0" algn="l">
              <a:lnSpc>
                <a:spcPct val="150000"/>
              </a:lnSpc>
              <a:spcBef>
                <a:spcPts val="0"/>
              </a:spcBef>
              <a:spcAft>
                <a:spcPts val="0"/>
              </a:spcAft>
              <a:buClr>
                <a:schemeClr val="lt1"/>
              </a:buClr>
              <a:buSzPts val="1500"/>
              <a:buChar char="●"/>
            </a:pPr>
            <a:r>
              <a:rPr lang="en" sz="1500">
                <a:solidFill>
                  <a:schemeClr val="lt1"/>
                </a:solidFill>
              </a:rPr>
              <a:t>Any new case is classified based on a similarity measure of all the available cases.</a:t>
            </a:r>
            <a:endParaRPr sz="1500">
              <a:solidFill>
                <a:schemeClr val="lt1"/>
              </a:solidFill>
            </a:endParaRPr>
          </a:p>
          <a:p>
            <a:pPr indent="-323850" lvl="0" marL="457200" marR="279400" rtl="0" algn="l">
              <a:lnSpc>
                <a:spcPct val="150000"/>
              </a:lnSpc>
              <a:spcBef>
                <a:spcPts val="0"/>
              </a:spcBef>
              <a:spcAft>
                <a:spcPts val="0"/>
              </a:spcAft>
              <a:buClr>
                <a:schemeClr val="lt1"/>
              </a:buClr>
              <a:buSzPts val="1500"/>
              <a:buChar char="●"/>
            </a:pPr>
            <a:r>
              <a:rPr lang="en" sz="1500">
                <a:solidFill>
                  <a:schemeClr val="lt1"/>
                </a:solidFill>
              </a:rPr>
              <a:t>Technically, the algorithm classifies an unknown item by looking at k of its already -classified, nearest neighbor items by finding out majority votes from nearest neighbors that have similar attributes as those used to map the items.</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350">
                <a:solidFill>
                  <a:schemeClr val="lt1"/>
                </a:solidFill>
              </a:rPr>
              <a:t>It is a versatile algorithm also used for imputing missing values and resampling datasets.</a:t>
            </a:r>
            <a:endParaRPr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2743200" rtl="0" algn="l">
              <a:lnSpc>
                <a:spcPct val="115000"/>
              </a:lnSpc>
              <a:spcBef>
                <a:spcPts val="0"/>
              </a:spcBef>
              <a:spcAft>
                <a:spcPts val="1200"/>
              </a:spcAft>
              <a:buSzPts val="2800"/>
              <a:buNone/>
            </a:pPr>
            <a:r>
              <a:rPr b="1" lang="en" sz="2500" u="sng">
                <a:solidFill>
                  <a:schemeClr val="lt1"/>
                </a:solidFill>
              </a:rPr>
              <a:t>XGBoost Classifier</a:t>
            </a:r>
            <a:endParaRPr b="1" sz="2500" u="sng">
              <a:solidFill>
                <a:schemeClr val="lt1"/>
              </a:solidFill>
            </a:endParaRPr>
          </a:p>
        </p:txBody>
      </p:sp>
      <p:sp>
        <p:nvSpPr>
          <p:cNvPr id="127" name="Google Shape;12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914400" marR="279400" rtl="0" algn="l">
              <a:lnSpc>
                <a:spcPct val="142857"/>
              </a:lnSpc>
              <a:spcBef>
                <a:spcPts val="2200"/>
              </a:spcBef>
              <a:spcAft>
                <a:spcPts val="0"/>
              </a:spcAft>
              <a:buClr>
                <a:schemeClr val="lt1"/>
              </a:buClr>
              <a:buSzPts val="1500"/>
              <a:buChar char="●"/>
            </a:pPr>
            <a:r>
              <a:rPr lang="en" sz="1500">
                <a:solidFill>
                  <a:schemeClr val="lt1"/>
                </a:solidFill>
              </a:rPr>
              <a:t>XGBoost classifier is a Machine learning algorithm that is applied for structured and tabular data. </a:t>
            </a:r>
            <a:endParaRPr sz="1500">
              <a:solidFill>
                <a:schemeClr val="lt1"/>
              </a:solidFill>
            </a:endParaRPr>
          </a:p>
          <a:p>
            <a:pPr indent="-323850" lvl="0" marL="914400" marR="279400" rtl="0" algn="l">
              <a:lnSpc>
                <a:spcPct val="142857"/>
              </a:lnSpc>
              <a:spcBef>
                <a:spcPts val="0"/>
              </a:spcBef>
              <a:spcAft>
                <a:spcPts val="0"/>
              </a:spcAft>
              <a:buClr>
                <a:schemeClr val="lt1"/>
              </a:buClr>
              <a:buSzPts val="1500"/>
              <a:buChar char="●"/>
            </a:pPr>
            <a:r>
              <a:rPr lang="en" sz="1500">
                <a:solidFill>
                  <a:schemeClr val="lt1"/>
                </a:solidFill>
              </a:rPr>
              <a:t>XGBoost is an implementation of gradient boosted decision trees designed for speed and performance. </a:t>
            </a:r>
            <a:endParaRPr sz="1500">
              <a:solidFill>
                <a:schemeClr val="lt1"/>
              </a:solidFill>
            </a:endParaRPr>
          </a:p>
          <a:p>
            <a:pPr indent="-323850" lvl="0" marL="914400" marR="279400" rtl="0" algn="l">
              <a:lnSpc>
                <a:spcPct val="142857"/>
              </a:lnSpc>
              <a:spcBef>
                <a:spcPts val="0"/>
              </a:spcBef>
              <a:spcAft>
                <a:spcPts val="0"/>
              </a:spcAft>
              <a:buClr>
                <a:schemeClr val="lt1"/>
              </a:buClr>
              <a:buSzPts val="1500"/>
              <a:buChar char="●"/>
            </a:pPr>
            <a:r>
              <a:rPr lang="en" sz="1500">
                <a:solidFill>
                  <a:schemeClr val="lt1"/>
                </a:solidFill>
              </a:rPr>
              <a:t>It offers a range of hyperparameters that give fine-grained control over the model training procedure. </a:t>
            </a:r>
            <a:endParaRPr sz="1500">
              <a:solidFill>
                <a:schemeClr val="lt1"/>
              </a:solidFill>
            </a:endParaRPr>
          </a:p>
          <a:p>
            <a:pPr indent="-323850" lvl="0" marL="914400" marR="279400" rtl="0" algn="l">
              <a:lnSpc>
                <a:spcPct val="142857"/>
              </a:lnSpc>
              <a:spcBef>
                <a:spcPts val="0"/>
              </a:spcBef>
              <a:spcAft>
                <a:spcPts val="0"/>
              </a:spcAft>
              <a:buClr>
                <a:schemeClr val="lt1"/>
              </a:buClr>
              <a:buSzPts val="1500"/>
              <a:buChar char="●"/>
            </a:pPr>
            <a:r>
              <a:rPr lang="en" sz="1500">
                <a:solidFill>
                  <a:schemeClr val="lt1"/>
                </a:solidFill>
              </a:rPr>
              <a:t>It gives a way to tune the training algorithm to pay more attention to misclassification of the minority class for datasets with a skewed class distribution.</a:t>
            </a:r>
            <a:endParaRPr sz="1500">
              <a:solidFill>
                <a:schemeClr val="lt1"/>
              </a:solidFill>
            </a:endParaRPr>
          </a:p>
          <a:p>
            <a:pPr indent="0" lvl="0" marL="457200" rtl="0" algn="l">
              <a:lnSpc>
                <a:spcPct val="115000"/>
              </a:lnSpc>
              <a:spcBef>
                <a:spcPts val="0"/>
              </a:spcBef>
              <a:spcAft>
                <a:spcPts val="1200"/>
              </a:spcAft>
              <a:buSzPts val="1800"/>
              <a:buNone/>
            </a:pPr>
            <a:r>
              <a:t/>
            </a:r>
            <a:endParaRPr sz="1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015b16f9d6_0_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b="1" lang="en" u="sng">
                <a:solidFill>
                  <a:schemeClr val="lt1"/>
                </a:solidFill>
              </a:rPr>
              <a:t>Implementation</a:t>
            </a:r>
            <a:endParaRPr b="1" u="sng">
              <a:solidFill>
                <a:schemeClr val="lt1"/>
              </a:solidFill>
            </a:endParaRPr>
          </a:p>
        </p:txBody>
      </p:sp>
      <p:sp>
        <p:nvSpPr>
          <p:cNvPr id="133" name="Google Shape;133;g1015b16f9d6_0_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Code link : </a:t>
            </a:r>
            <a:r>
              <a:rPr lang="en" u="sng">
                <a:solidFill>
                  <a:schemeClr val="hlink"/>
                </a:solidFill>
                <a:hlinkClick r:id="rId3"/>
              </a:rPr>
              <a:t>https://github.com/riya-joshi-401/ML-IA2-Heart-Disease-Prediction</a:t>
            </a: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AutoNum type="arabicParenBoth"/>
            </a:pPr>
            <a:r>
              <a:rPr lang="en">
                <a:solidFill>
                  <a:schemeClr val="lt1"/>
                </a:solidFill>
              </a:rPr>
              <a:t>We have </a:t>
            </a:r>
            <a:r>
              <a:rPr lang="en">
                <a:solidFill>
                  <a:schemeClr val="lt1"/>
                </a:solidFill>
              </a:rPr>
              <a:t>first</a:t>
            </a:r>
            <a:r>
              <a:rPr lang="en">
                <a:solidFill>
                  <a:schemeClr val="lt1"/>
                </a:solidFill>
              </a:rPr>
              <a:t> performed EDA on our dataset and drew various insights from it</a:t>
            </a:r>
            <a:endParaRPr>
              <a:solidFill>
                <a:schemeClr val="lt1"/>
              </a:solidFill>
            </a:endParaRPr>
          </a:p>
          <a:p>
            <a:pPr indent="-342900" lvl="0" marL="457200" rtl="0" algn="l">
              <a:spcBef>
                <a:spcPts val="0"/>
              </a:spcBef>
              <a:spcAft>
                <a:spcPts val="0"/>
              </a:spcAft>
              <a:buClr>
                <a:schemeClr val="lt1"/>
              </a:buClr>
              <a:buSzPts val="1800"/>
              <a:buAutoNum type="arabicParenBoth"/>
            </a:pPr>
            <a:r>
              <a:rPr lang="en">
                <a:solidFill>
                  <a:schemeClr val="lt1"/>
                </a:solidFill>
              </a:rPr>
              <a:t>Then we did some pre-processing our dataset</a:t>
            </a:r>
            <a:endParaRPr>
              <a:solidFill>
                <a:schemeClr val="lt1"/>
              </a:solidFill>
            </a:endParaRPr>
          </a:p>
          <a:p>
            <a:pPr indent="-342900" lvl="0" marL="457200" rtl="0" algn="l">
              <a:spcBef>
                <a:spcPts val="0"/>
              </a:spcBef>
              <a:spcAft>
                <a:spcPts val="0"/>
              </a:spcAft>
              <a:buClr>
                <a:schemeClr val="lt1"/>
              </a:buClr>
              <a:buSzPts val="1800"/>
              <a:buAutoNum type="arabicParenBoth"/>
            </a:pPr>
            <a:r>
              <a:rPr lang="en">
                <a:solidFill>
                  <a:schemeClr val="lt1"/>
                </a:solidFill>
              </a:rPr>
              <a:t>After that we implemented 7 supervised machine learning algorithms</a:t>
            </a:r>
            <a:endParaRPr>
              <a:solidFill>
                <a:schemeClr val="lt1"/>
              </a:solidFill>
            </a:endParaRPr>
          </a:p>
          <a:p>
            <a:pPr indent="-342900" lvl="0" marL="457200" rtl="0" algn="l">
              <a:spcBef>
                <a:spcPts val="0"/>
              </a:spcBef>
              <a:spcAft>
                <a:spcPts val="0"/>
              </a:spcAft>
              <a:buClr>
                <a:schemeClr val="lt1"/>
              </a:buClr>
              <a:buSzPts val="1800"/>
              <a:buAutoNum type="arabicParenBoth"/>
            </a:pPr>
            <a:r>
              <a:rPr lang="en">
                <a:solidFill>
                  <a:schemeClr val="lt1"/>
                </a:solidFill>
              </a:rPr>
              <a:t>We also did hyper-parameter tuning to further increase the accuracy</a:t>
            </a:r>
            <a:endParaRPr>
              <a:solidFill>
                <a:schemeClr val="lt1"/>
              </a:solidFill>
            </a:endParaRPr>
          </a:p>
          <a:p>
            <a:pPr indent="-342900" lvl="0" marL="457200" rtl="0" algn="l">
              <a:spcBef>
                <a:spcPts val="0"/>
              </a:spcBef>
              <a:spcAft>
                <a:spcPts val="0"/>
              </a:spcAft>
              <a:buClr>
                <a:schemeClr val="lt1"/>
              </a:buClr>
              <a:buSzPts val="1800"/>
              <a:buAutoNum type="arabicParenBoth"/>
            </a:pPr>
            <a:r>
              <a:rPr lang="en">
                <a:solidFill>
                  <a:schemeClr val="lt1"/>
                </a:solidFill>
              </a:rPr>
              <a:t>We evaluated their performance on the basis of various metrics and compared the overall performance of the algorithms</a:t>
            </a:r>
            <a:endParaRPr>
              <a:solidFill>
                <a:schemeClr val="lt1"/>
              </a:solidFill>
            </a:endParaRPr>
          </a:p>
          <a:p>
            <a:pPr indent="0" lvl="0" marL="457200" rtl="0" algn="l">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Hyper-parameter tuning </a:t>
            </a:r>
            <a:endParaRPr b="1" u="sng">
              <a:solidFill>
                <a:schemeClr val="lt1"/>
              </a:solidFill>
            </a:endParaRPr>
          </a:p>
        </p:txBody>
      </p:sp>
      <p:sp>
        <p:nvSpPr>
          <p:cNvPr id="139" name="Google Shape;139;p13"/>
          <p:cNvSpPr txBox="1"/>
          <p:nvPr>
            <p:ph idx="1" type="body"/>
          </p:nvPr>
        </p:nvSpPr>
        <p:spPr>
          <a:xfrm>
            <a:off x="311700" y="1152475"/>
            <a:ext cx="8520600" cy="34164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Char char="●"/>
            </a:pPr>
            <a:r>
              <a:rPr lang="en" sz="1500">
                <a:solidFill>
                  <a:schemeClr val="lt1"/>
                </a:solidFill>
              </a:rPr>
              <a:t>We are not aware of optimal values for hyperparameters which would generate the best model output.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So, what we tell the model is to explore and select the optimal model architecture automatically.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This selection procedure for hyperparameter is known as</a:t>
            </a:r>
            <a:r>
              <a:rPr b="1" lang="en" sz="1500">
                <a:solidFill>
                  <a:schemeClr val="lt1"/>
                </a:solidFill>
              </a:rPr>
              <a:t> Hyperparameter Tuning.</a:t>
            </a:r>
            <a:endParaRPr b="1"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In our implementation we have made use of RandomizedSearchCV , which eventually increased the accuracy of XGBoost model from 96% to 98%.</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b="1" lang="en" sz="1500">
                <a:solidFill>
                  <a:schemeClr val="lt1"/>
                </a:solidFill>
              </a:rPr>
              <a:t>RandomizedSearchCV </a:t>
            </a:r>
            <a:r>
              <a:rPr lang="en" sz="1500">
                <a:solidFill>
                  <a:schemeClr val="lt1"/>
                </a:solidFill>
              </a:rPr>
              <a:t>implements a “fit” and a “score” method. It also implements “score_samples”, “predict”, “predict_proba”, “decision_function”, “transform” and “inverse_transform” if they are implemented in the estimator used.</a:t>
            </a:r>
            <a:endParaRPr sz="1500">
              <a:solidFill>
                <a:schemeClr val="lt1"/>
              </a:solidFill>
            </a:endParaRPr>
          </a:p>
          <a:p>
            <a:pPr indent="0" lvl="0" marL="0" rtl="0" algn="l">
              <a:lnSpc>
                <a:spcPct val="150000"/>
              </a:lnSpc>
              <a:spcBef>
                <a:spcPts val="1200"/>
              </a:spcBef>
              <a:spcAft>
                <a:spcPts val="0"/>
              </a:spcAft>
              <a:buSzPts val="1800"/>
              <a:buNone/>
            </a:pPr>
            <a:r>
              <a:t/>
            </a:r>
            <a:endParaRPr b="1" sz="1500">
              <a:solidFill>
                <a:schemeClr val="lt1"/>
              </a:solidFill>
            </a:endParaRPr>
          </a:p>
          <a:p>
            <a:pPr indent="0" lvl="0" marL="0" rtl="0" algn="l">
              <a:lnSpc>
                <a:spcPct val="150000"/>
              </a:lnSpc>
              <a:spcBef>
                <a:spcPts val="1200"/>
              </a:spcBef>
              <a:spcAft>
                <a:spcPts val="1200"/>
              </a:spcAft>
              <a:buSzPts val="1800"/>
              <a:buNone/>
            </a:pPr>
            <a:r>
              <a:t/>
            </a:r>
            <a:endParaRPr b="1" sz="15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Performance evaluation metrics</a:t>
            </a:r>
            <a:endParaRPr b="1" u="sng">
              <a:solidFill>
                <a:schemeClr val="lt1"/>
              </a:solidFill>
            </a:endParaRPr>
          </a:p>
        </p:txBody>
      </p:sp>
      <p:sp>
        <p:nvSpPr>
          <p:cNvPr id="145" name="Google Shape;145;p14"/>
          <p:cNvSpPr txBox="1"/>
          <p:nvPr/>
        </p:nvSpPr>
        <p:spPr>
          <a:xfrm>
            <a:off x="537000" y="1310975"/>
            <a:ext cx="8070000" cy="3288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1000"/>
              </a:spcBef>
              <a:spcAft>
                <a:spcPts val="0"/>
              </a:spcAft>
              <a:buClr>
                <a:schemeClr val="lt1"/>
              </a:buClr>
              <a:buSzPts val="1600"/>
              <a:buFont typeface="Georgia"/>
              <a:buChar char="●"/>
            </a:pPr>
            <a:r>
              <a:rPr b="1" i="0" lang="en" sz="1600" u="sng" cap="none" strike="noStrike">
                <a:solidFill>
                  <a:schemeClr val="lt1"/>
                </a:solidFill>
                <a:latin typeface="Arial"/>
                <a:ea typeface="Arial"/>
                <a:cs typeface="Arial"/>
                <a:sym typeface="Arial"/>
              </a:rPr>
              <a:t>Accuracy</a:t>
            </a:r>
            <a:r>
              <a:rPr b="1" i="0" lang="en" sz="1600" u="none" cap="none" strike="noStrike">
                <a:solidFill>
                  <a:schemeClr val="lt1"/>
                </a:solidFill>
                <a:latin typeface="Arial"/>
                <a:ea typeface="Arial"/>
                <a:cs typeface="Arial"/>
                <a:sym typeface="Arial"/>
              </a:rPr>
              <a:t> is </a:t>
            </a:r>
            <a:r>
              <a:rPr b="0" i="0" lang="en" sz="1600" u="none" cap="none" strike="noStrike">
                <a:solidFill>
                  <a:schemeClr val="lt1"/>
                </a:solidFill>
                <a:latin typeface="Arial"/>
                <a:ea typeface="Arial"/>
                <a:cs typeface="Arial"/>
                <a:sym typeface="Arial"/>
              </a:rPr>
              <a:t>a ratio of correctly predicted observation to the total observations.</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1000"/>
              </a:spcBef>
              <a:spcAft>
                <a:spcPts val="0"/>
              </a:spcAft>
              <a:buClr>
                <a:schemeClr val="lt1"/>
              </a:buClr>
              <a:buSzPts val="1600"/>
              <a:buFont typeface="Georgia"/>
              <a:buChar char="●"/>
            </a:pPr>
            <a:r>
              <a:rPr b="1" i="0" lang="en" sz="1600" u="sng" cap="none" strike="noStrike">
                <a:solidFill>
                  <a:schemeClr val="lt1"/>
                </a:solidFill>
                <a:latin typeface="Arial"/>
                <a:ea typeface="Arial"/>
                <a:cs typeface="Arial"/>
                <a:sym typeface="Arial"/>
              </a:rPr>
              <a:t>Precision</a:t>
            </a:r>
            <a:r>
              <a:rPr b="0" i="0" lang="en" sz="1600" u="none" cap="none" strike="noStrike">
                <a:solidFill>
                  <a:schemeClr val="lt1"/>
                </a:solidFill>
                <a:latin typeface="Arial"/>
                <a:ea typeface="Arial"/>
                <a:cs typeface="Arial"/>
                <a:sym typeface="Arial"/>
              </a:rPr>
              <a:t> is the number of true positives divided by the total number of positive predictions.</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1000"/>
              </a:spcBef>
              <a:spcAft>
                <a:spcPts val="0"/>
              </a:spcAft>
              <a:buClr>
                <a:schemeClr val="lt1"/>
              </a:buClr>
              <a:buSzPts val="1600"/>
              <a:buFont typeface="Georgia"/>
              <a:buChar char="●"/>
            </a:pPr>
            <a:r>
              <a:rPr b="1" i="0" lang="en" sz="1600" u="sng" cap="none" strike="noStrike">
                <a:solidFill>
                  <a:schemeClr val="lt1"/>
                </a:solidFill>
                <a:latin typeface="Arial"/>
                <a:ea typeface="Arial"/>
                <a:cs typeface="Arial"/>
                <a:sym typeface="Arial"/>
              </a:rPr>
              <a:t>Recall</a:t>
            </a:r>
            <a:r>
              <a:rPr b="1" i="0" lang="en" sz="1600" u="none" cap="none" strike="noStrike">
                <a:solidFill>
                  <a:schemeClr val="lt1"/>
                </a:solidFill>
                <a:latin typeface="Arial"/>
                <a:ea typeface="Arial"/>
                <a:cs typeface="Arial"/>
                <a:sym typeface="Arial"/>
              </a:rPr>
              <a:t> </a:t>
            </a:r>
            <a:r>
              <a:rPr b="0" i="0" lang="en" sz="1600" u="none" cap="none" strike="noStrike">
                <a:solidFill>
                  <a:schemeClr val="lt1"/>
                </a:solidFill>
                <a:latin typeface="Arial"/>
                <a:ea typeface="Arial"/>
                <a:cs typeface="Arial"/>
                <a:sym typeface="Arial"/>
              </a:rPr>
              <a:t>is the number of true positives divided by the number of actual number of positives.</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1000"/>
              </a:spcBef>
              <a:spcAft>
                <a:spcPts val="0"/>
              </a:spcAft>
              <a:buClr>
                <a:schemeClr val="lt1"/>
              </a:buClr>
              <a:buSzPts val="1600"/>
              <a:buFont typeface="Georgia"/>
              <a:buChar char="●"/>
            </a:pPr>
            <a:r>
              <a:rPr b="1" i="0" lang="en" sz="1600" u="sng" cap="none" strike="noStrike">
                <a:solidFill>
                  <a:schemeClr val="lt1"/>
                </a:solidFill>
                <a:latin typeface="Arial"/>
                <a:ea typeface="Arial"/>
                <a:cs typeface="Arial"/>
                <a:sym typeface="Arial"/>
              </a:rPr>
              <a:t>AUC - ROC curve</a:t>
            </a:r>
            <a:r>
              <a:rPr b="0" i="0" lang="en" sz="1600" u="none" cap="none" strike="noStrike">
                <a:solidFill>
                  <a:schemeClr val="lt1"/>
                </a:solidFill>
                <a:latin typeface="Arial"/>
                <a:ea typeface="Arial"/>
                <a:cs typeface="Arial"/>
                <a:sym typeface="Arial"/>
              </a:rPr>
              <a:t> is a performance measurement for the classification problems at various threshold settings. </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1000"/>
              </a:spcBef>
              <a:spcAft>
                <a:spcPts val="0"/>
              </a:spcAft>
              <a:buClr>
                <a:schemeClr val="lt1"/>
              </a:buClr>
              <a:buSzPts val="1600"/>
              <a:buFont typeface="Georgia"/>
              <a:buChar char="●"/>
            </a:pPr>
            <a:r>
              <a:rPr b="1" i="0" lang="en" sz="1600" u="sng" cap="none" strike="noStrike">
                <a:solidFill>
                  <a:schemeClr val="lt1"/>
                </a:solidFill>
                <a:latin typeface="Arial"/>
                <a:ea typeface="Arial"/>
                <a:cs typeface="Arial"/>
                <a:sym typeface="Arial"/>
              </a:rPr>
              <a:t>ROC</a:t>
            </a:r>
            <a:r>
              <a:rPr b="0" i="0" lang="en" sz="1600" u="none" cap="none" strike="noStrike">
                <a:solidFill>
                  <a:schemeClr val="lt1"/>
                </a:solidFill>
                <a:latin typeface="Arial"/>
                <a:ea typeface="Arial"/>
                <a:cs typeface="Arial"/>
                <a:sym typeface="Arial"/>
              </a:rPr>
              <a:t> is a probability curve and </a:t>
            </a:r>
            <a:r>
              <a:rPr b="1" i="0" lang="en" sz="1600" u="none" cap="none" strike="noStrike">
                <a:solidFill>
                  <a:schemeClr val="lt1"/>
                </a:solidFill>
                <a:latin typeface="Arial"/>
                <a:ea typeface="Arial"/>
                <a:cs typeface="Arial"/>
                <a:sym typeface="Arial"/>
              </a:rPr>
              <a:t>AUC </a:t>
            </a:r>
            <a:r>
              <a:rPr b="0" i="0" lang="en" sz="1600" u="none" cap="none" strike="noStrike">
                <a:solidFill>
                  <a:schemeClr val="lt1"/>
                </a:solidFill>
                <a:latin typeface="Arial"/>
                <a:ea typeface="Arial"/>
                <a:cs typeface="Arial"/>
                <a:sym typeface="Arial"/>
              </a:rPr>
              <a:t>represents the degree or measure of separability.</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1000"/>
              </a:spcBef>
              <a:spcAft>
                <a:spcPts val="0"/>
              </a:spcAft>
              <a:buClr>
                <a:schemeClr val="lt1"/>
              </a:buClr>
              <a:buSzPts val="1600"/>
              <a:buFont typeface="Georgia"/>
              <a:buChar char="●"/>
            </a:pPr>
            <a:r>
              <a:rPr b="1" i="0" lang="en" sz="1600" u="sng" cap="none" strike="noStrike">
                <a:solidFill>
                  <a:schemeClr val="lt1"/>
                </a:solidFill>
                <a:latin typeface="Arial"/>
                <a:ea typeface="Arial"/>
                <a:cs typeface="Arial"/>
                <a:sym typeface="Arial"/>
              </a:rPr>
              <a:t>F1 Score</a:t>
            </a:r>
            <a:r>
              <a:rPr b="0" i="0" lang="en" sz="1600" u="none" cap="none" strike="noStrike">
                <a:solidFill>
                  <a:schemeClr val="lt1"/>
                </a:solidFill>
                <a:latin typeface="Arial"/>
                <a:ea typeface="Arial"/>
                <a:cs typeface="Arial"/>
                <a:sym typeface="Arial"/>
              </a:rPr>
              <a:t> is formularized as 2*((precision*recall)/(precision+recall)).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Results</a:t>
            </a:r>
            <a:endParaRPr b="1" u="sng">
              <a:solidFill>
                <a:schemeClr val="lt1"/>
              </a:solidFill>
            </a:endParaRPr>
          </a:p>
        </p:txBody>
      </p:sp>
      <p:sp>
        <p:nvSpPr>
          <p:cNvPr id="151" name="Google Shape;151;p15"/>
          <p:cNvSpPr txBox="1"/>
          <p:nvPr>
            <p:ph idx="1" type="body"/>
          </p:nvPr>
        </p:nvSpPr>
        <p:spPr>
          <a:xfrm>
            <a:off x="3001650" y="4049325"/>
            <a:ext cx="3140700" cy="723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lt1"/>
                </a:solidFill>
              </a:rPr>
              <a:t>Overall Evaluation of Models</a:t>
            </a:r>
            <a:endParaRPr>
              <a:solidFill>
                <a:schemeClr val="lt1"/>
              </a:solidFill>
            </a:endParaRPr>
          </a:p>
        </p:txBody>
      </p:sp>
      <p:pic>
        <p:nvPicPr>
          <p:cNvPr id="152" name="Google Shape;152;p15"/>
          <p:cNvPicPr preferRelativeResize="0"/>
          <p:nvPr/>
        </p:nvPicPr>
        <p:blipFill rotWithShape="1">
          <a:blip r:embed="rId3">
            <a:alphaModFix/>
          </a:blip>
          <a:srcRect b="0" l="0" r="0" t="0"/>
          <a:stretch/>
        </p:blipFill>
        <p:spPr>
          <a:xfrm>
            <a:off x="1118915" y="1132075"/>
            <a:ext cx="7041726" cy="280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4339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Results</a:t>
            </a:r>
            <a:endParaRPr b="1" u="sng">
              <a:solidFill>
                <a:schemeClr val="lt1"/>
              </a:solidFill>
            </a:endParaRPr>
          </a:p>
        </p:txBody>
      </p:sp>
      <p:sp>
        <p:nvSpPr>
          <p:cNvPr id="158" name="Google Shape;158;p16"/>
          <p:cNvSpPr txBox="1"/>
          <p:nvPr>
            <p:ph idx="1" type="body"/>
          </p:nvPr>
        </p:nvSpPr>
        <p:spPr>
          <a:xfrm>
            <a:off x="3078000" y="4721325"/>
            <a:ext cx="3232500" cy="479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1200"/>
              </a:spcAft>
              <a:buSzPct val="117647"/>
              <a:buNone/>
            </a:pPr>
            <a:r>
              <a:rPr lang="en">
                <a:solidFill>
                  <a:schemeClr val="lt1"/>
                </a:solidFill>
              </a:rPr>
              <a:t>Overall Performance Evaluation</a:t>
            </a:r>
            <a:endParaRPr>
              <a:solidFill>
                <a:schemeClr val="lt1"/>
              </a:solidFill>
            </a:endParaRPr>
          </a:p>
        </p:txBody>
      </p:sp>
      <p:pic>
        <p:nvPicPr>
          <p:cNvPr id="159" name="Google Shape;159;p16"/>
          <p:cNvPicPr preferRelativeResize="0"/>
          <p:nvPr/>
        </p:nvPicPr>
        <p:blipFill rotWithShape="1">
          <a:blip r:embed="rId3">
            <a:alphaModFix/>
          </a:blip>
          <a:srcRect b="0" l="0" r="0" t="0"/>
          <a:stretch/>
        </p:blipFill>
        <p:spPr>
          <a:xfrm>
            <a:off x="1530000" y="640450"/>
            <a:ext cx="6083999" cy="4080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250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Results</a:t>
            </a:r>
            <a:endParaRPr b="1" u="sng">
              <a:solidFill>
                <a:schemeClr val="lt1"/>
              </a:solidFill>
            </a:endParaRPr>
          </a:p>
        </p:txBody>
      </p:sp>
      <p:sp>
        <p:nvSpPr>
          <p:cNvPr id="165" name="Google Shape;165;p17"/>
          <p:cNvSpPr txBox="1"/>
          <p:nvPr>
            <p:ph idx="1" type="body"/>
          </p:nvPr>
        </p:nvSpPr>
        <p:spPr>
          <a:xfrm>
            <a:off x="3001650" y="4538275"/>
            <a:ext cx="3140700" cy="445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n">
                <a:solidFill>
                  <a:schemeClr val="lt1"/>
                </a:solidFill>
              </a:rPr>
              <a:t>Overall Evaluation of Models</a:t>
            </a:r>
            <a:endParaRPr>
              <a:solidFill>
                <a:schemeClr val="lt1"/>
              </a:solidFill>
            </a:endParaRPr>
          </a:p>
        </p:txBody>
      </p:sp>
      <p:pic>
        <p:nvPicPr>
          <p:cNvPr id="166" name="Google Shape;166;p17"/>
          <p:cNvPicPr preferRelativeResize="0"/>
          <p:nvPr/>
        </p:nvPicPr>
        <p:blipFill rotWithShape="1">
          <a:blip r:embed="rId3">
            <a:alphaModFix/>
          </a:blip>
          <a:srcRect b="0" l="0" r="0" t="0"/>
          <a:stretch/>
        </p:blipFill>
        <p:spPr>
          <a:xfrm>
            <a:off x="1334813" y="1017725"/>
            <a:ext cx="6474375" cy="339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2" name="Google Shape;172;p18"/>
          <p:cNvSpPr txBox="1"/>
          <p:nvPr>
            <p:ph type="title"/>
          </p:nvPr>
        </p:nvSpPr>
        <p:spPr>
          <a:xfrm>
            <a:off x="311700" y="299900"/>
            <a:ext cx="8520600" cy="841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800" u="sng">
                <a:solidFill>
                  <a:schemeClr val="lt1"/>
                </a:solidFill>
              </a:rPr>
              <a:t>Conclusion</a:t>
            </a:r>
            <a:endParaRPr u="sng">
              <a:solidFill>
                <a:schemeClr val="lt1"/>
              </a:solidFill>
            </a:endParaRPr>
          </a:p>
        </p:txBody>
      </p:sp>
      <p:sp>
        <p:nvSpPr>
          <p:cNvPr id="173" name="Google Shape;173;p18"/>
          <p:cNvSpPr txBox="1"/>
          <p:nvPr>
            <p:ph idx="1" type="body"/>
          </p:nvPr>
        </p:nvSpPr>
        <p:spPr>
          <a:xfrm>
            <a:off x="311700" y="1141700"/>
            <a:ext cx="8520600" cy="359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Char char="●"/>
            </a:pPr>
            <a:r>
              <a:rPr lang="en" sz="1400">
                <a:solidFill>
                  <a:schemeClr val="lt1"/>
                </a:solidFill>
              </a:rPr>
              <a:t>We surveyed and studied various research papers and compared the methodology of all the papers in IA1. </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400">
                <a:solidFill>
                  <a:schemeClr val="lt1"/>
                </a:solidFill>
              </a:rPr>
              <a:t>We discussed some applications of machine learning in healthcare and saw the huge potential Machine learning has in the healthcare industry</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400">
                <a:solidFill>
                  <a:schemeClr val="lt1"/>
                </a:solidFill>
              </a:rPr>
              <a:t>For IA2, we trained, evaluated and compared 7 different machine learning approaches on the Heart Disease Dataset. </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400">
                <a:solidFill>
                  <a:schemeClr val="lt1"/>
                </a:solidFill>
              </a:rPr>
              <a:t>From our understanding, we can conclude that XGBoost Algorithm reigns over all the other algorithm that we used, with an accuracy of 98.05%. </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400">
                <a:solidFill>
                  <a:schemeClr val="lt1"/>
                </a:solidFill>
              </a:rPr>
              <a:t>Considering the limited number of records in the dataset, these results are a good achievement. </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400">
                <a:solidFill>
                  <a:schemeClr val="lt1"/>
                </a:solidFill>
              </a:rPr>
              <a:t>Furthermore, the performance of the models can be increased by combining algorithms to create ensemble models and thus finding the one with the best performance.</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29990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sz="2800" u="sng">
                <a:solidFill>
                  <a:schemeClr val="lt1"/>
                </a:solidFill>
              </a:rPr>
              <a:t>Introduction</a:t>
            </a:r>
            <a:endParaRPr u="sng">
              <a:solidFill>
                <a:schemeClr val="lt1"/>
              </a:solidFill>
            </a:endParaRPr>
          </a:p>
        </p:txBody>
      </p:sp>
      <p:sp>
        <p:nvSpPr>
          <p:cNvPr id="63" name="Google Shape;63;p2"/>
          <p:cNvSpPr txBox="1"/>
          <p:nvPr/>
        </p:nvSpPr>
        <p:spPr>
          <a:xfrm>
            <a:off x="624150" y="1227800"/>
            <a:ext cx="78957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Heart disease is one of the biggest causes of morbidity and mortality among the population of the world.</a:t>
            </a:r>
            <a:endParaRPr b="0" i="0" sz="1500" u="none" cap="none" strike="noStrike">
              <a:solidFill>
                <a:schemeClr val="lt1"/>
              </a:solidFill>
              <a:latin typeface="Arial"/>
              <a:ea typeface="Arial"/>
              <a:cs typeface="Arial"/>
              <a:sym typeface="Arial"/>
            </a:endParaRPr>
          </a:p>
          <a:p>
            <a:pPr indent="-323850" lvl="0" marL="457200" marR="0" rtl="0" algn="l">
              <a:lnSpc>
                <a:spcPct val="150000"/>
              </a:lnSpc>
              <a:spcBef>
                <a:spcPts val="0"/>
              </a:spcBef>
              <a:spcAft>
                <a:spcPts val="0"/>
              </a:spcAft>
              <a:buClr>
                <a:schemeClr val="lt1"/>
              </a:buClr>
              <a:buSzPts val="1500"/>
              <a:buFont typeface="Arial"/>
              <a:buChar char="●"/>
            </a:pPr>
            <a:r>
              <a:rPr lang="en" sz="1500">
                <a:solidFill>
                  <a:schemeClr val="lt1"/>
                </a:solidFill>
              </a:rPr>
              <a:t>H</a:t>
            </a:r>
            <a:r>
              <a:rPr b="0" i="0" lang="en" sz="1500" u="none" cap="none" strike="noStrike">
                <a:solidFill>
                  <a:schemeClr val="lt1"/>
                </a:solidFill>
                <a:latin typeface="Arial"/>
                <a:ea typeface="Arial"/>
                <a:cs typeface="Arial"/>
                <a:sym typeface="Arial"/>
              </a:rPr>
              <a:t>ealth care industries have amassed huge amounts of data that enables significant knowledge, patterns and relationships between medical factors related to heart disease by using relevant technolog</a:t>
            </a:r>
            <a:r>
              <a:rPr lang="en" sz="1500">
                <a:solidFill>
                  <a:schemeClr val="lt1"/>
                </a:solidFill>
              </a:rPr>
              <a:t>ies</a:t>
            </a:r>
            <a:r>
              <a:rPr b="0" i="0" lang="en" sz="1500" u="none" cap="none" strike="noStrike">
                <a:solidFill>
                  <a:schemeClr val="lt1"/>
                </a:solidFill>
                <a:latin typeface="Arial"/>
                <a:ea typeface="Arial"/>
                <a:cs typeface="Arial"/>
                <a:sym typeface="Arial"/>
              </a:rPr>
              <a:t>.</a:t>
            </a:r>
            <a:endParaRPr b="0" i="0" sz="1500" u="none" cap="none" strike="noStrike">
              <a:solidFill>
                <a:schemeClr val="lt1"/>
              </a:solidFill>
              <a:latin typeface="Arial"/>
              <a:ea typeface="Arial"/>
              <a:cs typeface="Arial"/>
              <a:sym typeface="Arial"/>
            </a:endParaRPr>
          </a:p>
          <a:p>
            <a:pPr indent="-323850" lvl="0" marL="457200" marR="0" rtl="0" algn="l">
              <a:lnSpc>
                <a:spcPct val="150000"/>
              </a:lnSpc>
              <a:spcBef>
                <a:spcPts val="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Machine Learning algorithms such as SVMs, Logistic Regression, Naive Bayes, Decision Tree, Random Forest Classifier, K-Nearest Neighbour and XGboost classifier are employed on the provided dataset </a:t>
            </a:r>
            <a:r>
              <a:rPr lang="en" sz="1500">
                <a:solidFill>
                  <a:schemeClr val="lt1"/>
                </a:solidFill>
              </a:rPr>
              <a:t>to forecast heart </a:t>
            </a:r>
            <a:r>
              <a:rPr b="0" i="0" lang="en" sz="1500" u="none" cap="none" strike="noStrike">
                <a:solidFill>
                  <a:schemeClr val="lt1"/>
                </a:solidFill>
                <a:latin typeface="Arial"/>
                <a:ea typeface="Arial"/>
                <a:cs typeface="Arial"/>
                <a:sym typeface="Arial"/>
              </a:rPr>
              <a:t>disease.</a:t>
            </a:r>
            <a:endParaRPr b="0" i="0" sz="1500" u="none" cap="none" strike="noStrike">
              <a:solidFill>
                <a:schemeClr val="lt1"/>
              </a:solidFill>
              <a:latin typeface="Arial"/>
              <a:ea typeface="Arial"/>
              <a:cs typeface="Arial"/>
              <a:sym typeface="Arial"/>
            </a:endParaRPr>
          </a:p>
          <a:p>
            <a:pPr indent="-323850" lvl="0" marL="457200" marR="0" rtl="0" algn="l">
              <a:lnSpc>
                <a:spcPct val="150000"/>
              </a:lnSpc>
              <a:spcBef>
                <a:spcPts val="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The overall objective is to forecast more accurately the occurrence of heart disease</a:t>
            </a:r>
            <a:endParaRPr b="0" i="0" sz="15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015b16f9d6_0_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79" name="Google Shape;179;g1015b16f9d6_0_0"/>
          <p:cNvSpPr txBox="1"/>
          <p:nvPr>
            <p:ph type="title"/>
          </p:nvPr>
        </p:nvSpPr>
        <p:spPr>
          <a:xfrm>
            <a:off x="311700" y="2999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u="sng">
                <a:solidFill>
                  <a:schemeClr val="lt1"/>
                </a:solidFill>
              </a:rPr>
              <a:t>Future Scope of Work</a:t>
            </a:r>
            <a:endParaRPr u="sng">
              <a:solidFill>
                <a:schemeClr val="lt1"/>
              </a:solidFill>
            </a:endParaRPr>
          </a:p>
        </p:txBody>
      </p:sp>
      <p:sp>
        <p:nvSpPr>
          <p:cNvPr id="180" name="Google Shape;180;g1015b16f9d6_0_0"/>
          <p:cNvSpPr txBox="1"/>
          <p:nvPr/>
        </p:nvSpPr>
        <p:spPr>
          <a:xfrm>
            <a:off x="60300" y="1276200"/>
            <a:ext cx="90234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rPr>
              <a:t>For applications dealing with object recognition , different techniques can be implemented like MSER with Ada boost, State Estimation, Texture Based SVM, Chain Level Classification, CMSER Algorithm, Graph Model and Fuzzy Method. </a:t>
            </a:r>
            <a:endParaRPr sz="1500">
              <a:solidFill>
                <a:schemeClr val="lt1"/>
              </a:solidFill>
            </a:endParaRPr>
          </a:p>
          <a:p>
            <a:pPr indent="0" lvl="0" marL="457200" rtl="0" algn="l">
              <a:lnSpc>
                <a:spcPct val="115000"/>
              </a:lnSpc>
              <a:spcBef>
                <a:spcPts val="0"/>
              </a:spcBef>
              <a:spcAft>
                <a:spcPts val="0"/>
              </a:spcAft>
              <a:buNone/>
            </a:pPr>
            <a:r>
              <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Future research can be done in the domain of using smart watches for depression detection so that they will be able to accurately predict the severity of depression that  the wearer is going through. Along with the smartwatch sensor: accelerometer , gyroscope , heart rate monitor can also be included in the device. </a:t>
            </a:r>
            <a:endParaRPr sz="1500">
              <a:solidFill>
                <a:schemeClr val="lt1"/>
              </a:solidFill>
            </a:endParaRPr>
          </a:p>
          <a:p>
            <a:pPr indent="0" lvl="0" marL="457200" rtl="0" algn="l">
              <a:lnSpc>
                <a:spcPct val="115000"/>
              </a:lnSpc>
              <a:spcBef>
                <a:spcPts val="0"/>
              </a:spcBef>
              <a:spcAft>
                <a:spcPts val="0"/>
              </a:spcAft>
              <a:buNone/>
            </a:pPr>
            <a:r>
              <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Neural networks or deep learning models can also be used to get higher accuracies. </a:t>
            </a:r>
            <a:endParaRPr sz="1500">
              <a:solidFill>
                <a:schemeClr val="lt1"/>
              </a:solidFill>
            </a:endParaRPr>
          </a:p>
          <a:p>
            <a:pPr indent="0" lvl="0" marL="457200" rtl="0" algn="l">
              <a:lnSpc>
                <a:spcPct val="115000"/>
              </a:lnSpc>
              <a:spcBef>
                <a:spcPts val="0"/>
              </a:spcBef>
              <a:spcAft>
                <a:spcPts val="0"/>
              </a:spcAft>
              <a:buNone/>
            </a:pPr>
            <a:r>
              <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More research can be done in cancer prediction by training the machine learning models for different sizes of cancer cells.</a:t>
            </a:r>
            <a:endParaRPr sz="1500">
              <a:solidFill>
                <a:schemeClr val="lt1"/>
              </a:solidFill>
            </a:endParaRPr>
          </a:p>
          <a:p>
            <a:pPr indent="0" lvl="0" marL="457200" rtl="0" algn="l">
              <a:lnSpc>
                <a:spcPct val="115000"/>
              </a:lnSpc>
              <a:spcBef>
                <a:spcPts val="0"/>
              </a:spcBef>
              <a:spcAft>
                <a:spcPts val="0"/>
              </a:spcAft>
              <a:buNone/>
            </a:pPr>
            <a:r>
              <a:t/>
            </a:r>
            <a:endParaRPr sz="15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015b16f9d6_0_5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86" name="Google Shape;186;g1015b16f9d6_0_51"/>
          <p:cNvSpPr txBox="1"/>
          <p:nvPr>
            <p:ph type="title"/>
          </p:nvPr>
        </p:nvSpPr>
        <p:spPr>
          <a:xfrm>
            <a:off x="266100" y="1931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u="sng">
                <a:solidFill>
                  <a:schemeClr val="lt1"/>
                </a:solidFill>
              </a:rPr>
              <a:t>References</a:t>
            </a:r>
            <a:endParaRPr u="sng">
              <a:solidFill>
                <a:schemeClr val="lt1"/>
              </a:solidFill>
            </a:endParaRPr>
          </a:p>
        </p:txBody>
      </p:sp>
      <p:sp>
        <p:nvSpPr>
          <p:cNvPr id="187" name="Google Shape;187;g1015b16f9d6_0_51"/>
          <p:cNvSpPr txBox="1"/>
          <p:nvPr/>
        </p:nvSpPr>
        <p:spPr>
          <a:xfrm>
            <a:off x="266100" y="1034925"/>
            <a:ext cx="8611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000">
              <a:solidFill>
                <a:schemeClr val="lt1"/>
              </a:solidFill>
            </a:endParaRPr>
          </a:p>
          <a:p>
            <a:pPr indent="0" lvl="0" marL="0" rtl="0" algn="l">
              <a:lnSpc>
                <a:spcPct val="115000"/>
              </a:lnSpc>
              <a:spcBef>
                <a:spcPts val="0"/>
              </a:spcBef>
              <a:spcAft>
                <a:spcPts val="0"/>
              </a:spcAft>
              <a:buNone/>
            </a:pPr>
            <a:r>
              <a:rPr lang="en" sz="1000">
                <a:solidFill>
                  <a:schemeClr val="lt1"/>
                </a:solidFill>
              </a:rPr>
              <a:t>[1] Huiling Xia, Chunzhi Wang, Lingyu Yan, Xinhua Dong, Yichao Wang, “Machine Learning Based Medicine Distribution System”, 2019 10th IEEE International Conference on Intelligent Data Acquisition and Advanced Computing Systems: Technology and Application, 2019</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[2] Piyush Kumar, Rishi Chauhan, Thompson Stephan, Achyut Shankar, Sanjeev Thakur, “A Machine Learning Implementation for Mental Health Care. Application: Smart Watch for Depression Detection”, 2021 11th International Conference on Cloud Computing, Data Science &amp; Engineering (Confluence 2021), 2021 </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[3] Zheng, Zhuo; Zhang, Hao; Li, Xinjian; Liu, Shuai; Teng, Yukun. In: 2021 IEEE International Conference on Consumer Electronics and Computer Engineering (ICCECE) Consumer Electronics and Computer Engineering (ICCECE), 2021 IEEE International Conference on. :325-328 Jan, 2021; </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[4] Sujatha, P.; Mahalakshmi, K.. In: 2020 IEEE International Conference for Innovation in Technology (INOCON) Innovation in Technology (INOCON), 2020 IEEE International Conference for. :1-7 Nov, 2020;</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[5] F. M. Javed Mehedi Shamrat, P. Ghosh, M. H. Sadek, M. A. Kazi and S. Shultana, "Implementation of Machine Learning Algorithms to Detect the Prognosis Rate of Kidney Disease," 2020 IEEE International Conference for Innovation in Technology (INOCON), 2020, pp. 1-7.</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[6] A. Ed-Daoudy and K. Maalmi, "Real-time machine learning for early detection of heart disease using big data approach," 2019 International Conference on Wireless Technologies, Embedded and Intelligent Systems (WITS), 2019, pp. 1-5.</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u="sng">
                <a:solidFill>
                  <a:schemeClr val="lt1"/>
                </a:solidFill>
              </a:rPr>
              <a:t>Dataset</a:t>
            </a:r>
            <a:endParaRPr u="sng">
              <a:solidFill>
                <a:schemeClr val="lt1"/>
              </a:solidFill>
            </a:endParaRPr>
          </a:p>
        </p:txBody>
      </p:sp>
      <p:sp>
        <p:nvSpPr>
          <p:cNvPr id="69" name="Google Shape;69;p3"/>
          <p:cNvSpPr txBox="1"/>
          <p:nvPr>
            <p:ph idx="1" type="body"/>
          </p:nvPr>
        </p:nvSpPr>
        <p:spPr>
          <a:xfrm>
            <a:off x="311700" y="1152475"/>
            <a:ext cx="8520600" cy="36054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lt1"/>
              </a:buClr>
              <a:buSzPts val="1500"/>
              <a:buChar char="●"/>
            </a:pPr>
            <a:r>
              <a:rPr lang="en" sz="1500">
                <a:solidFill>
                  <a:schemeClr val="lt1"/>
                </a:solidFill>
                <a:highlight>
                  <a:schemeClr val="dk1"/>
                </a:highlight>
              </a:rPr>
              <a:t>The Heart Disease dataset is obtained from Kaggle .</a:t>
            </a:r>
            <a:endParaRPr sz="1500">
              <a:solidFill>
                <a:schemeClr val="lt1"/>
              </a:solidFill>
              <a:highlight>
                <a:schemeClr val="dk1"/>
              </a:highlight>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highlight>
                  <a:schemeClr val="dk1"/>
                </a:highlight>
              </a:rPr>
              <a:t>It contains 14 attributes and 1025 records.</a:t>
            </a:r>
            <a:endParaRPr sz="1500">
              <a:solidFill>
                <a:schemeClr val="lt1"/>
              </a:solidFill>
              <a:highlight>
                <a:schemeClr val="dk1"/>
              </a:highlight>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highlight>
                  <a:schemeClr val="dk1"/>
                </a:highlight>
              </a:rPr>
              <a:t>The "target" field refers to the presence of heart disease in the patient. </a:t>
            </a:r>
            <a:endParaRPr sz="1500">
              <a:solidFill>
                <a:schemeClr val="lt1"/>
              </a:solidFill>
              <a:highlight>
                <a:schemeClr val="dk1"/>
              </a:highlight>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highlight>
                  <a:schemeClr val="dk1"/>
                </a:highlight>
              </a:rPr>
              <a:t>It is integer valued 0 = no disease and 1 = disease.</a:t>
            </a:r>
            <a:endParaRPr sz="1500">
              <a:solidFill>
                <a:schemeClr val="lt1"/>
              </a:solidFill>
              <a:highlight>
                <a:schemeClr val="dk1"/>
              </a:highlight>
            </a:endParaRPr>
          </a:p>
          <a:p>
            <a:pPr indent="0" lvl="0" marL="0" rtl="0" algn="l">
              <a:lnSpc>
                <a:spcPct val="150000"/>
              </a:lnSpc>
              <a:spcBef>
                <a:spcPts val="1200"/>
              </a:spcBef>
              <a:spcAft>
                <a:spcPts val="1200"/>
              </a:spcAft>
              <a:buSzPts val="1800"/>
              <a:buNone/>
            </a:pPr>
            <a:r>
              <a:t/>
            </a:r>
            <a:endParaRPr sz="1500">
              <a:solidFill>
                <a:schemeClr val="lt1"/>
              </a:solidFill>
              <a:highlight>
                <a:schemeClr val="dk1"/>
              </a:highlight>
            </a:endParaRPr>
          </a:p>
        </p:txBody>
      </p:sp>
      <p:pic>
        <p:nvPicPr>
          <p:cNvPr id="70" name="Google Shape;70;p3"/>
          <p:cNvPicPr preferRelativeResize="0"/>
          <p:nvPr/>
        </p:nvPicPr>
        <p:blipFill rotWithShape="1">
          <a:blip r:embed="rId3">
            <a:alphaModFix/>
          </a:blip>
          <a:srcRect b="0" l="0" r="0" t="0"/>
          <a:stretch/>
        </p:blipFill>
        <p:spPr>
          <a:xfrm>
            <a:off x="1107100" y="2681025"/>
            <a:ext cx="6929799" cy="1889425"/>
          </a:xfrm>
          <a:prstGeom prst="rect">
            <a:avLst/>
          </a:prstGeom>
          <a:noFill/>
          <a:ln>
            <a:noFill/>
          </a:ln>
        </p:spPr>
      </p:pic>
      <p:sp>
        <p:nvSpPr>
          <p:cNvPr id="71" name="Google Shape;71;p3"/>
          <p:cNvSpPr txBox="1"/>
          <p:nvPr/>
        </p:nvSpPr>
        <p:spPr>
          <a:xfrm>
            <a:off x="3314225" y="4570450"/>
            <a:ext cx="393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First five records displayed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77" name="Google Shape;77;p4"/>
          <p:cNvPicPr preferRelativeResize="0"/>
          <p:nvPr/>
        </p:nvPicPr>
        <p:blipFill rotWithShape="1">
          <a:blip r:embed="rId3">
            <a:alphaModFix/>
          </a:blip>
          <a:srcRect b="1314" l="-827" r="3456" t="1314"/>
          <a:stretch/>
        </p:blipFill>
        <p:spPr>
          <a:xfrm>
            <a:off x="311699" y="308588"/>
            <a:ext cx="8162276" cy="4225025"/>
          </a:xfrm>
          <a:prstGeom prst="rect">
            <a:avLst/>
          </a:prstGeom>
          <a:noFill/>
          <a:ln>
            <a:noFill/>
          </a:ln>
        </p:spPr>
      </p:pic>
      <p:sp>
        <p:nvSpPr>
          <p:cNvPr id="78" name="Google Shape;78;p4"/>
          <p:cNvSpPr txBox="1"/>
          <p:nvPr/>
        </p:nvSpPr>
        <p:spPr>
          <a:xfrm>
            <a:off x="2003938" y="4648525"/>
            <a:ext cx="4777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Attributes description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u="sng">
                <a:solidFill>
                  <a:schemeClr val="lt1"/>
                </a:solidFill>
              </a:rPr>
              <a:t>Models implemented</a:t>
            </a:r>
            <a:endParaRPr u="sng">
              <a:solidFill>
                <a:schemeClr val="lt1"/>
              </a:solidFill>
            </a:endParaRPr>
          </a:p>
        </p:txBody>
      </p:sp>
      <p:sp>
        <p:nvSpPr>
          <p:cNvPr id="84" name="Google Shape;8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Support Vector Machine</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Logistic Regression</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Naive Bayes</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Decision Tree</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Random Forest Classifier</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K-Nearest Neighbour</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n" sz="1900">
                <a:solidFill>
                  <a:schemeClr val="lt1"/>
                </a:solidFill>
              </a:rPr>
              <a:t>XGboost classifier</a:t>
            </a:r>
            <a:endParaRPr sz="1900">
              <a:solidFill>
                <a:schemeClr val="lt1"/>
              </a:solidFill>
            </a:endParaRPr>
          </a:p>
          <a:p>
            <a:pPr indent="0" lvl="0" marL="0" rtl="0" algn="l">
              <a:lnSpc>
                <a:spcPct val="115000"/>
              </a:lnSpc>
              <a:spcBef>
                <a:spcPts val="1200"/>
              </a:spcBef>
              <a:spcAft>
                <a:spcPts val="1200"/>
              </a:spcAft>
              <a:buSzPts val="1800"/>
              <a:buNone/>
            </a:pPr>
            <a:r>
              <a:t/>
            </a:r>
            <a:endParaRPr sz="1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87900" y="445025"/>
            <a:ext cx="8520600" cy="572700"/>
          </a:xfrm>
          <a:prstGeom prst="rect">
            <a:avLst/>
          </a:prstGeom>
          <a:noFill/>
          <a:ln>
            <a:noFill/>
          </a:ln>
        </p:spPr>
        <p:txBody>
          <a:bodyPr anchorCtr="0" anchor="t" bIns="91425" lIns="91425" spcFirstLastPara="1" rIns="91425" wrap="square" tIns="91425">
            <a:normAutofit fontScale="90000"/>
          </a:bodyPr>
          <a:lstStyle/>
          <a:p>
            <a:pPr indent="457200" lvl="0" marL="1828800" rtl="0" algn="l">
              <a:lnSpc>
                <a:spcPct val="100000"/>
              </a:lnSpc>
              <a:spcBef>
                <a:spcPts val="0"/>
              </a:spcBef>
              <a:spcAft>
                <a:spcPts val="0"/>
              </a:spcAft>
              <a:buSzPct val="113131"/>
              <a:buNone/>
            </a:pPr>
            <a:r>
              <a:rPr b="1" lang="en" u="sng">
                <a:solidFill>
                  <a:schemeClr val="lt1"/>
                </a:solidFill>
              </a:rPr>
              <a:t>Support </a:t>
            </a:r>
            <a:r>
              <a:rPr b="1" lang="en" sz="2750" u="sng">
                <a:solidFill>
                  <a:schemeClr val="lt1"/>
                </a:solidFill>
              </a:rPr>
              <a:t>Vector Machine</a:t>
            </a:r>
            <a:endParaRPr b="1" sz="2750" u="sng">
              <a:solidFill>
                <a:schemeClr val="lt1"/>
              </a:solidFill>
            </a:endParaRPr>
          </a:p>
          <a:p>
            <a:pPr indent="0" lvl="0" marL="0" rtl="0" algn="l">
              <a:lnSpc>
                <a:spcPct val="100000"/>
              </a:lnSpc>
              <a:spcBef>
                <a:spcPts val="0"/>
              </a:spcBef>
              <a:spcAft>
                <a:spcPts val="0"/>
              </a:spcAft>
              <a:buSzPct val="111111"/>
              <a:buNone/>
            </a:pPr>
            <a:r>
              <a:rPr b="1" lang="en" u="sng">
                <a:solidFill>
                  <a:schemeClr val="lt1"/>
                </a:solidFill>
              </a:rPr>
              <a:t> </a:t>
            </a:r>
            <a:endParaRPr b="1" u="sng">
              <a:solidFill>
                <a:schemeClr val="lt1"/>
              </a:solidFill>
            </a:endParaRPr>
          </a:p>
        </p:txBody>
      </p:sp>
      <p:sp>
        <p:nvSpPr>
          <p:cNvPr id="90" name="Google Shape;90;p6"/>
          <p:cNvSpPr txBox="1"/>
          <p:nvPr>
            <p:ph idx="1" type="body"/>
          </p:nvPr>
        </p:nvSpPr>
        <p:spPr>
          <a:xfrm>
            <a:off x="311700" y="1324625"/>
            <a:ext cx="8520600" cy="3416400"/>
          </a:xfrm>
          <a:prstGeom prst="rect">
            <a:avLst/>
          </a:prstGeom>
          <a:noFill/>
          <a:ln>
            <a:noFill/>
          </a:ln>
        </p:spPr>
        <p:txBody>
          <a:bodyPr anchorCtr="0" anchor="t" bIns="91425" lIns="91425" spcFirstLastPara="1" rIns="91425" wrap="square" tIns="91425">
            <a:noAutofit/>
          </a:bodyPr>
          <a:lstStyle/>
          <a:p>
            <a:pPr indent="-317500" lvl="1" marL="914400" marR="279400" rtl="0" algn="l">
              <a:lnSpc>
                <a:spcPct val="142857"/>
              </a:lnSpc>
              <a:spcBef>
                <a:spcPts val="2200"/>
              </a:spcBef>
              <a:spcAft>
                <a:spcPts val="0"/>
              </a:spcAft>
              <a:buClr>
                <a:schemeClr val="lt1"/>
              </a:buClr>
              <a:buSzPts val="1400"/>
              <a:buChar char="○"/>
            </a:pPr>
            <a:r>
              <a:rPr lang="en">
                <a:solidFill>
                  <a:schemeClr val="lt1"/>
                </a:solidFill>
              </a:rPr>
              <a:t>SVM (Support Vector Machine) is a supervised machine learning algorithm that can be used for both classification and regression tasks.</a:t>
            </a:r>
            <a:endParaRPr>
              <a:solidFill>
                <a:schemeClr val="lt1"/>
              </a:solidFill>
            </a:endParaRPr>
          </a:p>
          <a:p>
            <a:pPr indent="-317500" lvl="1" marL="914400" marR="279400" rtl="0" algn="l">
              <a:lnSpc>
                <a:spcPct val="142857"/>
              </a:lnSpc>
              <a:spcBef>
                <a:spcPts val="0"/>
              </a:spcBef>
              <a:spcAft>
                <a:spcPts val="0"/>
              </a:spcAft>
              <a:buClr>
                <a:schemeClr val="lt1"/>
              </a:buClr>
              <a:buSzPts val="1400"/>
              <a:buChar char="○"/>
            </a:pPr>
            <a:r>
              <a:rPr lang="en">
                <a:solidFill>
                  <a:schemeClr val="lt1"/>
                </a:solidFill>
              </a:rPr>
              <a:t>The algorithm works by finding a hyperplane (or decision boundary) which have the following properties:</a:t>
            </a:r>
            <a:endParaRPr>
              <a:solidFill>
                <a:schemeClr val="lt1"/>
              </a:solidFill>
            </a:endParaRPr>
          </a:p>
          <a:p>
            <a:pPr indent="-317500" lvl="2" marL="1371600" marR="546100" rtl="0" algn="l">
              <a:lnSpc>
                <a:spcPct val="142857"/>
              </a:lnSpc>
              <a:spcBef>
                <a:spcPts val="0"/>
              </a:spcBef>
              <a:spcAft>
                <a:spcPts val="0"/>
              </a:spcAft>
              <a:buClr>
                <a:schemeClr val="lt1"/>
              </a:buClr>
              <a:buSzPts val="1400"/>
              <a:buChar char="■"/>
            </a:pPr>
            <a:r>
              <a:rPr lang="en">
                <a:solidFill>
                  <a:schemeClr val="lt1"/>
                </a:solidFill>
              </a:rPr>
              <a:t>It creates separation between data points of two classes with a maximum margin</a:t>
            </a:r>
            <a:endParaRPr>
              <a:solidFill>
                <a:schemeClr val="lt1"/>
              </a:solidFill>
            </a:endParaRPr>
          </a:p>
          <a:p>
            <a:pPr indent="-317500" lvl="2" marL="1371600" marR="546100" rtl="0" algn="l">
              <a:lnSpc>
                <a:spcPct val="142857"/>
              </a:lnSpc>
              <a:spcBef>
                <a:spcPts val="0"/>
              </a:spcBef>
              <a:spcAft>
                <a:spcPts val="0"/>
              </a:spcAft>
              <a:buClr>
                <a:schemeClr val="lt1"/>
              </a:buClr>
              <a:buSzPts val="1400"/>
              <a:buChar char="■"/>
            </a:pPr>
            <a:r>
              <a:rPr lang="en">
                <a:solidFill>
                  <a:schemeClr val="lt1"/>
                </a:solidFill>
              </a:rPr>
              <a:t>Its equation (w.x + b = 0) yields a value ≥ 1 for examples from +ve class and ≤-1 for examples from -ve class</a:t>
            </a:r>
            <a:endParaRPr>
              <a:solidFill>
                <a:schemeClr val="lt1"/>
              </a:solidFill>
            </a:endParaRPr>
          </a:p>
          <a:p>
            <a:pPr indent="-317500" lvl="1" marL="914400" marR="279400" rtl="0" algn="l">
              <a:lnSpc>
                <a:spcPct val="142857"/>
              </a:lnSpc>
              <a:spcBef>
                <a:spcPts val="0"/>
              </a:spcBef>
              <a:spcAft>
                <a:spcPts val="0"/>
              </a:spcAft>
              <a:buClr>
                <a:schemeClr val="lt1"/>
              </a:buClr>
              <a:buSzPts val="1400"/>
              <a:buChar char="○"/>
            </a:pPr>
            <a:r>
              <a:rPr lang="en">
                <a:solidFill>
                  <a:schemeClr val="lt1"/>
                </a:solidFill>
              </a:rPr>
              <a:t>It finds this hyperplane by finding the optimal values w (weights/normal) and b (intercept) which define this hyperplane. The optimal values are found by minimizing a cost function.</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Logistic Regression</a:t>
            </a:r>
            <a:endParaRPr b="1" u="sng">
              <a:solidFill>
                <a:schemeClr val="lt1"/>
              </a:solidFill>
            </a:endParaRPr>
          </a:p>
        </p:txBody>
      </p:sp>
      <p:sp>
        <p:nvSpPr>
          <p:cNvPr id="96" name="Google Shape;96;p7"/>
          <p:cNvSpPr txBox="1"/>
          <p:nvPr>
            <p:ph idx="1" type="body"/>
          </p:nvPr>
        </p:nvSpPr>
        <p:spPr>
          <a:xfrm>
            <a:off x="311700" y="1281600"/>
            <a:ext cx="8520600" cy="3416400"/>
          </a:xfrm>
          <a:prstGeom prst="rect">
            <a:avLst/>
          </a:prstGeom>
          <a:noFill/>
          <a:ln>
            <a:noFill/>
          </a:ln>
        </p:spPr>
        <p:txBody>
          <a:bodyPr anchorCtr="0" anchor="t" bIns="91425" lIns="91425" spcFirstLastPara="1" rIns="91425" wrap="square" tIns="91425">
            <a:normAutofit/>
          </a:bodyPr>
          <a:lstStyle/>
          <a:p>
            <a:pPr indent="-323850" lvl="1" marL="914400" marR="279400" rtl="0" algn="l">
              <a:lnSpc>
                <a:spcPct val="142857"/>
              </a:lnSpc>
              <a:spcBef>
                <a:spcPts val="2200"/>
              </a:spcBef>
              <a:spcAft>
                <a:spcPts val="0"/>
              </a:spcAft>
              <a:buClr>
                <a:schemeClr val="lt1"/>
              </a:buClr>
              <a:buSzPts val="1500"/>
              <a:buChar char="○"/>
            </a:pPr>
            <a:r>
              <a:rPr lang="en" sz="1500">
                <a:solidFill>
                  <a:schemeClr val="lt1"/>
                </a:solidFill>
              </a:rPr>
              <a:t>Logistic regression, contrary to the name, is a classification algorithm.</a:t>
            </a:r>
            <a:endParaRPr sz="1500">
              <a:solidFill>
                <a:schemeClr val="lt1"/>
              </a:solidFill>
            </a:endParaRPr>
          </a:p>
          <a:p>
            <a:pPr indent="-323850" lvl="1" marL="914400" marR="279400" rtl="0" algn="l">
              <a:lnSpc>
                <a:spcPct val="142857"/>
              </a:lnSpc>
              <a:spcBef>
                <a:spcPts val="0"/>
              </a:spcBef>
              <a:spcAft>
                <a:spcPts val="0"/>
              </a:spcAft>
              <a:buClr>
                <a:schemeClr val="lt1"/>
              </a:buClr>
              <a:buSzPts val="1500"/>
              <a:buChar char="○"/>
            </a:pPr>
            <a:r>
              <a:rPr lang="en" sz="1500">
                <a:solidFill>
                  <a:schemeClr val="lt1"/>
                </a:solidFill>
              </a:rPr>
              <a:t>It is mainly used for binary classification but with some modification we can use it for multi-class classification too.</a:t>
            </a:r>
            <a:endParaRPr sz="1500">
              <a:solidFill>
                <a:schemeClr val="lt1"/>
              </a:solidFill>
            </a:endParaRPr>
          </a:p>
          <a:p>
            <a:pPr indent="-323850" lvl="1" marL="914400" marR="279400" rtl="0" algn="l">
              <a:lnSpc>
                <a:spcPct val="142857"/>
              </a:lnSpc>
              <a:spcBef>
                <a:spcPts val="0"/>
              </a:spcBef>
              <a:spcAft>
                <a:spcPts val="0"/>
              </a:spcAft>
              <a:buClr>
                <a:schemeClr val="lt1"/>
              </a:buClr>
              <a:buSzPts val="1500"/>
              <a:buChar char="○"/>
            </a:pPr>
            <a:r>
              <a:rPr lang="en" sz="1500">
                <a:solidFill>
                  <a:schemeClr val="lt1"/>
                </a:solidFill>
              </a:rPr>
              <a:t>It transforms the output into a probability value (i.e. a number between 0 and 1) using what is known as the logistic sigmoid function</a:t>
            </a:r>
            <a:endParaRPr sz="1500">
              <a:solidFill>
                <a:schemeClr val="lt1"/>
              </a:solidFill>
            </a:endParaRPr>
          </a:p>
          <a:p>
            <a:pPr indent="-323850" lvl="1" marL="914400" marR="279400" rtl="0" algn="l">
              <a:lnSpc>
                <a:spcPct val="142857"/>
              </a:lnSpc>
              <a:spcBef>
                <a:spcPts val="0"/>
              </a:spcBef>
              <a:spcAft>
                <a:spcPts val="0"/>
              </a:spcAft>
              <a:buClr>
                <a:schemeClr val="lt1"/>
              </a:buClr>
              <a:buSzPts val="1500"/>
              <a:buChar char="○"/>
            </a:pPr>
            <a:r>
              <a:rPr lang="en" sz="1500">
                <a:solidFill>
                  <a:schemeClr val="lt1"/>
                </a:solidFill>
              </a:rPr>
              <a:t>It becomes a classification technique only when a decision threshold is brought into the picture.</a:t>
            </a:r>
            <a:endParaRPr sz="1500">
              <a:solidFill>
                <a:schemeClr val="lt1"/>
              </a:solidFill>
            </a:endParaRPr>
          </a:p>
          <a:p>
            <a:pPr indent="-323850" lvl="1" marL="914400" marR="279400" rtl="0" algn="l">
              <a:lnSpc>
                <a:spcPct val="142857"/>
              </a:lnSpc>
              <a:spcBef>
                <a:spcPts val="0"/>
              </a:spcBef>
              <a:spcAft>
                <a:spcPts val="0"/>
              </a:spcAft>
              <a:buClr>
                <a:schemeClr val="lt1"/>
              </a:buClr>
              <a:buSzPts val="1500"/>
              <a:buChar char="○"/>
            </a:pPr>
            <a:r>
              <a:rPr lang="en" sz="1500">
                <a:solidFill>
                  <a:schemeClr val="lt1"/>
                </a:solidFill>
              </a:rPr>
              <a:t>The setting of the threshold value is a very important aspect of Logistic regression and is dependent on the classification problem itself.</a:t>
            </a:r>
            <a:endParaRPr sz="1500">
              <a:solidFill>
                <a:schemeClr val="lt1"/>
              </a:solidFill>
            </a:endParaRPr>
          </a:p>
          <a:p>
            <a:pPr indent="0" lvl="0" marL="457200" rtl="0" algn="l">
              <a:lnSpc>
                <a:spcPct val="115000"/>
              </a:lnSpc>
              <a:spcBef>
                <a:spcPts val="0"/>
              </a:spcBef>
              <a:spcAft>
                <a:spcPts val="1200"/>
              </a:spcAft>
              <a:buSzPts val="1800"/>
              <a:buNone/>
            </a:pPr>
            <a:r>
              <a:t/>
            </a:r>
            <a:endParaRPr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u="sng">
                <a:solidFill>
                  <a:schemeClr val="lt1"/>
                </a:solidFill>
              </a:rPr>
              <a:t>Naive Bayes</a:t>
            </a:r>
            <a:endParaRPr b="1" u="sng">
              <a:solidFill>
                <a:schemeClr val="lt1"/>
              </a:solidFill>
            </a:endParaRPr>
          </a:p>
        </p:txBody>
      </p:sp>
      <p:sp>
        <p:nvSpPr>
          <p:cNvPr id="102" name="Google Shape;10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lt1"/>
              </a:buClr>
              <a:buSzPts val="1500"/>
              <a:buChar char="●"/>
            </a:pPr>
            <a:r>
              <a:rPr lang="en" sz="1500">
                <a:solidFill>
                  <a:schemeClr val="lt1"/>
                </a:solidFill>
              </a:rPr>
              <a:t>Naive Bayes classifiers are a collection of classification algorithms based on </a:t>
            </a:r>
            <a:r>
              <a:rPr b="1" lang="en" sz="1500">
                <a:solidFill>
                  <a:schemeClr val="lt1"/>
                </a:solidFill>
              </a:rPr>
              <a:t>Bayes’ Theorem</a:t>
            </a:r>
            <a:r>
              <a:rPr lang="en" sz="1500">
                <a:solidFill>
                  <a:schemeClr val="lt1"/>
                </a:solidFill>
              </a:rPr>
              <a:t>.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It is not a single algorithm but a family of algorithms where all of them share a common principle, i.e. every pair of features being classified is independent of each other.</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b="1" lang="en" sz="1500" u="sng">
                <a:solidFill>
                  <a:schemeClr val="lt1"/>
                </a:solidFill>
              </a:rPr>
              <a:t>Bayes theorem</a:t>
            </a:r>
            <a:r>
              <a:rPr lang="en" sz="1500">
                <a:solidFill>
                  <a:schemeClr val="lt1"/>
                </a:solidFill>
              </a:rPr>
              <a:t>: Let E1, E2,…, En be a set of events associated with a sample space S, where all the events E1, E2,…, En have nonzero probability of occurrence and they form a partition of S. Let A be any event associated with S, then according to Bayes theorem</a:t>
            </a:r>
            <a:endParaRPr sz="1500">
              <a:solidFill>
                <a:schemeClr val="lt1"/>
              </a:solidFill>
            </a:endParaRPr>
          </a:p>
        </p:txBody>
      </p:sp>
      <p:pic>
        <p:nvPicPr>
          <p:cNvPr id="103" name="Google Shape;103;p8"/>
          <p:cNvPicPr preferRelativeResize="0"/>
          <p:nvPr/>
        </p:nvPicPr>
        <p:blipFill rotWithShape="1">
          <a:blip r:embed="rId3">
            <a:alphaModFix/>
          </a:blip>
          <a:srcRect b="0" l="0" r="0" t="0"/>
          <a:stretch/>
        </p:blipFill>
        <p:spPr>
          <a:xfrm>
            <a:off x="2862275" y="3857950"/>
            <a:ext cx="3077500" cy="100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286000" rtl="0" algn="l">
              <a:lnSpc>
                <a:spcPct val="115000"/>
              </a:lnSpc>
              <a:spcBef>
                <a:spcPts val="0"/>
              </a:spcBef>
              <a:spcAft>
                <a:spcPts val="0"/>
              </a:spcAft>
              <a:buSzPct val="113131"/>
              <a:buNone/>
            </a:pPr>
            <a:r>
              <a:rPr b="1" lang="en" sz="2750" u="sng">
                <a:solidFill>
                  <a:schemeClr val="lt1"/>
                </a:solidFill>
              </a:rPr>
              <a:t>Decision Tree Classifier</a:t>
            </a:r>
            <a:endParaRPr b="1" sz="2750" u="sng">
              <a:solidFill>
                <a:schemeClr val="lt1"/>
              </a:solidFill>
            </a:endParaRPr>
          </a:p>
          <a:p>
            <a:pPr indent="0" lvl="0" marL="0" rtl="0" algn="l">
              <a:lnSpc>
                <a:spcPct val="100000"/>
              </a:lnSpc>
              <a:spcBef>
                <a:spcPts val="1200"/>
              </a:spcBef>
              <a:spcAft>
                <a:spcPts val="0"/>
              </a:spcAft>
              <a:buSzPct val="111111"/>
              <a:buNone/>
            </a:pPr>
            <a:r>
              <a:t/>
            </a:r>
            <a:endParaRPr b="1" u="sng"/>
          </a:p>
        </p:txBody>
      </p:sp>
      <p:sp>
        <p:nvSpPr>
          <p:cNvPr id="109" name="Google Shape;109;p9"/>
          <p:cNvSpPr txBox="1"/>
          <p:nvPr>
            <p:ph idx="1" type="body"/>
          </p:nvPr>
        </p:nvSpPr>
        <p:spPr>
          <a:xfrm>
            <a:off x="311700" y="1260075"/>
            <a:ext cx="8520600" cy="3416400"/>
          </a:xfrm>
          <a:prstGeom prst="rect">
            <a:avLst/>
          </a:prstGeom>
          <a:noFill/>
          <a:ln>
            <a:noFill/>
          </a:ln>
        </p:spPr>
        <p:txBody>
          <a:bodyPr anchorCtr="0" anchor="t" bIns="91425" lIns="91425" spcFirstLastPara="1" rIns="91425" wrap="square" tIns="91425">
            <a:normAutofit lnSpcReduction="10000"/>
          </a:bodyPr>
          <a:lstStyle/>
          <a:p>
            <a:pPr indent="-323850" lvl="0" marL="457200" marR="279400" rtl="0" algn="l">
              <a:lnSpc>
                <a:spcPct val="150000"/>
              </a:lnSpc>
              <a:spcBef>
                <a:spcPts val="2200"/>
              </a:spcBef>
              <a:spcAft>
                <a:spcPts val="0"/>
              </a:spcAft>
              <a:buClr>
                <a:schemeClr val="lt1"/>
              </a:buClr>
              <a:buSzPts val="1500"/>
              <a:buChar char="●"/>
            </a:pPr>
            <a:r>
              <a:rPr lang="en" sz="1500">
                <a:solidFill>
                  <a:schemeClr val="lt1"/>
                </a:solidFill>
              </a:rPr>
              <a:t>Decision tree uses the tree representation to solve the problem in which every node represents a feature, and the links between the nodes show the decision. Every leaf represents a result.</a:t>
            </a:r>
            <a:endParaRPr sz="1500">
              <a:solidFill>
                <a:schemeClr val="lt1"/>
              </a:solidFill>
            </a:endParaRPr>
          </a:p>
          <a:p>
            <a:pPr indent="-323850" lvl="0" marL="457200" marR="279400" rtl="0" algn="l">
              <a:lnSpc>
                <a:spcPct val="150000"/>
              </a:lnSpc>
              <a:spcBef>
                <a:spcPts val="0"/>
              </a:spcBef>
              <a:spcAft>
                <a:spcPts val="0"/>
              </a:spcAft>
              <a:buClr>
                <a:schemeClr val="lt1"/>
              </a:buClr>
              <a:buSzPts val="1500"/>
              <a:buChar char="●"/>
            </a:pPr>
            <a:r>
              <a:rPr lang="en" sz="1500">
                <a:solidFill>
                  <a:schemeClr val="lt1"/>
                </a:solidFill>
              </a:rPr>
              <a:t>In the Decision Tree, the algorithm splits the dataset into subsets based on the most important or significant attribute. </a:t>
            </a:r>
            <a:endParaRPr sz="1500">
              <a:solidFill>
                <a:schemeClr val="lt1"/>
              </a:solidFill>
            </a:endParaRPr>
          </a:p>
          <a:p>
            <a:pPr indent="-323850" lvl="0" marL="457200" marR="279400" rtl="0" algn="l">
              <a:lnSpc>
                <a:spcPct val="150000"/>
              </a:lnSpc>
              <a:spcBef>
                <a:spcPts val="0"/>
              </a:spcBef>
              <a:spcAft>
                <a:spcPts val="0"/>
              </a:spcAft>
              <a:buClr>
                <a:schemeClr val="lt1"/>
              </a:buClr>
              <a:buSzPts val="1500"/>
              <a:buChar char="●"/>
            </a:pPr>
            <a:r>
              <a:rPr lang="en" sz="1500">
                <a:solidFill>
                  <a:schemeClr val="lt1"/>
                </a:solidFill>
              </a:rPr>
              <a:t>The most significant attribute is designated in the root node, and that is where the splitting takes the place of the entire dataset present in the root node. This splitting is known as decision nodes. </a:t>
            </a:r>
            <a:endParaRPr sz="1500">
              <a:solidFill>
                <a:schemeClr val="lt1"/>
              </a:solidFill>
            </a:endParaRPr>
          </a:p>
          <a:p>
            <a:pPr indent="-323850" lvl="0" marL="457200" marR="279400" rtl="0" algn="l">
              <a:lnSpc>
                <a:spcPct val="150000"/>
              </a:lnSpc>
              <a:spcBef>
                <a:spcPts val="0"/>
              </a:spcBef>
              <a:spcAft>
                <a:spcPts val="0"/>
              </a:spcAft>
              <a:buClr>
                <a:schemeClr val="lt1"/>
              </a:buClr>
              <a:buSzPts val="1500"/>
              <a:buChar char="●"/>
            </a:pPr>
            <a:r>
              <a:rPr lang="en" sz="1500">
                <a:solidFill>
                  <a:schemeClr val="lt1"/>
                </a:solidFill>
              </a:rPr>
              <a:t>In case no more split is possible, that node is termed as a leaf node.</a:t>
            </a:r>
            <a:endParaRPr sz="1500">
              <a:solidFill>
                <a:schemeClr val="lt1"/>
              </a:solidFill>
            </a:endParaRPr>
          </a:p>
          <a:p>
            <a:pPr indent="0" lvl="0" marL="0" rtl="0" algn="l">
              <a:lnSpc>
                <a:spcPct val="150000"/>
              </a:lnSpc>
              <a:spcBef>
                <a:spcPts val="0"/>
              </a:spcBef>
              <a:spcAft>
                <a:spcPts val="1200"/>
              </a:spcAft>
              <a:buSzPts val="1800"/>
              <a:buNone/>
            </a:pPr>
            <a:r>
              <a:t/>
            </a:r>
            <a:endParaRPr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