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58" r:id="rId3"/>
    <p:sldId id="276" r:id="rId4"/>
    <p:sldId id="259" r:id="rId5"/>
    <p:sldId id="260" r:id="rId6"/>
    <p:sldId id="261" r:id="rId7"/>
    <p:sldId id="264" r:id="rId8"/>
    <p:sldId id="265" r:id="rId9"/>
    <p:sldId id="267" r:id="rId10"/>
    <p:sldId id="269" r:id="rId11"/>
    <p:sldId id="257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F1604-405A-4C78-BDE9-27E5909C075B}" v="15" dt="2025-08-23T03:57:41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706" autoAdjust="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ya Tuli" userId="aea069154b7ff58d" providerId="LiveId" clId="{54DF1604-405A-4C78-BDE9-27E5909C075B}"/>
    <pc:docChg chg="custSel addSld delSld modSld">
      <pc:chgData name="Riya Tuli" userId="aea069154b7ff58d" providerId="LiveId" clId="{54DF1604-405A-4C78-BDE9-27E5909C075B}" dt="2025-08-23T03:59:44.688" v="4496" actId="2696"/>
      <pc:docMkLst>
        <pc:docMk/>
      </pc:docMkLst>
      <pc:sldChg chg="modSp mod">
        <pc:chgData name="Riya Tuli" userId="aea069154b7ff58d" providerId="LiveId" clId="{54DF1604-405A-4C78-BDE9-27E5909C075B}" dt="2025-08-23T03:38:18.984" v="2844" actId="14100"/>
        <pc:sldMkLst>
          <pc:docMk/>
          <pc:sldMk cId="2499741867" sldId="257"/>
        </pc:sldMkLst>
        <pc:spChg chg="mod">
          <ac:chgData name="Riya Tuli" userId="aea069154b7ff58d" providerId="LiveId" clId="{54DF1604-405A-4C78-BDE9-27E5909C075B}" dt="2025-08-23T03:38:18.984" v="2844" actId="14100"/>
          <ac:spMkLst>
            <pc:docMk/>
            <pc:sldMk cId="2499741867" sldId="257"/>
            <ac:spMk id="2" creationId="{64ECB2E8-ACA1-605F-0145-8FD51653C6D6}"/>
          </ac:spMkLst>
        </pc:spChg>
      </pc:sldChg>
      <pc:sldChg chg="addSp delSp modSp mod">
        <pc:chgData name="Riya Tuli" userId="aea069154b7ff58d" providerId="LiveId" clId="{54DF1604-405A-4C78-BDE9-27E5909C075B}" dt="2025-08-23T03:03:06.980" v="460" actId="21"/>
        <pc:sldMkLst>
          <pc:docMk/>
          <pc:sldMk cId="793551870" sldId="258"/>
        </pc:sldMkLst>
        <pc:spChg chg="mod">
          <ac:chgData name="Riya Tuli" userId="aea069154b7ff58d" providerId="LiveId" clId="{54DF1604-405A-4C78-BDE9-27E5909C075B}" dt="2025-08-23T03:01:08.401" v="22" actId="20577"/>
          <ac:spMkLst>
            <pc:docMk/>
            <pc:sldMk cId="793551870" sldId="258"/>
            <ac:spMk id="3" creationId="{4BD80E89-121E-19DA-2175-3B5FFF6FC257}"/>
          </ac:spMkLst>
        </pc:spChg>
        <pc:spChg chg="add del mod">
          <ac:chgData name="Riya Tuli" userId="aea069154b7ff58d" providerId="LiveId" clId="{54DF1604-405A-4C78-BDE9-27E5909C075B}" dt="2025-08-23T03:01:54.615" v="168"/>
          <ac:spMkLst>
            <pc:docMk/>
            <pc:sldMk cId="793551870" sldId="258"/>
            <ac:spMk id="4" creationId="{CD3E11A8-49E1-4FFC-E766-13A33D536699}"/>
          </ac:spMkLst>
        </pc:spChg>
        <pc:spChg chg="add del mod">
          <ac:chgData name="Riya Tuli" userId="aea069154b7ff58d" providerId="LiveId" clId="{54DF1604-405A-4C78-BDE9-27E5909C075B}" dt="2025-08-23T03:02:55.402" v="458" actId="21"/>
          <ac:spMkLst>
            <pc:docMk/>
            <pc:sldMk cId="793551870" sldId="258"/>
            <ac:spMk id="5" creationId="{BA41BF0C-D48D-BB46-1E71-60E5AA43CF8A}"/>
          </ac:spMkLst>
        </pc:spChg>
        <pc:spChg chg="add del mod">
          <ac:chgData name="Riya Tuli" userId="aea069154b7ff58d" providerId="LiveId" clId="{54DF1604-405A-4C78-BDE9-27E5909C075B}" dt="2025-08-23T03:02:41.579" v="314" actId="21"/>
          <ac:spMkLst>
            <pc:docMk/>
            <pc:sldMk cId="793551870" sldId="258"/>
            <ac:spMk id="6" creationId="{369B39CC-B641-092B-19AB-B251CF3E892F}"/>
          </ac:spMkLst>
        </pc:spChg>
        <pc:spChg chg="add del mod">
          <ac:chgData name="Riya Tuli" userId="aea069154b7ff58d" providerId="LiveId" clId="{54DF1604-405A-4C78-BDE9-27E5909C075B}" dt="2025-08-23T03:03:06.980" v="460" actId="21"/>
          <ac:spMkLst>
            <pc:docMk/>
            <pc:sldMk cId="793551870" sldId="258"/>
            <ac:spMk id="7" creationId="{BA41BF0C-D48D-BB46-1E71-60E5AA43CF8A}"/>
          </ac:spMkLst>
        </pc:spChg>
      </pc:sldChg>
      <pc:sldChg chg="addSp delSp modSp mod">
        <pc:chgData name="Riya Tuli" userId="aea069154b7ff58d" providerId="LiveId" clId="{54DF1604-405A-4C78-BDE9-27E5909C075B}" dt="2025-08-23T03:09:55.990" v="1011" actId="20577"/>
        <pc:sldMkLst>
          <pc:docMk/>
          <pc:sldMk cId="1012661766" sldId="260"/>
        </pc:sldMkLst>
        <pc:spChg chg="add del mod">
          <ac:chgData name="Riya Tuli" userId="aea069154b7ff58d" providerId="LiveId" clId="{54DF1604-405A-4C78-BDE9-27E5909C075B}" dt="2025-08-23T03:04:38.741" v="672" actId="21"/>
          <ac:spMkLst>
            <pc:docMk/>
            <pc:sldMk cId="1012661766" sldId="260"/>
            <ac:spMk id="2" creationId="{343DC905-CAF3-2AF3-6656-12DE499A7018}"/>
          </ac:spMkLst>
        </pc:spChg>
        <pc:spChg chg="mod">
          <ac:chgData name="Riya Tuli" userId="aea069154b7ff58d" providerId="LiveId" clId="{54DF1604-405A-4C78-BDE9-27E5909C075B}" dt="2025-08-23T03:09:55.990" v="1011" actId="20577"/>
          <ac:spMkLst>
            <pc:docMk/>
            <pc:sldMk cId="1012661766" sldId="260"/>
            <ac:spMk id="19" creationId="{33F6DC15-E8C7-DA36-7C25-8F6944612A4C}"/>
          </ac:spMkLst>
        </pc:spChg>
      </pc:sldChg>
      <pc:sldChg chg="modSp mod">
        <pc:chgData name="Riya Tuli" userId="aea069154b7ff58d" providerId="LiveId" clId="{54DF1604-405A-4C78-BDE9-27E5909C075B}" dt="2025-08-23T03:13:23.779" v="1220" actId="20577"/>
        <pc:sldMkLst>
          <pc:docMk/>
          <pc:sldMk cId="2242707035" sldId="261"/>
        </pc:sldMkLst>
        <pc:spChg chg="mod">
          <ac:chgData name="Riya Tuli" userId="aea069154b7ff58d" providerId="LiveId" clId="{54DF1604-405A-4C78-BDE9-27E5909C075B}" dt="2025-08-23T03:13:23.779" v="1220" actId="20577"/>
          <ac:spMkLst>
            <pc:docMk/>
            <pc:sldMk cId="2242707035" sldId="261"/>
            <ac:spMk id="11" creationId="{9CBF95ED-C07D-A905-1042-DE5E93DA3B9C}"/>
          </ac:spMkLst>
        </pc:spChg>
      </pc:sldChg>
      <pc:sldChg chg="modSp mod">
        <pc:chgData name="Riya Tuli" userId="aea069154b7ff58d" providerId="LiveId" clId="{54DF1604-405A-4C78-BDE9-27E5909C075B}" dt="2025-08-23T03:21:12.357" v="1730" actId="207"/>
        <pc:sldMkLst>
          <pc:docMk/>
          <pc:sldMk cId="778091299" sldId="265"/>
        </pc:sldMkLst>
        <pc:spChg chg="mod">
          <ac:chgData name="Riya Tuli" userId="aea069154b7ff58d" providerId="LiveId" clId="{54DF1604-405A-4C78-BDE9-27E5909C075B}" dt="2025-08-23T03:21:12.357" v="1730" actId="207"/>
          <ac:spMkLst>
            <pc:docMk/>
            <pc:sldMk cId="778091299" sldId="265"/>
            <ac:spMk id="3" creationId="{EFB565AC-B0FD-1263-FE2E-FA43E5D4F1C4}"/>
          </ac:spMkLst>
        </pc:spChg>
      </pc:sldChg>
      <pc:sldChg chg="del">
        <pc:chgData name="Riya Tuli" userId="aea069154b7ff58d" providerId="LiveId" clId="{54DF1604-405A-4C78-BDE9-27E5909C075B}" dt="2025-08-23T03:15:36.524" v="1222" actId="2696"/>
        <pc:sldMkLst>
          <pc:docMk/>
          <pc:sldMk cId="2997500297" sldId="266"/>
        </pc:sldMkLst>
      </pc:sldChg>
      <pc:sldChg chg="modSp mod">
        <pc:chgData name="Riya Tuli" userId="aea069154b7ff58d" providerId="LiveId" clId="{54DF1604-405A-4C78-BDE9-27E5909C075B}" dt="2025-08-23T03:31:52.921" v="2412" actId="207"/>
        <pc:sldMkLst>
          <pc:docMk/>
          <pc:sldMk cId="3471002056" sldId="267"/>
        </pc:sldMkLst>
        <pc:spChg chg="mod">
          <ac:chgData name="Riya Tuli" userId="aea069154b7ff58d" providerId="LiveId" clId="{54DF1604-405A-4C78-BDE9-27E5909C075B}" dt="2025-08-23T03:31:52.921" v="2412" actId="207"/>
          <ac:spMkLst>
            <pc:docMk/>
            <pc:sldMk cId="3471002056" sldId="267"/>
            <ac:spMk id="2" creationId="{5A364122-A40B-D535-1890-6817E27C7AE7}"/>
          </ac:spMkLst>
        </pc:spChg>
      </pc:sldChg>
      <pc:sldChg chg="modSp del mod">
        <pc:chgData name="Riya Tuli" userId="aea069154b7ff58d" providerId="LiveId" clId="{54DF1604-405A-4C78-BDE9-27E5909C075B}" dt="2025-08-23T03:23:39.273" v="1733" actId="2696"/>
        <pc:sldMkLst>
          <pc:docMk/>
          <pc:sldMk cId="1199616117" sldId="268"/>
        </pc:sldMkLst>
        <pc:spChg chg="mod">
          <ac:chgData name="Riya Tuli" userId="aea069154b7ff58d" providerId="LiveId" clId="{54DF1604-405A-4C78-BDE9-27E5909C075B}" dt="2025-08-23T03:21:49.931" v="1732" actId="14100"/>
          <ac:spMkLst>
            <pc:docMk/>
            <pc:sldMk cId="1199616117" sldId="268"/>
            <ac:spMk id="3" creationId="{40ED6632-1F1C-54C1-7FBF-B79293D5179E}"/>
          </ac:spMkLst>
        </pc:spChg>
      </pc:sldChg>
      <pc:sldChg chg="modSp mod">
        <pc:chgData name="Riya Tuli" userId="aea069154b7ff58d" providerId="LiveId" clId="{54DF1604-405A-4C78-BDE9-27E5909C075B}" dt="2025-08-23T03:32:06.295" v="2415" actId="5793"/>
        <pc:sldMkLst>
          <pc:docMk/>
          <pc:sldMk cId="69427271" sldId="269"/>
        </pc:sldMkLst>
        <pc:spChg chg="mod">
          <ac:chgData name="Riya Tuli" userId="aea069154b7ff58d" providerId="LiveId" clId="{54DF1604-405A-4C78-BDE9-27E5909C075B}" dt="2025-08-23T03:32:06.295" v="2415" actId="5793"/>
          <ac:spMkLst>
            <pc:docMk/>
            <pc:sldMk cId="69427271" sldId="269"/>
            <ac:spMk id="2" creationId="{A65734FE-E990-89F4-19E2-343B9746C2D9}"/>
          </ac:spMkLst>
        </pc:spChg>
      </pc:sldChg>
      <pc:sldChg chg="modSp mod">
        <pc:chgData name="Riya Tuli" userId="aea069154b7ff58d" providerId="LiveId" clId="{54DF1604-405A-4C78-BDE9-27E5909C075B}" dt="2025-08-23T03:45:49.399" v="3228" actId="20577"/>
        <pc:sldMkLst>
          <pc:docMk/>
          <pc:sldMk cId="1484512825" sldId="270"/>
        </pc:sldMkLst>
        <pc:spChg chg="mod">
          <ac:chgData name="Riya Tuli" userId="aea069154b7ff58d" providerId="LiveId" clId="{54DF1604-405A-4C78-BDE9-27E5909C075B}" dt="2025-08-23T03:45:49.399" v="3228" actId="20577"/>
          <ac:spMkLst>
            <pc:docMk/>
            <pc:sldMk cId="1484512825" sldId="270"/>
            <ac:spMk id="2" creationId="{431EC5A3-52A5-5305-952C-E661B4205309}"/>
          </ac:spMkLst>
        </pc:spChg>
      </pc:sldChg>
      <pc:sldChg chg="addSp delSp modSp mod">
        <pc:chgData name="Riya Tuli" userId="aea069154b7ff58d" providerId="LiveId" clId="{54DF1604-405A-4C78-BDE9-27E5909C075B}" dt="2025-08-23T03:54:19.867" v="4461" actId="20577"/>
        <pc:sldMkLst>
          <pc:docMk/>
          <pc:sldMk cId="1110164155" sldId="271"/>
        </pc:sldMkLst>
        <pc:spChg chg="mod">
          <ac:chgData name="Riya Tuli" userId="aea069154b7ff58d" providerId="LiveId" clId="{54DF1604-405A-4C78-BDE9-27E5909C075B}" dt="2025-08-23T03:54:19.867" v="4461" actId="20577"/>
          <ac:spMkLst>
            <pc:docMk/>
            <pc:sldMk cId="1110164155" sldId="271"/>
            <ac:spMk id="2" creationId="{09A9D92A-7E7A-E55B-C19E-FC1CA7C71975}"/>
          </ac:spMkLst>
        </pc:spChg>
        <pc:spChg chg="add del mod">
          <ac:chgData name="Riya Tuli" userId="aea069154b7ff58d" providerId="LiveId" clId="{54DF1604-405A-4C78-BDE9-27E5909C075B}" dt="2025-08-23T03:47:54.965" v="3807" actId="21"/>
          <ac:spMkLst>
            <pc:docMk/>
            <pc:sldMk cId="1110164155" sldId="271"/>
            <ac:spMk id="3" creationId="{24598565-869D-E11D-7A69-993261612A49}"/>
          </ac:spMkLst>
        </pc:spChg>
      </pc:sldChg>
      <pc:sldChg chg="modSp mod">
        <pc:chgData name="Riya Tuli" userId="aea069154b7ff58d" providerId="LiveId" clId="{54DF1604-405A-4C78-BDE9-27E5909C075B}" dt="2025-08-23T02:47:36.506" v="0" actId="1076"/>
        <pc:sldMkLst>
          <pc:docMk/>
          <pc:sldMk cId="1486333180" sldId="272"/>
        </pc:sldMkLst>
        <pc:spChg chg="mod">
          <ac:chgData name="Riya Tuli" userId="aea069154b7ff58d" providerId="LiveId" clId="{54DF1604-405A-4C78-BDE9-27E5909C075B}" dt="2025-08-23T02:47:36.506" v="0" actId="1076"/>
          <ac:spMkLst>
            <pc:docMk/>
            <pc:sldMk cId="1486333180" sldId="272"/>
            <ac:spMk id="2" creationId="{2A694C68-1465-4FCA-DD05-B19540A04590}"/>
          </ac:spMkLst>
        </pc:spChg>
      </pc:sldChg>
      <pc:sldChg chg="new del">
        <pc:chgData name="Riya Tuli" userId="aea069154b7ff58d" providerId="LiveId" clId="{54DF1604-405A-4C78-BDE9-27E5909C075B}" dt="2025-08-23T03:59:44.688" v="4496" actId="2696"/>
        <pc:sldMkLst>
          <pc:docMk/>
          <pc:sldMk cId="2857491317" sldId="274"/>
        </pc:sldMkLst>
      </pc:sldChg>
      <pc:sldChg chg="new del">
        <pc:chgData name="Riya Tuli" userId="aea069154b7ff58d" providerId="LiveId" clId="{54DF1604-405A-4C78-BDE9-27E5909C075B}" dt="2025-08-23T03:59:38.342" v="4495" actId="2696"/>
        <pc:sldMkLst>
          <pc:docMk/>
          <pc:sldMk cId="3565418894" sldId="275"/>
        </pc:sldMkLst>
      </pc:sldChg>
      <pc:sldChg chg="addSp modSp new mod">
        <pc:chgData name="Riya Tuli" userId="aea069154b7ff58d" providerId="LiveId" clId="{54DF1604-405A-4C78-BDE9-27E5909C075B}" dt="2025-08-23T03:59:15.750" v="4494" actId="20577"/>
        <pc:sldMkLst>
          <pc:docMk/>
          <pc:sldMk cId="520361956" sldId="276"/>
        </pc:sldMkLst>
        <pc:spChg chg="add mod">
          <ac:chgData name="Riya Tuli" userId="aea069154b7ff58d" providerId="LiveId" clId="{54DF1604-405A-4C78-BDE9-27E5909C075B}" dt="2025-08-23T03:59:15.750" v="4494" actId="20577"/>
          <ac:spMkLst>
            <pc:docMk/>
            <pc:sldMk cId="520361956" sldId="276"/>
            <ac:spMk id="2" creationId="{4112E658-5D59-714A-7A04-771D4E3DF4F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Average Ride Length by Rider Type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>
        <c:manualLayout>
          <c:layoutTarget val="inner"/>
          <c:xMode val="edge"/>
          <c:yMode val="edge"/>
          <c:x val="0.17515653445137089"/>
          <c:y val="0.14096127433036373"/>
          <c:w val="0.75859104330708671"/>
          <c:h val="0.714804766559746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5000"/>
                    <a:satMod val="180000"/>
                  </a:schemeClr>
                </a:gs>
                <a:gs pos="50000">
                  <a:schemeClr val="accent1">
                    <a:shade val="45000"/>
                    <a:satMod val="170000"/>
                  </a:schemeClr>
                </a:gs>
                <a:gs pos="70000">
                  <a:schemeClr val="accent1">
                    <a:tint val="99000"/>
                    <a:shade val="65000"/>
                    <a:satMod val="155000"/>
                  </a:schemeClr>
                </a:gs>
                <a:gs pos="100000">
                  <a:schemeClr val="accent1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6360000"/>
              </a:lightRig>
            </a:scene3d>
            <a:sp3d contourW="1000" prstMaterial="flat">
              <a:bevelT w="95250" h="101600"/>
              <a:contourClr>
                <a:scrgbClr r="0" g="0" b="0">
                  <a:satMod val="30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AA-4DBF-923C-931B931722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5000"/>
                    <a:satMod val="180000"/>
                  </a:schemeClr>
                </a:gs>
                <a:gs pos="50000">
                  <a:schemeClr val="accent2">
                    <a:shade val="45000"/>
                    <a:satMod val="170000"/>
                  </a:schemeClr>
                </a:gs>
                <a:gs pos="70000">
                  <a:schemeClr val="accent2">
                    <a:tint val="99000"/>
                    <a:shade val="65000"/>
                    <a:satMod val="155000"/>
                  </a:schemeClr>
                </a:gs>
                <a:gs pos="100000">
                  <a:schemeClr val="accent2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6360000"/>
              </a:lightRig>
            </a:scene3d>
            <a:sp3d contourW="1000" prstMaterial="flat">
              <a:bevelT w="95250" h="101600"/>
              <a:contourClr>
                <a:scrgbClr r="0" g="0" b="0">
                  <a:satMod val="30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D4AA-4DBF-923C-931B931722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15000"/>
                    <a:satMod val="180000"/>
                  </a:schemeClr>
                </a:gs>
                <a:gs pos="50000">
                  <a:schemeClr val="accent3">
                    <a:shade val="45000"/>
                    <a:satMod val="170000"/>
                  </a:schemeClr>
                </a:gs>
                <a:gs pos="70000">
                  <a:schemeClr val="accent3">
                    <a:tint val="99000"/>
                    <a:shade val="65000"/>
                    <a:satMod val="155000"/>
                  </a:schemeClr>
                </a:gs>
                <a:gs pos="100000">
                  <a:schemeClr val="accent3">
                    <a:tint val="95500"/>
                    <a:shade val="100000"/>
                    <a:satMod val="15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6360000"/>
              </a:lightRig>
            </a:scene3d>
            <a:sp3d contourW="1000" prstMaterial="flat">
              <a:bevelT w="95250" h="101600"/>
              <a:contourClr>
                <a:scrgbClr r="0" g="0" b="0">
                  <a:satMod val="30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D4AA-4DBF-923C-931B931722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7889280"/>
        <c:axId val="87891200"/>
      </c:barChart>
      <c:catAx>
        <c:axId val="87889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dirty="0">
                    <a:solidFill>
                      <a:schemeClr val="accent1">
                        <a:lumMod val="75000"/>
                      </a:schemeClr>
                    </a:solidFill>
                    <a:latin typeface="Algerian" panose="04020705040A02060702" pitchFamily="82" charset="0"/>
                  </a:rPr>
                  <a:t>Rider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891200"/>
        <c:crosses val="autoZero"/>
        <c:auto val="0"/>
        <c:lblAlgn val="ctr"/>
        <c:lblOffset val="100"/>
        <c:noMultiLvlLbl val="0"/>
      </c:catAx>
      <c:valAx>
        <c:axId val="8789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  <a:latin typeface="Algerian" panose="04020705040A02060702" pitchFamily="82" charset="0"/>
                  </a:rPr>
                  <a:t>Average</a:t>
                </a:r>
                <a:r>
                  <a:rPr lang="en-US" sz="1800" baseline="0" dirty="0">
                    <a:solidFill>
                      <a:schemeClr val="accent1">
                        <a:lumMod val="75000"/>
                      </a:schemeClr>
                    </a:solidFill>
                    <a:latin typeface="Algerian" panose="04020705040A02060702" pitchFamily="82" charset="0"/>
                  </a:rPr>
                  <a:t> Ride Length (minutes)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889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Rides</a:t>
            </a:r>
            <a:r>
              <a:rPr lang="en-US" i="1" baseline="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by Day Of The Week</a:t>
            </a:r>
            <a:endParaRPr lang="en-IN" i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>
        <c:manualLayout>
          <c:layoutTarget val="inner"/>
          <c:xMode val="edge"/>
          <c:yMode val="edge"/>
          <c:x val="0.23014600823903639"/>
          <c:y val="0.29779924858303519"/>
          <c:w val="0.67200604891276017"/>
          <c:h val="0.5588496211337585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Casual Riders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Thrusday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Sheet1!$B$2:$B$8</c:f>
              <c:numCache>
                <c:formatCode>#,##0</c:formatCode>
                <c:ptCount val="7"/>
                <c:pt idx="0">
                  <c:v>85000</c:v>
                </c:pt>
                <c:pt idx="1">
                  <c:v>85000</c:v>
                </c:pt>
                <c:pt idx="2">
                  <c:v>75000</c:v>
                </c:pt>
                <c:pt idx="3">
                  <c:v>88000</c:v>
                </c:pt>
                <c:pt idx="4">
                  <c:v>110000</c:v>
                </c:pt>
                <c:pt idx="5">
                  <c:v>142000</c:v>
                </c:pt>
                <c:pt idx="6">
                  <c:v>110000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4C-4B40-A0C2-55D41B2E9E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Annual Riders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Thrusday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Sheet1!$C$2:$C$8</c:f>
              <c:numCache>
                <c:formatCode>#,##0</c:formatCode>
                <c:ptCount val="7"/>
                <c:pt idx="0">
                  <c:v>190000</c:v>
                </c:pt>
                <c:pt idx="1">
                  <c:v>230000</c:v>
                </c:pt>
                <c:pt idx="2">
                  <c:v>190000</c:v>
                </c:pt>
                <c:pt idx="3">
                  <c:v>220000</c:v>
                </c:pt>
                <c:pt idx="4">
                  <c:v>180000</c:v>
                </c:pt>
                <c:pt idx="5">
                  <c:v>150000</c:v>
                </c:pt>
                <c:pt idx="6">
                  <c:v>130000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4C-4B40-A0C2-55D41B2E9E5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25023008"/>
        <c:axId val="425024448"/>
        <c:extLst>
          <c:ext xmlns:c15="http://schemas.microsoft.com/office/drawing/2012/chart" uri="{02D57815-91ED-43cb-92C2-25804820EDAC}">
            <c15:filteredLine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Sheet1!$A$2:$A$8</c15:sqref>
                        </c15:formulaRef>
                      </c:ext>
                    </c:extLst>
                    <c:strCache>
                      <c:ptCount val="7"/>
                      <c:pt idx="0">
                        <c:v>Monday</c:v>
                      </c:pt>
                      <c:pt idx="1">
                        <c:v>Tuesday</c:v>
                      </c:pt>
                      <c:pt idx="2">
                        <c:v>Wednesday</c:v>
                      </c:pt>
                      <c:pt idx="3">
                        <c:v>Thrusday</c:v>
                      </c:pt>
                      <c:pt idx="4">
                        <c:v>Friday</c:v>
                      </c:pt>
                      <c:pt idx="5">
                        <c:v>Saturday</c:v>
                      </c:pt>
                      <c:pt idx="6">
                        <c:v>Sunday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Sheet1!$D$2:$D$8</c15:sqref>
                        </c15:formulaRef>
                      </c:ext>
                    </c:extLst>
                    <c:numCache>
                      <c:formatCode>General</c:formatCode>
                      <c:ptCount val="7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5D4C-4B40-A0C2-55D41B2E9E52}"/>
                  </c:ext>
                </c:extLst>
              </c15:ser>
            </c15:filteredLineSeries>
          </c:ext>
        </c:extLst>
      </c:lineChart>
      <c:catAx>
        <c:axId val="42502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024448"/>
        <c:crosses val="autoZero"/>
        <c:auto val="1"/>
        <c:lblAlgn val="ctr"/>
        <c:lblOffset val="100"/>
        <c:noMultiLvlLbl val="0"/>
      </c:catAx>
      <c:valAx>
        <c:axId val="425024448"/>
        <c:scaling>
          <c:orientation val="minMax"/>
          <c:max val="220000"/>
          <c:min val="2000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i="1" dirty="0">
                    <a:solidFill>
                      <a:schemeClr val="accent1">
                        <a:lumMod val="75000"/>
                      </a:schemeClr>
                    </a:solidFill>
                    <a:latin typeface="Algerian" panose="04020705040A02060702" pitchFamily="82" charset="0"/>
                  </a:rPr>
                  <a:t>Number</a:t>
                </a:r>
                <a:r>
                  <a:rPr lang="en-US" i="1" baseline="0" dirty="0">
                    <a:solidFill>
                      <a:schemeClr val="accent1">
                        <a:lumMod val="75000"/>
                      </a:schemeClr>
                    </a:solidFill>
                    <a:latin typeface="Algerian" panose="04020705040A02060702" pitchFamily="82" charset="0"/>
                  </a:rPr>
                  <a:t> of Rides</a:t>
                </a:r>
                <a:endParaRPr lang="en-IN" i="1" dirty="0">
                  <a:solidFill>
                    <a:schemeClr val="accent1">
                      <a:lumMod val="75000"/>
                    </a:schemeClr>
                  </a:solidFill>
                  <a:latin typeface="Algerian" panose="04020705040A02060702" pitchFamily="8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023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991104456020353"/>
          <c:y val="5.5782158502808044E-2"/>
          <c:w val="0.22777076706471294"/>
          <c:h val="0.120640689144626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0.43576</cdr:x>
      <cdr:y>0.95584</cdr:y>
    </cdr:from>
    <cdr:to>
      <cdr:x>0.5947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20B2B8A3-F003-4A95-5BD6-4E4818CB68CB}"/>
            </a:ext>
          </a:extLst>
        </cdr:cNvPr>
        <cdr:cNvSpPr txBox="1"/>
      </cdr:nvSpPr>
      <cdr:spPr>
        <a:xfrm xmlns:a="http://schemas.openxmlformats.org/drawingml/2006/main">
          <a:off x="2506980" y="5204459"/>
          <a:ext cx="914400" cy="2404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kern="1200" dirty="0"/>
        </a:p>
      </cdr:txBody>
    </cdr:sp>
  </cdr:relSizeAnchor>
  <cdr:relSizeAnchor xmlns:cdr="http://schemas.openxmlformats.org/drawingml/2006/chartDrawing">
    <cdr:from>
      <cdr:x>0.36954</cdr:x>
      <cdr:y>0.83206</cdr:y>
    </cdr:from>
    <cdr:to>
      <cdr:x>0.52848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638655C7-D802-9AA7-5574-FB6AEA8A387C}"/>
            </a:ext>
          </a:extLst>
        </cdr:cNvPr>
        <cdr:cNvSpPr txBox="1"/>
      </cdr:nvSpPr>
      <cdr:spPr>
        <a:xfrm xmlns:a="http://schemas.openxmlformats.org/drawingml/2006/main">
          <a:off x="2125980" y="492252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kern="1200" dirty="0"/>
        </a:p>
      </cdr:txBody>
    </cdr:sp>
  </cdr:relSizeAnchor>
  <cdr:relSizeAnchor xmlns:cdr="http://schemas.openxmlformats.org/drawingml/2006/chartDrawing">
    <cdr:from>
      <cdr:x>0.37881</cdr:x>
      <cdr:y>0.93205</cdr:y>
    </cdr:from>
    <cdr:to>
      <cdr:x>0.53775</cdr:x>
      <cdr:y>1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C5F3DE69-2AC9-DE11-A2F4-1093B908A9AE}"/>
            </a:ext>
          </a:extLst>
        </cdr:cNvPr>
        <cdr:cNvSpPr txBox="1"/>
      </cdr:nvSpPr>
      <cdr:spPr>
        <a:xfrm xmlns:a="http://schemas.openxmlformats.org/drawingml/2006/main">
          <a:off x="2179320" y="5074919"/>
          <a:ext cx="914400" cy="36999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IN" sz="1100" kern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8ACDF-B254-4867-8473-09195F587D4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B496A-C1E6-4650-8A5D-88A293E4A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61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Target :- Goal to convert casual riders to the annual members. </a:t>
            </a:r>
          </a:p>
          <a:p>
            <a:r>
              <a:rPr lang="en-IN" dirty="0"/>
              <a:t>Reason :- to generate the great revenue by proving annual members to the casual riders with a lot of advantages.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B496A-C1E6-4650-8A5D-88A293E4AF1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18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 ;- 7 month of data 2025  from </a:t>
            </a:r>
            <a:r>
              <a:rPr lang="en-US" dirty="0" err="1"/>
              <a:t>cyclistic</a:t>
            </a:r>
            <a:r>
              <a:rPr lang="en-US" dirty="0"/>
              <a:t> public data set.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B496A-C1E6-4650-8A5D-88A293E4AF1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8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Casual rider : - higher average ride length (25 min) as compared to annual members (12 minutes)</a:t>
            </a:r>
          </a:p>
          <a:p>
            <a:r>
              <a:rPr lang="en-US" dirty="0"/>
              <a:t>Casual riders use bikes for one-off trip and members use bikes for daily works.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B496A-C1E6-4650-8A5D-88A293E4AF1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910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Annual members :- use bikes throughout the weekdays for regular commuting.</a:t>
            </a:r>
          </a:p>
          <a:p>
            <a:r>
              <a:rPr lang="en-US" dirty="0"/>
              <a:t>Casual riders :- use bikes for the short trips on weekends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B496A-C1E6-4650-8A5D-88A293E4AF1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09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Casual riders take trips near tourist areas while members use commuter hubs.</a:t>
            </a:r>
          </a:p>
          <a:p>
            <a:r>
              <a:rPr lang="en-US" dirty="0"/>
              <a:t>Top 9 stations where both casual riders and  members r visits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B496A-C1E6-4650-8A5D-88A293E4AF1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85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Casual riders loves bikes for the trip on weekends . Give them what they want for  creating  the great relationships. result:- Turning them one time customer to repeat customers.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B496A-C1E6-4650-8A5D-88A293E4AF1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284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pop-up the ads to the riders through emails , </a:t>
            </a:r>
            <a:r>
              <a:rPr lang="en-US" dirty="0" err="1"/>
              <a:t>sms</a:t>
            </a:r>
            <a:r>
              <a:rPr lang="en-US" dirty="0"/>
              <a:t>, </a:t>
            </a:r>
            <a:r>
              <a:rPr lang="en-US" dirty="0" err="1"/>
              <a:t>whatsapp</a:t>
            </a:r>
            <a:r>
              <a:rPr lang="en-US" dirty="0"/>
              <a:t> message or emails for having great deals along with the money saving theme after buying the annual membership.</a:t>
            </a:r>
          </a:p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B496A-C1E6-4650-8A5D-88A293E4AF1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21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Less expenses after having annual membership.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B496A-C1E6-4650-8A5D-88A293E4AF1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843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🚴 Recommendation 5: “Free Ride for New Annual Members”</a:t>
            </a:r>
          </a:p>
          <a:p>
            <a:r>
              <a:rPr lang="en-US" b="1" dirty="0"/>
              <a:t>The Idea</a:t>
            </a:r>
            <a:endParaRPr lang="en-US" dirty="0"/>
          </a:p>
          <a:p>
            <a:pPr lvl="1"/>
            <a:r>
              <a:rPr lang="en-US" dirty="0"/>
              <a:t>Give new annual members </a:t>
            </a:r>
            <a:r>
              <a:rPr lang="en-US" b="1" dirty="0"/>
              <a:t>1 free short trip each year for the first 2 years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Helps them feel immediate value when they sign up.</a:t>
            </a:r>
          </a:p>
          <a:p>
            <a:r>
              <a:rPr lang="en-US" b="1" dirty="0"/>
              <a:t>Why It Works</a:t>
            </a:r>
            <a:endParaRPr lang="en-US" dirty="0"/>
          </a:p>
          <a:p>
            <a:pPr lvl="1"/>
            <a:r>
              <a:rPr lang="en-US" b="1" dirty="0"/>
              <a:t>Direct Incentive</a:t>
            </a:r>
            <a:r>
              <a:rPr lang="en-US" dirty="0"/>
              <a:t> → Removes doubt like </a:t>
            </a:r>
            <a:r>
              <a:rPr lang="en-US" i="1" dirty="0"/>
              <a:t>“Is the annual pass worth it?”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Encourages Renewal</a:t>
            </a:r>
            <a:r>
              <a:rPr lang="en-US" dirty="0"/>
              <a:t> → Free trips for 2 years motivate riders to </a:t>
            </a:r>
            <a:r>
              <a:rPr lang="en-US" b="1" dirty="0"/>
              <a:t>stay subscribed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Builds Loyalty</a:t>
            </a:r>
            <a:r>
              <a:rPr lang="en-US" dirty="0"/>
              <a:t> → Makes new members feel valued → stronger </a:t>
            </a:r>
            <a:r>
              <a:rPr lang="en-US" b="1" dirty="0"/>
              <a:t>long-term relationship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B496A-C1E6-4650-8A5D-88A293E4AF1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774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149-F04F-4E65-9611-6737CCBF7E69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A600-F46E-48CE-8611-346906CCF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29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149-F04F-4E65-9611-6737CCBF7E69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A600-F46E-48CE-8611-346906CCF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07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149-F04F-4E65-9611-6737CCBF7E69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A600-F46E-48CE-8611-346906CCFBE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842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149-F04F-4E65-9611-6737CCBF7E69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A600-F46E-48CE-8611-346906CCF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700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149-F04F-4E65-9611-6737CCBF7E69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A600-F46E-48CE-8611-346906CCFBE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0979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149-F04F-4E65-9611-6737CCBF7E69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A600-F46E-48CE-8611-346906CCF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968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149-F04F-4E65-9611-6737CCBF7E69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A600-F46E-48CE-8611-346906CCF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053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149-F04F-4E65-9611-6737CCBF7E69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A600-F46E-48CE-8611-346906CCF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46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149-F04F-4E65-9611-6737CCBF7E69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A600-F46E-48CE-8611-346906CCF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95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149-F04F-4E65-9611-6737CCBF7E69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A600-F46E-48CE-8611-346906CCF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3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149-F04F-4E65-9611-6737CCBF7E69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A600-F46E-48CE-8611-346906CCF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30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149-F04F-4E65-9611-6737CCBF7E69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A600-F46E-48CE-8611-346906CCF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30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149-F04F-4E65-9611-6737CCBF7E69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A600-F46E-48CE-8611-346906CCF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60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149-F04F-4E65-9611-6737CCBF7E69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A600-F46E-48CE-8611-346906CCF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55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149-F04F-4E65-9611-6737CCBF7E69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A600-F46E-48CE-8611-346906CCF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24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D149-F04F-4E65-9611-6737CCBF7E69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5A600-F46E-48CE-8611-346906CCF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27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CD149-F04F-4E65-9611-6737CCBF7E69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8A5A600-F46E-48CE-8611-346906CCF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4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1A8E-84EB-01BE-6632-F26934AEC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387" y="1016000"/>
            <a:ext cx="8920480" cy="194733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nap ITC" panose="04040A07060A02020202" pitchFamily="82" charset="0"/>
              </a:rPr>
              <a:t>Navigating Success: A Data-Driven Strategy to</a:t>
            </a:r>
            <a:br>
              <a:rPr lang="en-US" sz="3600" dirty="0">
                <a:latin typeface="Snap ITC" panose="04040A07060A02020202" pitchFamily="82" charset="0"/>
              </a:rPr>
            </a:br>
            <a:r>
              <a:rPr lang="en-US" sz="3600" dirty="0">
                <a:latin typeface="Snap ITC" panose="04040A07060A02020202" pitchFamily="82" charset="0"/>
              </a:rPr>
              <a:t>Grow </a:t>
            </a:r>
            <a:r>
              <a:rPr lang="en-US" sz="3600" dirty="0" err="1">
                <a:latin typeface="Snap ITC" panose="04040A07060A02020202" pitchFamily="82" charset="0"/>
              </a:rPr>
              <a:t>Cyclistic</a:t>
            </a:r>
            <a:r>
              <a:rPr lang="en-US" sz="3600" dirty="0">
                <a:latin typeface="Snap ITC" panose="04040A07060A02020202" pitchFamily="82" charset="0"/>
              </a:rPr>
              <a:t> Business</a:t>
            </a:r>
            <a:endParaRPr lang="en-IN" sz="3600" dirty="0">
              <a:latin typeface="Snap ITC" panose="04040A07060A020202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ED037-CE65-6623-DA92-C3CD2A6B3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4157134"/>
            <a:ext cx="7882467" cy="121073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Snap ITC" panose="04040A07060A02020202" pitchFamily="82" charset="0"/>
              </a:rPr>
              <a:t>A Case Study on Converting Casual Riders</a:t>
            </a:r>
          </a:p>
          <a:p>
            <a:endParaRPr lang="en-IN" sz="3600" dirty="0">
              <a:solidFill>
                <a:schemeClr val="accent1">
                  <a:lumMod val="75000"/>
                </a:schemeClr>
              </a:solidFill>
              <a:latin typeface="Snap ITC" panose="04040A07060A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3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5734FE-E990-89F4-19E2-343B9746C2D9}"/>
              </a:ext>
            </a:extLst>
          </p:cNvPr>
          <p:cNvSpPr txBox="1"/>
          <p:nvPr/>
        </p:nvSpPr>
        <p:spPr>
          <a:xfrm>
            <a:off x="1554479" y="2042160"/>
            <a:ext cx="77334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3. Show Them How to Save Money </a:t>
            </a:r>
            <a:r>
              <a:rPr lang="en-US" b="1" dirty="0"/>
              <a:t>:-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Casual riders pay more per trip than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 ad or calculator to display savings.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Eg:- this trip would’ve cost $X less with a memberships.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Why it works:-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Everyone values saving money.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Turns casual riders into a clear financial reason to switch.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2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ECB2E8-ACA1-605F-0145-8FD51653C6D6}"/>
              </a:ext>
            </a:extLst>
          </p:cNvPr>
          <p:cNvSpPr txBox="1"/>
          <p:nvPr/>
        </p:nvSpPr>
        <p:spPr>
          <a:xfrm>
            <a:off x="1701799" y="1591733"/>
            <a:ext cx="72728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4. Buy One, Get One" Trip Package </a:t>
            </a:r>
            <a:r>
              <a:rPr lang="en-US" b="1" dirty="0"/>
              <a:t>:-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idea : casual riders but 1 single-trip pass to get 1 free short trip.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How it works:-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Encourage two rides in a short time (</a:t>
            </a:r>
            <a:r>
              <a:rPr lang="en-IN" dirty="0" err="1"/>
              <a:t>e.g</a:t>
            </a:r>
            <a:r>
              <a:rPr lang="en-IN" dirty="0"/>
              <a:t>:- same weekends)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Lets riders experience convenience &amp; fun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Why it is effective:-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Breaks the ‘one-and-done’ habit of casual riders.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Increase chance of membership consideration.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Builds brand &amp; loyalty and goodwill.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74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EC5A3-52A5-5305-952C-E661B4205309}"/>
              </a:ext>
            </a:extLst>
          </p:cNvPr>
          <p:cNvSpPr txBox="1"/>
          <p:nvPr/>
        </p:nvSpPr>
        <p:spPr>
          <a:xfrm>
            <a:off x="1447800" y="1935479"/>
            <a:ext cx="1028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5. Get a Free Trip for the First 2 Years of Your Membership" 🎁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New annual  members get 1 free short trip in their first two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Provides immediate value upon sign-up.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Why it’s a great recommendations:-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Direct incentive:- simple, clear reward that eases hesitation.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Fights churn:- 2-years design encourage membership renewal.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Builds loyalty:- shows </a:t>
            </a:r>
            <a:r>
              <a:rPr lang="en-IN" dirty="0" err="1"/>
              <a:t>cyclistic</a:t>
            </a:r>
            <a:r>
              <a:rPr lang="en-IN" dirty="0"/>
              <a:t> values new members </a:t>
            </a:r>
            <a:r>
              <a:rPr lang="en-IN" dirty="0" err="1"/>
              <a:t>forters</a:t>
            </a:r>
            <a:r>
              <a:rPr lang="en-IN" dirty="0"/>
              <a:t> long term trust.</a:t>
            </a:r>
          </a:p>
        </p:txBody>
      </p:sp>
    </p:spTree>
    <p:extLst>
      <p:ext uri="{BB962C8B-B14F-4D97-AF65-F5344CB8AC3E}">
        <p14:creationId xmlns:p14="http://schemas.microsoft.com/office/powerpoint/2010/main" val="1484512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A9D92A-7E7A-E55B-C19E-FC1CA7C71975}"/>
              </a:ext>
            </a:extLst>
          </p:cNvPr>
          <p:cNvSpPr txBox="1"/>
          <p:nvPr/>
        </p:nvSpPr>
        <p:spPr>
          <a:xfrm>
            <a:off x="1140903" y="1216404"/>
            <a:ext cx="106616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6. Membership Advantages: A "Tiered" Approach 🎁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Turn memberships into a lifestyles program with tiers &amp; rewards.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move they ride, the more perks they unlocks.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How it works:-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Tier 1 (new members):- </a:t>
            </a:r>
            <a:r>
              <a:rPr lang="en-IN" dirty="0"/>
              <a:t>free trips in first 2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Tier 2 (active riders):- </a:t>
            </a:r>
            <a:r>
              <a:rPr lang="en-IN" dirty="0"/>
              <a:t>after 30 trips:- reward like free lunch / </a:t>
            </a:r>
            <a:r>
              <a:rPr lang="en-IN" dirty="0" err="1"/>
              <a:t>caf</a:t>
            </a:r>
            <a:r>
              <a:rPr lang="en-IN" dirty="0"/>
              <a:t> discount.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Tier 3 (super users):- </a:t>
            </a:r>
            <a:r>
              <a:rPr lang="en-IN" dirty="0"/>
              <a:t>entered into raffle for concert tickets or special discounts.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Why its powerful:-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Drives engagements</a:t>
            </a:r>
            <a:r>
              <a:rPr lang="en-IN" dirty="0"/>
              <a:t>:- encourages frequent riding.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Builds partnerships</a:t>
            </a:r>
            <a:r>
              <a:rPr lang="en-IN" dirty="0"/>
              <a:t>:- leverages local businesses for win-win promos.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Boosts loyalty</a:t>
            </a:r>
            <a:r>
              <a:rPr lang="en-IN" dirty="0"/>
              <a:t>:-makes memberships feel fun, rewarding, and community-driven.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16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694C68-1465-4FCA-DD05-B19540A04590}"/>
              </a:ext>
            </a:extLst>
          </p:cNvPr>
          <p:cNvSpPr txBox="1"/>
          <p:nvPr/>
        </p:nvSpPr>
        <p:spPr>
          <a:xfrm>
            <a:off x="736600" y="880534"/>
            <a:ext cx="93133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                                Conclusion: The Path Forward for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Cyclistic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endParaRPr lang="en-US" b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Understanding Our Customers </a:t>
            </a:r>
            <a:r>
              <a:rPr lang="en-US" b="1" dirty="0"/>
              <a:t>:-</a:t>
            </a:r>
            <a:r>
              <a:rPr lang="en-US" dirty="0"/>
              <a:t> We discovered that casual riders and annual members have fundamentally different riding behaviors. Members are consistent weekday commuters, while casuals are leisure riders who take longer, weekend trips.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Data-Driven Strategy </a:t>
            </a:r>
            <a:r>
              <a:rPr lang="en-US" b="1" dirty="0"/>
              <a:t>:-</a:t>
            </a:r>
            <a:r>
              <a:rPr lang="en-US" dirty="0"/>
              <a:t> This insight allowed us to create a data-backed strategy to convert casual riders. Our recommendations are not just guesses; they are a direct response to what the data is telling us.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Actionable Plan </a:t>
            </a:r>
            <a:r>
              <a:rPr lang="en-US" b="1" dirty="0"/>
              <a:t>:-</a:t>
            </a:r>
            <a:r>
              <a:rPr lang="en-US" dirty="0"/>
              <a:t> By introducing a "Weekend Warrior" pass, targeting ads at tourist hubs, and creating a rewards program, we can directly address the needs and behaviors of casual riders.</a:t>
            </a:r>
          </a:p>
          <a:p>
            <a:r>
              <a:rPr lang="en-US" dirty="0"/>
              <a:t>By implementing these recommendations, </a:t>
            </a:r>
            <a:r>
              <a:rPr lang="en-US" dirty="0" err="1"/>
              <a:t>Cyclistic</a:t>
            </a:r>
            <a:r>
              <a:rPr lang="en-US" dirty="0"/>
              <a:t> can effectively attract new members, boost customer loyalty, and secure a path to sustainable, long-term revenue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333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32A967-0E29-113C-B3D5-026CD5751013}"/>
              </a:ext>
            </a:extLst>
          </p:cNvPr>
          <p:cNvSpPr txBox="1"/>
          <p:nvPr/>
        </p:nvSpPr>
        <p:spPr>
          <a:xfrm rot="10800000" flipV="1">
            <a:off x="609600" y="2679299"/>
            <a:ext cx="10989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THANK YOU SO MUCH </a:t>
            </a:r>
            <a:endParaRPr lang="en-IN" sz="54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42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4E68-20F2-908C-B8BA-CD590E96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Define the Business problem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0E89-121E-19DA-2175-3B5FFF6FC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4856"/>
            <a:ext cx="8596668" cy="446881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Snap ITC" panose="04040A07060A02020202" pitchFamily="82" charset="0"/>
              </a:rPr>
              <a:t>Target:-</a:t>
            </a:r>
            <a:endParaRPr lang="en-US" b="1" dirty="0"/>
          </a:p>
          <a:p>
            <a:r>
              <a:rPr lang="en-US" dirty="0" err="1"/>
              <a:t>Cyclistic</a:t>
            </a:r>
            <a:r>
              <a:rPr lang="en-US" dirty="0"/>
              <a:t> has many </a:t>
            </a:r>
            <a:r>
              <a:rPr lang="en-US" b="1" dirty="0"/>
              <a:t>casual riders</a:t>
            </a:r>
            <a:r>
              <a:rPr lang="en-US" dirty="0"/>
              <a:t> who use bikes for one-off trips.</a:t>
            </a:r>
          </a:p>
          <a:p>
            <a:r>
              <a:rPr lang="en-US" dirty="0"/>
              <a:t>Casual riders bring revenue but </a:t>
            </a:r>
            <a:r>
              <a:rPr lang="en-US" b="1" dirty="0"/>
              <a:t>not stable, long-term income</a:t>
            </a:r>
            <a:r>
              <a:rPr lang="en-US" dirty="0"/>
              <a:t>.</a:t>
            </a:r>
          </a:p>
          <a:p>
            <a:r>
              <a:rPr lang="en-US" dirty="0"/>
              <a:t>Goal → Convert casual riders into </a:t>
            </a:r>
            <a:r>
              <a:rPr lang="en-US" b="1" dirty="0"/>
              <a:t>annual members</a:t>
            </a:r>
            <a:r>
              <a:rPr lang="en-US" dirty="0"/>
              <a:t>.</a:t>
            </a:r>
          </a:p>
          <a:p>
            <a:r>
              <a:rPr lang="en-US" dirty="0"/>
              <a:t>The marketing team's goal is to convert these casual riders into annual members to achieve the following: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Snap ITC" panose="04040A07060A02020202" pitchFamily="82" charset="0"/>
              </a:rPr>
              <a:t>Why:- </a:t>
            </a:r>
            <a:r>
              <a:rPr lang="en-US" b="1" dirty="0"/>
              <a:t>Increase Revenue:</a:t>
            </a:r>
            <a:r>
              <a:rPr lang="en-US" dirty="0"/>
              <a:t> Annual members provide a consistent, predictable stream of revenue.</a:t>
            </a:r>
          </a:p>
          <a:p>
            <a:r>
              <a:rPr lang="en-US" b="1" dirty="0"/>
              <a:t>Boost Customer Loyalty:</a:t>
            </a:r>
            <a:r>
              <a:rPr lang="en-US" dirty="0"/>
              <a:t> Members are more likely to use </a:t>
            </a:r>
            <a:r>
              <a:rPr lang="en-US" dirty="0" err="1"/>
              <a:t>Cyclistic</a:t>
            </a:r>
            <a:r>
              <a:rPr lang="en-US" dirty="0"/>
              <a:t> as their primary transportation option, increasing their lifetime value to the company.</a:t>
            </a:r>
          </a:p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Snap ITC" panose="04040A07060A02020202" pitchFamily="82" charset="0"/>
              </a:rPr>
              <a:t>Guiding Questions:- </a:t>
            </a:r>
            <a:r>
              <a:rPr lang="en-US" dirty="0"/>
              <a:t>"How can </a:t>
            </a:r>
            <a:r>
              <a:rPr lang="en-US" dirty="0" err="1"/>
              <a:t>Cyclistic</a:t>
            </a:r>
            <a:r>
              <a:rPr lang="en-US" dirty="0"/>
              <a:t> use data-driven insights to create a marketing strategy that successfully converts casual riders into members?"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3551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12E658-5D59-714A-7A04-771D4E3DF4F9}"/>
              </a:ext>
            </a:extLst>
          </p:cNvPr>
          <p:cNvSpPr txBox="1"/>
          <p:nvPr/>
        </p:nvSpPr>
        <p:spPr>
          <a:xfrm>
            <a:off x="3078760" y="704675"/>
            <a:ext cx="491594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📑 Agenda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Key Insights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– What the data reveals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Recommendation 1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– Location-Based Ads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Recommendation 2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– Cost-Saving Calculator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Recommendation 3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– Try-Again Offer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Recommendation 4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– New Member Free Trip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Recommendation 5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– Tiered Loyalty Rewards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Recommendation 6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– Lifestyle Value </a:t>
            </a:r>
          </a:p>
          <a:p>
            <a:r>
              <a:rPr lang="en-US" dirty="0"/>
              <a:t>Proposition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Closing &amp; Next Steps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– How </a:t>
            </a:r>
            <a:r>
              <a:rPr lang="en-US" dirty="0" err="1"/>
              <a:t>Cyclistic</a:t>
            </a:r>
            <a:r>
              <a:rPr lang="en-US" dirty="0"/>
              <a:t> wins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036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D75002-BCB0-779E-FB76-D1AE4EBD6337}"/>
              </a:ext>
            </a:extLst>
          </p:cNvPr>
          <p:cNvSpPr txBox="1"/>
          <p:nvPr/>
        </p:nvSpPr>
        <p:spPr>
          <a:xfrm>
            <a:off x="270933" y="347134"/>
            <a:ext cx="114046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Data &amp; Methodology </a:t>
            </a:r>
          </a:p>
          <a:p>
            <a:endParaRPr lang="en-US" b="1" dirty="0"/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Data Source </a:t>
            </a:r>
            <a:r>
              <a:rPr lang="en-US" b="1" dirty="0"/>
              <a:t>:-</a:t>
            </a:r>
            <a:r>
              <a:rPr lang="en-US" dirty="0"/>
              <a:t> The analysis is based on 7 months of historical bike trip data from </a:t>
            </a:r>
            <a:r>
              <a:rPr lang="en-US" dirty="0" err="1"/>
              <a:t>Cyclistic</a:t>
            </a:r>
            <a:r>
              <a:rPr lang="en-US" dirty="0"/>
              <a:t> public data set. This data is provided by the company to demonstrate ride-share trends.</a:t>
            </a:r>
          </a:p>
          <a:p>
            <a:endParaRPr lang="en-US" dirty="0"/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Tools Used </a:t>
            </a:r>
            <a:r>
              <a:rPr lang="en-US" b="1" dirty="0"/>
              <a:t>:-</a:t>
            </a:r>
            <a:r>
              <a:rPr lang="en-US" dirty="0"/>
              <a:t> The data was cleaned and analyzed using </a:t>
            </a:r>
            <a:r>
              <a:rPr lang="en-US" b="1" dirty="0"/>
              <a:t>Python</a:t>
            </a:r>
            <a:r>
              <a:rPr lang="en-US" dirty="0"/>
              <a:t> in a </a:t>
            </a:r>
            <a:r>
              <a:rPr lang="en-US" dirty="0" err="1"/>
              <a:t>Jupyter</a:t>
            </a:r>
            <a:r>
              <a:rPr lang="en-US" dirty="0"/>
              <a:t> Notebook. Key libraries included </a:t>
            </a:r>
            <a:r>
              <a:rPr lang="en-US" b="1" dirty="0"/>
              <a:t>Pandas</a:t>
            </a:r>
            <a:r>
              <a:rPr lang="en-US" dirty="0"/>
              <a:t> for data manipulation and </a:t>
            </a:r>
            <a:r>
              <a:rPr lang="en-US" b="1" dirty="0"/>
              <a:t>Matplotlib</a:t>
            </a:r>
            <a:r>
              <a:rPr lang="en-US" dirty="0"/>
              <a:t> or </a:t>
            </a:r>
            <a:r>
              <a:rPr lang="en-US" b="1" dirty="0"/>
              <a:t>Seaborn</a:t>
            </a:r>
            <a:r>
              <a:rPr lang="en-US" dirty="0"/>
              <a:t> for visualizations.</a:t>
            </a:r>
          </a:p>
          <a:p>
            <a:endParaRPr lang="en-US" dirty="0"/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Methodology</a:t>
            </a:r>
            <a:r>
              <a:rPr lang="en-US" b="1" dirty="0"/>
              <a:t> :-</a:t>
            </a:r>
            <a:r>
              <a:rPr lang="en-US" dirty="0"/>
              <a:t> The process followed the data analysis roadmap:</a:t>
            </a:r>
          </a:p>
          <a:p>
            <a:endParaRPr lang="en-US" dirty="0"/>
          </a:p>
          <a:p>
            <a:pPr lvl="1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Prepare</a:t>
            </a:r>
            <a:r>
              <a:rPr lang="en-US" b="1" dirty="0"/>
              <a:t> :-</a:t>
            </a:r>
            <a:r>
              <a:rPr lang="en-US" dirty="0"/>
              <a:t> Raw data from multiple files was combined, and then cleaned to handle missing values and inconsistencies.</a:t>
            </a:r>
          </a:p>
          <a:p>
            <a:pPr lvl="1"/>
            <a:endParaRPr lang="en-US" dirty="0"/>
          </a:p>
          <a:p>
            <a:pPr lvl="1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Analyze</a:t>
            </a:r>
            <a:r>
              <a:rPr lang="en-US" b="1" dirty="0"/>
              <a:t> :-</a:t>
            </a:r>
            <a:r>
              <a:rPr lang="en-US" dirty="0"/>
              <a:t> Key metrics like average ride length, daily usage patterns, and popular stations were calculated to find trends.</a:t>
            </a:r>
          </a:p>
          <a:p>
            <a:pPr lvl="1"/>
            <a:endParaRPr lang="en-US" b="1" dirty="0"/>
          </a:p>
          <a:p>
            <a:pPr lvl="1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Share </a:t>
            </a:r>
            <a:r>
              <a:rPr lang="en-US" b="1" dirty="0"/>
              <a:t>:-</a:t>
            </a:r>
            <a:r>
              <a:rPr lang="en-US" dirty="0"/>
              <a:t> The insights were presented using visualizations and actionable recommendations to answer the business problem.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032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736BE67-BD43-C252-4981-AD064F0480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6751361"/>
              </p:ext>
            </p:extLst>
          </p:nvPr>
        </p:nvGraphicFramePr>
        <p:xfrm>
          <a:off x="5393266" y="1274931"/>
          <a:ext cx="6380704" cy="4903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0CF380E-B546-21B1-298E-2F1ABEF16045}"/>
              </a:ext>
            </a:extLst>
          </p:cNvPr>
          <p:cNvSpPr txBox="1"/>
          <p:nvPr/>
        </p:nvSpPr>
        <p:spPr>
          <a:xfrm>
            <a:off x="524934" y="310142"/>
            <a:ext cx="6189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Snap ITC" panose="04040A07060A02020202" pitchFamily="82" charset="0"/>
              </a:rPr>
              <a:t>Casual Riders Take Significantly</a:t>
            </a:r>
          </a:p>
          <a:p>
            <a:r>
              <a:rPr lang="en-US" sz="2400" i="1" dirty="0">
                <a:solidFill>
                  <a:schemeClr val="accent1">
                    <a:lumMod val="75000"/>
                  </a:schemeClr>
                </a:solidFill>
                <a:latin typeface="Snap ITC" panose="04040A07060A02020202" pitchFamily="82" charset="0"/>
              </a:rPr>
              <a:t>Longer Trips</a:t>
            </a:r>
            <a:endParaRPr lang="en-IN" sz="2400" i="1" dirty="0">
              <a:solidFill>
                <a:schemeClr val="accent1">
                  <a:lumMod val="75000"/>
                </a:schemeClr>
              </a:solidFill>
              <a:latin typeface="Snap ITC" panose="04040A07060A02020202" pitchFamily="8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F6DC15-E8C7-DA36-7C25-8F6944612A4C}"/>
              </a:ext>
            </a:extLst>
          </p:cNvPr>
          <p:cNvSpPr txBox="1"/>
          <p:nvPr/>
        </p:nvSpPr>
        <p:spPr>
          <a:xfrm>
            <a:off x="524934" y="1667933"/>
            <a:ext cx="42418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Casual riders average 25 minutes per trip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Annual members average 12 minutes per trip.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Casual riders :- longer , leisure , leisure-oriented one-off trip.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Members :- shorter, purposeful trips e.g. daily commutes).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66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24050D7-6D9A-608E-3CC8-7332E2F5D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9517156"/>
              </p:ext>
            </p:extLst>
          </p:nvPr>
        </p:nvGraphicFramePr>
        <p:xfrm>
          <a:off x="5433060" y="541020"/>
          <a:ext cx="5753100" cy="416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91B7D08-DCCA-3337-F790-85535F4775B1}"/>
              </a:ext>
            </a:extLst>
          </p:cNvPr>
          <p:cNvSpPr txBox="1"/>
          <p:nvPr/>
        </p:nvSpPr>
        <p:spPr>
          <a:xfrm>
            <a:off x="7673340" y="4701540"/>
            <a:ext cx="313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Days of the week</a:t>
            </a:r>
            <a:endParaRPr lang="en-IN" i="1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9D3402-6B91-1345-E94F-FE94EFE27DD9}"/>
              </a:ext>
            </a:extLst>
          </p:cNvPr>
          <p:cNvSpPr txBox="1"/>
          <p:nvPr/>
        </p:nvSpPr>
        <p:spPr>
          <a:xfrm>
            <a:off x="457200" y="356354"/>
            <a:ext cx="556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Members Ride on Weekdays, Casuals on Weekends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F95ED-C07D-A905-1042-DE5E93DA3B9C}"/>
              </a:ext>
            </a:extLst>
          </p:cNvPr>
          <p:cNvSpPr txBox="1"/>
          <p:nvPr/>
        </p:nvSpPr>
        <p:spPr>
          <a:xfrm>
            <a:off x="237067" y="1930400"/>
            <a:ext cx="513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Explanation </a:t>
            </a:r>
            <a:r>
              <a:rPr lang="en-US" b="1" dirty="0"/>
              <a:t>:-</a:t>
            </a:r>
            <a:r>
              <a:rPr lang="en-US" dirty="0"/>
              <a:t> This line graph shows a clear difference in usage patterns.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Annual Members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dirty="0"/>
              <a:t>:- consistent usage throughout the week.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rides on weekdays :- indicates commuting </a:t>
            </a:r>
            <a:r>
              <a:rPr lang="en-US" dirty="0" err="1"/>
              <a:t>behavoir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Casual Riders </a:t>
            </a:r>
            <a:r>
              <a:rPr lang="en-US" b="1" dirty="0">
                <a:solidFill>
                  <a:schemeClr val="tx2"/>
                </a:solidFill>
              </a:rPr>
              <a:t>:-  sharp spike in rides on weekends (sat-sun).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Indicates leisure/recreational usage.</a:t>
            </a:r>
          </a:p>
        </p:txBody>
      </p:sp>
    </p:spTree>
    <p:extLst>
      <p:ext uri="{BB962C8B-B14F-4D97-AF65-F5344CB8AC3E}">
        <p14:creationId xmlns:p14="http://schemas.microsoft.com/office/powerpoint/2010/main" val="224270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8B79167-98BB-7716-2F98-4E2CE428E0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012924"/>
              </p:ext>
            </p:extLst>
          </p:nvPr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226833" imgH="373415" progId="Excel.Sheet.12">
                  <p:embed/>
                </p:oleObj>
              </mc:Choice>
              <mc:Fallback>
                <p:oleObj name="Worksheet" r:id="rId3" imgW="1226833" imgH="373415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D8B79167-98BB-7716-2F98-4E2CE428E0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A3A7C6-2A4D-C9B6-BA4B-59581592F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28661"/>
              </p:ext>
            </p:extLst>
          </p:nvPr>
        </p:nvGraphicFramePr>
        <p:xfrm>
          <a:off x="601132" y="1395328"/>
          <a:ext cx="8786708" cy="515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354">
                  <a:extLst>
                    <a:ext uri="{9D8B030D-6E8A-4147-A177-3AD203B41FA5}">
                      <a16:colId xmlns:a16="http://schemas.microsoft.com/office/drawing/2014/main" val="3119356002"/>
                    </a:ext>
                  </a:extLst>
                </a:gridCol>
                <a:gridCol w="4393354">
                  <a:extLst>
                    <a:ext uri="{9D8B030D-6E8A-4147-A177-3AD203B41FA5}">
                      <a16:colId xmlns:a16="http://schemas.microsoft.com/office/drawing/2014/main" val="3462844514"/>
                    </a:ext>
                  </a:extLst>
                </a:gridCol>
              </a:tblGrid>
              <a:tr h="414599">
                <a:tc>
                  <a:txBody>
                    <a:bodyPr/>
                    <a:lstStyle/>
                    <a:p>
                      <a:r>
                        <a:rPr lang="en-US" dirty="0"/>
                        <a:t>Top 9 Stations (Casual Riders)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 9 Stations ( Members)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67168"/>
                  </a:ext>
                </a:extLst>
              </a:tr>
              <a:tr h="414599">
                <a:tc>
                  <a:txBody>
                    <a:bodyPr/>
                    <a:lstStyle/>
                    <a:p>
                      <a:r>
                        <a:rPr lang="en-IN" dirty="0"/>
                        <a:t>Streeter Dr &amp; Grand 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Kingsbury St &amp; Kinzie 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05314"/>
                  </a:ext>
                </a:extLst>
              </a:tr>
              <a:tr h="414599">
                <a:tc>
                  <a:txBody>
                    <a:bodyPr/>
                    <a:lstStyle/>
                    <a:p>
                      <a:r>
                        <a:rPr lang="en-US" dirty="0"/>
                        <a:t>DuSable Lake Shore Dr &amp; Monroe 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Clinton St &amp; Washington Blvd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61357"/>
                  </a:ext>
                </a:extLst>
              </a:tr>
              <a:tr h="414599">
                <a:tc>
                  <a:txBody>
                    <a:bodyPr/>
                    <a:lstStyle/>
                    <a:p>
                      <a:r>
                        <a:rPr lang="en-IN" dirty="0"/>
                        <a:t>Michigan Ave &amp; Oak 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Clinton St &amp; Madison 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90924"/>
                  </a:ext>
                </a:extLst>
              </a:tr>
              <a:tr h="414599">
                <a:tc>
                  <a:txBody>
                    <a:bodyPr/>
                    <a:lstStyle/>
                    <a:p>
                      <a:r>
                        <a:rPr lang="en-US" dirty="0"/>
                        <a:t>DuSable Lake Shore Dr &amp; North Blvd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Clark St &amp; Elm 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746466"/>
                  </a:ext>
                </a:extLst>
              </a:tr>
              <a:tr h="414599">
                <a:tc>
                  <a:txBody>
                    <a:bodyPr/>
                    <a:lstStyle/>
                    <a:p>
                      <a:r>
                        <a:rPr lang="en-IN" dirty="0"/>
                        <a:t>Millennium Park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Canal St &amp; Madison 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891269"/>
                  </a:ext>
                </a:extLst>
              </a:tr>
              <a:tr h="508517">
                <a:tc>
                  <a:txBody>
                    <a:bodyPr/>
                    <a:lstStyle/>
                    <a:p>
                      <a:r>
                        <a:rPr lang="en-IN" dirty="0"/>
                        <a:t>Shedd Aquarium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Clinton St &amp; Jackson Blvd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440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8045 Theater on the Lake</a:t>
                      </a:r>
                    </a:p>
                    <a:p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 St &amp; Chicago Ave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03042"/>
                  </a:ext>
                </a:extLst>
              </a:tr>
              <a:tr h="414599">
                <a:tc>
                  <a:txBody>
                    <a:bodyPr/>
                    <a:lstStyle/>
                    <a:p>
                      <a:r>
                        <a:rPr lang="en-IN" dirty="0"/>
                        <a:t>Montrose Harbor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Wells St &amp; Elm 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398359"/>
                  </a:ext>
                </a:extLst>
              </a:tr>
              <a:tr h="414599">
                <a:tc>
                  <a:txBody>
                    <a:bodyPr/>
                    <a:lstStyle/>
                    <a:p>
                      <a:r>
                        <a:rPr lang="en-IN" dirty="0"/>
                        <a:t>Michigan Ave &amp; 8th 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Canal St &amp; Adams 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35982"/>
                  </a:ext>
                </a:extLst>
              </a:tr>
              <a:tr h="414599">
                <a:tc>
                  <a:txBody>
                    <a:bodyPr/>
                    <a:lstStyle/>
                    <a:p>
                      <a:r>
                        <a:rPr lang="en-IN" dirty="0" err="1"/>
                        <a:t>Dusable</a:t>
                      </a:r>
                      <a:r>
                        <a:rPr lang="en-IN" dirty="0"/>
                        <a:t> Harbor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University Ave &amp; 57th 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3498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C0DE1A-0D1F-2B52-9FED-5A8B4BFACC9A}"/>
              </a:ext>
            </a:extLst>
          </p:cNvPr>
          <p:cNvSpPr txBox="1"/>
          <p:nvPr/>
        </p:nvSpPr>
        <p:spPr>
          <a:xfrm>
            <a:off x="186265" y="702733"/>
            <a:ext cx="1046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Bodoni MT Black" panose="02070A03080606020203" pitchFamily="18" charset="0"/>
              </a:rPr>
              <a:t>Casual Riders Take Trips Near Tourist Areas, While Members Use Commuter Hubs</a:t>
            </a:r>
            <a:endParaRPr lang="en-IN" i="1" dirty="0">
              <a:solidFill>
                <a:schemeClr val="accent1">
                  <a:lumMod val="75000"/>
                </a:schemeClr>
              </a:solidFill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209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15DBA7-38F3-855A-89D5-E49AEB02E6FA}"/>
              </a:ext>
            </a:extLst>
          </p:cNvPr>
          <p:cNvSpPr txBox="1"/>
          <p:nvPr/>
        </p:nvSpPr>
        <p:spPr>
          <a:xfrm>
            <a:off x="1219201" y="761999"/>
            <a:ext cx="6561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Recommendations……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565AC-B0FD-1263-FE2E-FA43E5D4F1C4}"/>
              </a:ext>
            </a:extLst>
          </p:cNvPr>
          <p:cNvSpPr txBox="1"/>
          <p:nvPr/>
        </p:nvSpPr>
        <p:spPr>
          <a:xfrm>
            <a:off x="1569720" y="1848684"/>
            <a:ext cx="8356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1. Offer a "Weekend-Only" Pass :-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Casual riders:- prefer weekends, leisure trips.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Offer a weekend-only memberships.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Fits rider habits &amp; avoid full year commitment.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Benefits:-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Speaks their language :- gives exactly what they want.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Converts one-time riders into repeat weekends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Creates new, stable revenue stream without long term pressure.</a:t>
            </a:r>
          </a:p>
          <a:p>
            <a:endParaRPr lang="en-US" dirty="0"/>
          </a:p>
          <a:p>
            <a:endParaRPr lang="en-US" b="1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09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64122-A40B-D535-1890-6817E27C7AE7}"/>
              </a:ext>
            </a:extLst>
          </p:cNvPr>
          <p:cNvSpPr txBox="1"/>
          <p:nvPr/>
        </p:nvSpPr>
        <p:spPr>
          <a:xfrm>
            <a:off x="1813559" y="1676399"/>
            <a:ext cx="69663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2. Advertise Where Tourists Go </a:t>
            </a:r>
            <a:r>
              <a:rPr lang="en-US" b="1" dirty="0"/>
              <a:t>:-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Casual riders often start trips at parks, museums, tourist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Places ads/signs at these spots(digital + physical).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Why it works:- 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Right person </a:t>
            </a:r>
            <a:r>
              <a:rPr lang="en-IN" dirty="0"/>
              <a:t>: target casual riders not commuters.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Right place </a:t>
            </a:r>
            <a:r>
              <a:rPr lang="en-IN" dirty="0"/>
              <a:t>: ads placed exactly where trips begin.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Right time: </a:t>
            </a:r>
            <a:r>
              <a:rPr lang="en-IN" dirty="0"/>
              <a:t>reaches riders when they r ready to rent, boosting conversions.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0020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631</TotalTime>
  <Words>1485</Words>
  <Application>Microsoft Office PowerPoint</Application>
  <PresentationFormat>Widescreen</PresentationFormat>
  <Paragraphs>205</Paragraphs>
  <Slides>15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Algerian</vt:lpstr>
      <vt:lpstr>Arial</vt:lpstr>
      <vt:lpstr>Arial Black</vt:lpstr>
      <vt:lpstr>Bodoni MT Black</vt:lpstr>
      <vt:lpstr>Calibri</vt:lpstr>
      <vt:lpstr>Snap ITC</vt:lpstr>
      <vt:lpstr>Trebuchet MS</vt:lpstr>
      <vt:lpstr>Wingdings 3</vt:lpstr>
      <vt:lpstr>Facet</vt:lpstr>
      <vt:lpstr>Worksheet</vt:lpstr>
      <vt:lpstr>Navigating Success: A Data-Driven Strategy to Grow Cyclistic Business</vt:lpstr>
      <vt:lpstr>Define the Business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Riya Tuli</dc:creator>
  <cp:lastModifiedBy>Riya Tuli</cp:lastModifiedBy>
  <cp:revision>1</cp:revision>
  <dcterms:created xsi:type="dcterms:W3CDTF">2025-08-22T03:26:53Z</dcterms:created>
  <dcterms:modified xsi:type="dcterms:W3CDTF">2025-08-23T03:59:48Z</dcterms:modified>
</cp:coreProperties>
</file>