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91" autoAdjust="0"/>
    <p:restoredTop sz="94660"/>
  </p:normalViewPr>
  <p:slideViewPr>
    <p:cSldViewPr>
      <p:cViewPr varScale="1">
        <p:scale>
          <a:sx n="81" d="100"/>
          <a:sy n="81" d="100"/>
        </p:scale>
        <p:origin x="-100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4BC8C08-B6C2-4606-87FC-9E1587824C96}" type="datetimeFigureOut">
              <a:rPr lang="en-US" smtClean="0"/>
              <a:t>11/28/2022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79AE3D3-796A-483C-AF91-44F6602CCCE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4BC8C08-B6C2-4606-87FC-9E1587824C96}" type="datetimeFigureOut">
              <a:rPr lang="en-US" smtClean="0"/>
              <a:t>11/28/2022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79AE3D3-796A-483C-AF91-44F6602CCC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4BC8C08-B6C2-4606-87FC-9E1587824C96}" type="datetimeFigureOut">
              <a:rPr lang="en-US" smtClean="0"/>
              <a:t>11/28/2022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79AE3D3-796A-483C-AF91-44F6602CCC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4BC8C08-B6C2-4606-87FC-9E1587824C96}" type="datetimeFigureOut">
              <a:rPr lang="en-US" smtClean="0"/>
              <a:t>11/28/2022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79AE3D3-796A-483C-AF91-44F6602CCCE4}"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4BC8C08-B6C2-4606-87FC-9E1587824C96}" type="datetimeFigureOut">
              <a:rPr lang="en-US" smtClean="0"/>
              <a:t>11/28/2022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79AE3D3-796A-483C-AF91-44F6602CCCE4}"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4BC8C08-B6C2-4606-87FC-9E1587824C96}" type="datetimeFigureOut">
              <a:rPr lang="en-US" smtClean="0"/>
              <a:t>11/28/2022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79AE3D3-796A-483C-AF91-44F6602CCCE4}"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4BC8C08-B6C2-4606-87FC-9E1587824C96}" type="datetimeFigureOut">
              <a:rPr lang="en-US" smtClean="0"/>
              <a:t>11/28/2022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79AE3D3-796A-483C-AF91-44F6602CCCE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4BC8C08-B6C2-4606-87FC-9E1587824C96}" type="datetimeFigureOut">
              <a:rPr lang="en-US" smtClean="0"/>
              <a:t>11/28/2022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79AE3D3-796A-483C-AF91-44F6602CCCE4}"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4BC8C08-B6C2-4606-87FC-9E1587824C96}" type="datetimeFigureOut">
              <a:rPr lang="en-US" smtClean="0"/>
              <a:t>11/28/2022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79AE3D3-796A-483C-AF91-44F6602CCC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4BC8C08-B6C2-4606-87FC-9E1587824C96}" type="datetimeFigureOut">
              <a:rPr lang="en-US" smtClean="0"/>
              <a:t>11/28/2022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79AE3D3-796A-483C-AF91-44F6602CCCE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4BC8C08-B6C2-4606-87FC-9E1587824C96}" type="datetimeFigureOut">
              <a:rPr lang="en-US" smtClean="0"/>
              <a:t>11/28/2022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79AE3D3-796A-483C-AF91-44F6602CCCE4}"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4BC8C08-B6C2-4606-87FC-9E1587824C96}" type="datetimeFigureOut">
              <a:rPr lang="en-US" smtClean="0"/>
              <a:t>11/28/2022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79AE3D3-796A-483C-AF91-44F6602CCC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document/6315916" TargetMode="External"/><Relationship Id="rId2" Type="http://schemas.openxmlformats.org/officeDocument/2006/relationships/hyperlink" Target="https://www.sciencedirect.com/topics/computer-science/classifier-cascade" TargetMode="External"/><Relationship Id="rId1" Type="http://schemas.openxmlformats.org/officeDocument/2006/relationships/slideLayout" Target="../slideLayouts/slideLayout2.xml"/><Relationship Id="rId6" Type="http://schemas.openxmlformats.org/officeDocument/2006/relationships/hyperlink" Target="http://www.pace.ac.in/documents/ece/FACE%20RECOGNITION%20SYSTEM%20WITH%20FACE%20DETECTION.pdf" TargetMode="External"/><Relationship Id="rId5" Type="http://schemas.openxmlformats.org/officeDocument/2006/relationships/hyperlink" Target="https://thesai.org/Downloads/Volume9No6/Paper_6-Study_of_Face_Recog%20nition_Techniques.pdf" TargetMode="External"/><Relationship Id="rId4" Type="http://schemas.openxmlformats.org/officeDocument/2006/relationships/hyperlink" Target="https://link.springer.com/chapter/10.1007/978-3-642-72201-1_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838201"/>
            <a:ext cx="7772400" cy="1600200"/>
          </a:xfrm>
        </p:spPr>
        <p:txBody>
          <a:bodyPr>
            <a:normAutofit fontScale="90000"/>
          </a:bodyPr>
          <a:lstStyle/>
          <a:p>
            <a:pPr algn="ctr"/>
            <a:r>
              <a:rPr lang="en-US" dirty="0" smtClean="0"/>
              <a:t>Face </a:t>
            </a:r>
            <a:r>
              <a:rPr lang="en-US" dirty="0" smtClean="0"/>
              <a:t>Detection</a:t>
            </a:r>
            <a:r>
              <a:rPr lang="en-US" dirty="0" smtClean="0"/>
              <a:t/>
            </a:r>
            <a:br>
              <a:rPr lang="en-US" dirty="0" smtClean="0"/>
            </a:br>
            <a:r>
              <a:rPr lang="en-US" dirty="0" smtClean="0"/>
              <a:t> Machine Learning Project</a:t>
            </a:r>
            <a:endParaRPr lang="en-US" dirty="0"/>
          </a:p>
        </p:txBody>
      </p:sp>
      <p:sp>
        <p:nvSpPr>
          <p:cNvPr id="5" name="Subtitle 4"/>
          <p:cNvSpPr>
            <a:spLocks noGrp="1"/>
          </p:cNvSpPr>
          <p:nvPr>
            <p:ph type="subTitle" idx="1"/>
          </p:nvPr>
        </p:nvSpPr>
        <p:spPr>
          <a:xfrm>
            <a:off x="685800" y="2971801"/>
            <a:ext cx="7772400" cy="1752600"/>
          </a:xfrm>
        </p:spPr>
        <p:txBody>
          <a:bodyPr>
            <a:normAutofit/>
          </a:bodyPr>
          <a:lstStyle/>
          <a:p>
            <a:pPr algn="ctr"/>
            <a:r>
              <a:rPr lang="en-US" sz="3200" dirty="0" smtClean="0"/>
              <a:t>RIYA MAHAJAN</a:t>
            </a:r>
          </a:p>
          <a:p>
            <a:pPr algn="ctr"/>
            <a:r>
              <a:rPr lang="en-US" sz="3200" dirty="0" smtClean="0"/>
              <a:t>2100910130089</a:t>
            </a:r>
          </a:p>
          <a:p>
            <a:pPr algn="ctr"/>
            <a:r>
              <a:rPr lang="en-US" sz="3200" dirty="0" smtClean="0"/>
              <a:t>MINI PROJECT</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None/>
            </a:pPr>
            <a:r>
              <a:rPr lang="en-US" dirty="0" smtClean="0"/>
              <a:t>  Face detection is performed by using classifiers. A classifier is essentially an algorithm that decides whether a given image is positive(face) or negative(not a face). A classifier needs to be trained on thousands of images with and without faces. Fortunately, </a:t>
            </a:r>
            <a:r>
              <a:rPr lang="en-US" dirty="0" err="1" smtClean="0"/>
              <a:t>OpenCV</a:t>
            </a:r>
            <a:r>
              <a:rPr lang="en-US" dirty="0" smtClean="0"/>
              <a:t> already has two pre-trained face detection classifiers, which can readily be used in a program. The two classifiers are: </a:t>
            </a:r>
            <a:endParaRPr lang="en-US" dirty="0" smtClean="0"/>
          </a:p>
          <a:p>
            <a:r>
              <a:rPr lang="en-US" dirty="0" err="1" smtClean="0"/>
              <a:t>Haar</a:t>
            </a:r>
            <a:r>
              <a:rPr lang="en-US" dirty="0" smtClean="0"/>
              <a:t> </a:t>
            </a:r>
            <a:r>
              <a:rPr lang="en-US" dirty="0" smtClean="0"/>
              <a:t>Classifier and </a:t>
            </a:r>
            <a:endParaRPr lang="en-US" dirty="0" smtClean="0"/>
          </a:p>
          <a:p>
            <a:r>
              <a:rPr lang="en-US" dirty="0" smtClean="0"/>
              <a:t>Local </a:t>
            </a:r>
            <a:r>
              <a:rPr lang="en-US" dirty="0" smtClean="0"/>
              <a:t>Binary Pattern (LBP</a:t>
            </a:r>
            <a:r>
              <a:rPr lang="en-US" dirty="0" smtClean="0"/>
              <a:t>)</a:t>
            </a:r>
          </a:p>
          <a:p>
            <a:pPr>
              <a:buNone/>
            </a:pPr>
            <a:r>
              <a:rPr lang="en-US" dirty="0" smtClean="0"/>
              <a:t> </a:t>
            </a:r>
            <a:r>
              <a:rPr lang="en-US" dirty="0" smtClean="0"/>
              <a:t> </a:t>
            </a:r>
            <a:r>
              <a:rPr lang="en-US" dirty="0" smtClean="0"/>
              <a:t>For this Project, Will only discuss the </a:t>
            </a:r>
            <a:r>
              <a:rPr lang="en-US" dirty="0" err="1" smtClean="0"/>
              <a:t>Haar</a:t>
            </a:r>
            <a:r>
              <a:rPr lang="en-US" dirty="0" smtClean="0"/>
              <a:t> Classifier for Face Detection as it best method for detection. </a:t>
            </a:r>
            <a:endParaRPr lang="en-US" dirty="0"/>
          </a:p>
        </p:txBody>
      </p:sp>
      <p:sp>
        <p:nvSpPr>
          <p:cNvPr id="3" name="Title 2"/>
          <p:cNvSpPr>
            <a:spLocks noGrp="1"/>
          </p:cNvSpPr>
          <p:nvPr>
            <p:ph type="title"/>
          </p:nvPr>
        </p:nvSpPr>
        <p:spPr/>
        <p:txBody>
          <a:bodyPr/>
          <a:lstStyle/>
          <a:p>
            <a:r>
              <a:rPr lang="en-US" dirty="0" smtClean="0"/>
              <a:t>  Face </a:t>
            </a:r>
            <a:r>
              <a:rPr lang="en-US" dirty="0" smtClean="0"/>
              <a:t>Detection Classifiers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None/>
            </a:pPr>
            <a:r>
              <a:rPr lang="en-US" dirty="0" smtClean="0"/>
              <a:t>   </a:t>
            </a:r>
            <a:r>
              <a:rPr lang="en-US" dirty="0" err="1" smtClean="0"/>
              <a:t>Haar</a:t>
            </a:r>
            <a:r>
              <a:rPr lang="en-US" dirty="0" smtClean="0"/>
              <a:t>-like </a:t>
            </a:r>
            <a:r>
              <a:rPr lang="en-US" dirty="0" smtClean="0"/>
              <a:t>features are digital image features used in object recognition. They owe their name to their intuitive similarity with </a:t>
            </a:r>
            <a:r>
              <a:rPr lang="en-US" dirty="0" err="1" smtClean="0"/>
              <a:t>Haar</a:t>
            </a:r>
            <a:r>
              <a:rPr lang="en-US" dirty="0" smtClean="0"/>
              <a:t> wavelets and were used in the first real-time face detector. Paul Viola and Michael Jones in their paper titled "Rapid Object Detection using a Boosted Cascade of Simple Features" used the idea of </a:t>
            </a:r>
            <a:r>
              <a:rPr lang="en-US" dirty="0" err="1" smtClean="0"/>
              <a:t>Haar</a:t>
            </a:r>
            <a:r>
              <a:rPr lang="en-US" dirty="0" smtClean="0"/>
              <a:t>-feature classifier based on the </a:t>
            </a:r>
            <a:r>
              <a:rPr lang="en-US" dirty="0" err="1" smtClean="0"/>
              <a:t>Haar</a:t>
            </a:r>
            <a:r>
              <a:rPr lang="en-US" dirty="0" smtClean="0"/>
              <a:t> wavelets</a:t>
            </a:r>
            <a:r>
              <a:rPr lang="en-US" dirty="0" smtClean="0"/>
              <a:t>.</a:t>
            </a:r>
          </a:p>
          <a:p>
            <a:pPr>
              <a:buNone/>
            </a:pPr>
            <a:r>
              <a:rPr lang="en-US" dirty="0" smtClean="0"/>
              <a:t>  </a:t>
            </a:r>
            <a:r>
              <a:rPr lang="en-US" dirty="0" smtClean="0"/>
              <a:t> </a:t>
            </a:r>
            <a:r>
              <a:rPr lang="en-US" dirty="0" smtClean="0"/>
              <a:t>This classifier is widely used for tasks like face detection in computer vision industry</a:t>
            </a:r>
            <a:r>
              <a:rPr lang="en-US" dirty="0" smtClean="0"/>
              <a:t>.</a:t>
            </a:r>
          </a:p>
          <a:p>
            <a:pPr>
              <a:buNone/>
            </a:pPr>
            <a:r>
              <a:rPr lang="en-US" dirty="0" smtClean="0"/>
              <a:t> </a:t>
            </a:r>
            <a:r>
              <a:rPr lang="en-US" dirty="0" smtClean="0"/>
              <a:t>  </a:t>
            </a:r>
            <a:r>
              <a:rPr lang="en-US" dirty="0" err="1" smtClean="0"/>
              <a:t>Haar</a:t>
            </a:r>
            <a:r>
              <a:rPr lang="en-US" dirty="0" smtClean="0"/>
              <a:t> feature-based cascade classifiers is an effectual machine learning based approach, in which a cascade function is trained using a sample that contains a lot of positive and negative images. The outcome of </a:t>
            </a:r>
            <a:r>
              <a:rPr lang="en-US" dirty="0" err="1" smtClean="0"/>
              <a:t>AdaBoost</a:t>
            </a:r>
            <a:r>
              <a:rPr lang="en-US" dirty="0" smtClean="0"/>
              <a:t> classifier is that the strong classifiers are divided into stages to form cascade classifiers. </a:t>
            </a:r>
            <a:endParaRPr lang="en-US" dirty="0"/>
          </a:p>
        </p:txBody>
      </p:sp>
      <p:sp>
        <p:nvSpPr>
          <p:cNvPr id="3" name="Title 2"/>
          <p:cNvSpPr>
            <a:spLocks noGrp="1"/>
          </p:cNvSpPr>
          <p:nvPr>
            <p:ph type="title"/>
          </p:nvPr>
        </p:nvSpPr>
        <p:spPr/>
        <p:txBody>
          <a:bodyPr>
            <a:normAutofit fontScale="90000"/>
          </a:bodyPr>
          <a:lstStyle/>
          <a:p>
            <a:r>
              <a:rPr lang="en-US" dirty="0" smtClean="0"/>
              <a:t>  </a:t>
            </a:r>
            <a:r>
              <a:rPr lang="en-US" dirty="0" err="1" smtClean="0"/>
              <a:t>Haar</a:t>
            </a:r>
            <a:r>
              <a:rPr lang="en-US" dirty="0" smtClean="0"/>
              <a:t> </a:t>
            </a:r>
            <a:r>
              <a:rPr lang="en-US" dirty="0" smtClean="0"/>
              <a:t>feature-based cascade </a:t>
            </a:r>
            <a:r>
              <a:rPr lang="en-US" dirty="0" smtClean="0"/>
              <a:t/>
            </a:r>
            <a:br>
              <a:rPr lang="en-US" dirty="0" smtClean="0"/>
            </a:br>
            <a:r>
              <a:rPr lang="en-US" dirty="0" smtClean="0"/>
              <a:t>                classifiers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Sample </a:t>
            </a:r>
            <a:r>
              <a:rPr lang="en-US" dirty="0" smtClean="0"/>
              <a:t>Outputs </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457200" y="1447800"/>
            <a:ext cx="8229600" cy="4419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dirty="0" smtClean="0"/>
              <a:t>   Face </a:t>
            </a:r>
            <a:r>
              <a:rPr lang="en-US" dirty="0" smtClean="0"/>
              <a:t>recognition technologies have been associated generally with very costly top secure applications. Today the core technologies have evolved and the cost of equipments is going down dramatically due to the integration and the increasing processing power. Certain applications of face recognition technology are now cost effective, reliable and highly accurate. As a result there are no technological or financial barriers for stepping from the pilot project to widespread deployment</a:t>
            </a:r>
            <a:r>
              <a:rPr lang="en-US" dirty="0" smtClean="0"/>
              <a:t>.</a:t>
            </a:r>
          </a:p>
          <a:p>
            <a:pPr>
              <a:buNone/>
            </a:pPr>
            <a:r>
              <a:rPr lang="en-US" dirty="0" smtClean="0"/>
              <a:t> </a:t>
            </a:r>
            <a:r>
              <a:rPr lang="en-US" dirty="0" smtClean="0"/>
              <a:t>  </a:t>
            </a:r>
            <a:r>
              <a:rPr lang="en-US" dirty="0" smtClean="0"/>
              <a:t>Government and NGOs should concentrate and promote applications of facial recognition system in India in various fields by giving economical support and appreciation. </a:t>
            </a:r>
            <a:endParaRPr lang="en-US" dirty="0"/>
          </a:p>
        </p:txBody>
      </p:sp>
      <p:sp>
        <p:nvSpPr>
          <p:cNvPr id="3" name="Title 2"/>
          <p:cNvSpPr>
            <a:spLocks noGrp="1"/>
          </p:cNvSpPr>
          <p:nvPr>
            <p:ph type="title"/>
          </p:nvPr>
        </p:nvSpPr>
        <p:spPr/>
        <p:txBody>
          <a:bodyPr/>
          <a:lstStyle/>
          <a:p>
            <a:r>
              <a:rPr lang="en-US" dirty="0" smtClean="0"/>
              <a:t>  Conclusion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hlinkClick r:id="rId2"/>
              </a:rPr>
              <a:t>http://umpir.ump.edu.my/id/eprint/327/3/Real%20time%20face%20detection%20system%20-%20Chapter%201.pdf</a:t>
            </a:r>
          </a:p>
          <a:p>
            <a:r>
              <a:rPr lang="en-US" dirty="0" smtClean="0">
                <a:hlinkClick r:id="rId2"/>
              </a:rPr>
              <a:t>https</a:t>
            </a:r>
            <a:r>
              <a:rPr lang="en-US" dirty="0" smtClean="0">
                <a:hlinkClick r:id="rId2"/>
              </a:rPr>
              <a:t>://</a:t>
            </a:r>
            <a:r>
              <a:rPr lang="en-US" dirty="0" smtClean="0">
                <a:hlinkClick r:id="rId2"/>
              </a:rPr>
              <a:t>www.sciencedirect.com/topics/computer-science/classifier-cascade</a:t>
            </a:r>
            <a:r>
              <a:rPr lang="en-US" dirty="0" smtClean="0"/>
              <a:t> </a:t>
            </a:r>
            <a:endParaRPr lang="en-US" dirty="0" smtClean="0"/>
          </a:p>
          <a:p>
            <a:r>
              <a:rPr lang="en-US" dirty="0" smtClean="0">
                <a:hlinkClick r:id="rId3"/>
              </a:rPr>
              <a:t>https</a:t>
            </a:r>
            <a:r>
              <a:rPr lang="en-US" dirty="0" smtClean="0">
                <a:hlinkClick r:id="rId3"/>
              </a:rPr>
              <a:t>://</a:t>
            </a:r>
            <a:r>
              <a:rPr lang="en-US" dirty="0" smtClean="0">
                <a:hlinkClick r:id="rId3"/>
              </a:rPr>
              <a:t>ieeexplore.ieee.org/document/6315916</a:t>
            </a:r>
            <a:r>
              <a:rPr lang="en-US" dirty="0" smtClean="0"/>
              <a:t> </a:t>
            </a:r>
            <a:endParaRPr lang="en-US" dirty="0" smtClean="0"/>
          </a:p>
          <a:p>
            <a:r>
              <a:rPr lang="en-US" dirty="0" smtClean="0">
                <a:hlinkClick r:id="rId4"/>
              </a:rPr>
              <a:t>https</a:t>
            </a:r>
            <a:r>
              <a:rPr lang="en-US" dirty="0" smtClean="0">
                <a:hlinkClick r:id="rId4"/>
              </a:rPr>
              <a:t>://</a:t>
            </a:r>
            <a:r>
              <a:rPr lang="en-US" dirty="0" smtClean="0">
                <a:hlinkClick r:id="rId4"/>
              </a:rPr>
              <a:t>link.springer.com/chapter/10.1007/978-3-642-72201-1_9</a:t>
            </a:r>
            <a:endParaRPr lang="en-US" dirty="0" smtClean="0"/>
          </a:p>
          <a:p>
            <a:r>
              <a:rPr lang="en-US" dirty="0" smtClean="0">
                <a:hlinkClick r:id="rId5"/>
              </a:rPr>
              <a:t>https</a:t>
            </a:r>
            <a:r>
              <a:rPr lang="en-US" dirty="0" smtClean="0">
                <a:hlinkClick r:id="rId5"/>
              </a:rPr>
              <a:t>://thesai.org/Downloads/Volume9No6/Paper_6-Study_of_Face_Recog </a:t>
            </a:r>
            <a:r>
              <a:rPr lang="en-US" dirty="0" smtClean="0">
                <a:hlinkClick r:id="rId5"/>
              </a:rPr>
              <a:t>nition_Techniques.pdf</a:t>
            </a:r>
            <a:r>
              <a:rPr lang="en-US" dirty="0" smtClean="0"/>
              <a:t> </a:t>
            </a:r>
            <a:endParaRPr lang="en-US" dirty="0" smtClean="0"/>
          </a:p>
          <a:p>
            <a:r>
              <a:rPr lang="en-US" dirty="0" smtClean="0">
                <a:hlinkClick r:id="rId6"/>
              </a:rPr>
              <a:t>http</a:t>
            </a:r>
            <a:r>
              <a:rPr lang="en-US" dirty="0" smtClean="0">
                <a:hlinkClick r:id="rId6"/>
              </a:rPr>
              <a:t>://</a:t>
            </a:r>
            <a:r>
              <a:rPr lang="en-US" dirty="0" smtClean="0">
                <a:hlinkClick r:id="rId6"/>
              </a:rPr>
              <a:t>www.pace.ac.in/documents/ece/FACE%20RECOGNITION%20SYSTEM%20WITH%20FACE%20DETECTION.pdf</a:t>
            </a:r>
            <a:endParaRPr lang="en-US" dirty="0" smtClean="0"/>
          </a:p>
          <a:p>
            <a:endParaRPr lang="en-US" dirty="0" smtClean="0"/>
          </a:p>
          <a:p>
            <a:pPr>
              <a:buNone/>
            </a:pPr>
            <a:endParaRPr lang="en-US" dirty="0" smtClean="0"/>
          </a:p>
        </p:txBody>
      </p:sp>
      <p:sp>
        <p:nvSpPr>
          <p:cNvPr id="3" name="Title 2"/>
          <p:cNvSpPr>
            <a:spLocks noGrp="1"/>
          </p:cNvSpPr>
          <p:nvPr>
            <p:ph type="title"/>
          </p:nvPr>
        </p:nvSpPr>
        <p:spPr/>
        <p:txBody>
          <a:bodyPr/>
          <a:lstStyle/>
          <a:p>
            <a:r>
              <a:rPr lang="en-US" dirty="0" smtClean="0"/>
              <a:t>  References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Introduction</a:t>
            </a:r>
          </a:p>
          <a:p>
            <a:r>
              <a:rPr lang="en-US" dirty="0" smtClean="0"/>
              <a:t>Motivation</a:t>
            </a:r>
          </a:p>
          <a:p>
            <a:r>
              <a:rPr lang="en-US" dirty="0" smtClean="0"/>
              <a:t>Innovation </a:t>
            </a:r>
            <a:r>
              <a:rPr lang="en-US" dirty="0" smtClean="0"/>
              <a:t>of Project </a:t>
            </a:r>
            <a:endParaRPr lang="en-US" dirty="0" smtClean="0"/>
          </a:p>
          <a:p>
            <a:r>
              <a:rPr lang="en-US" dirty="0" smtClean="0"/>
              <a:t>Scope </a:t>
            </a:r>
            <a:r>
              <a:rPr lang="en-US" dirty="0" smtClean="0"/>
              <a:t>of the </a:t>
            </a:r>
            <a:r>
              <a:rPr lang="en-US" dirty="0" smtClean="0"/>
              <a:t>Project</a:t>
            </a:r>
          </a:p>
          <a:p>
            <a:r>
              <a:rPr lang="en-US" dirty="0" smtClean="0"/>
              <a:t>Open-CV </a:t>
            </a:r>
            <a:r>
              <a:rPr lang="en-US" dirty="0" smtClean="0"/>
              <a:t>Python </a:t>
            </a:r>
            <a:endParaRPr lang="en-US" dirty="0" smtClean="0"/>
          </a:p>
          <a:p>
            <a:r>
              <a:rPr lang="en-US" dirty="0" smtClean="0"/>
              <a:t>Face </a:t>
            </a:r>
            <a:r>
              <a:rPr lang="en-US" dirty="0" smtClean="0"/>
              <a:t>Detection </a:t>
            </a:r>
            <a:endParaRPr lang="en-US" dirty="0" smtClean="0"/>
          </a:p>
          <a:p>
            <a:r>
              <a:rPr lang="en-US" dirty="0" err="1" smtClean="0"/>
              <a:t>Haar</a:t>
            </a:r>
            <a:r>
              <a:rPr lang="en-US" dirty="0" smtClean="0"/>
              <a:t> </a:t>
            </a:r>
            <a:r>
              <a:rPr lang="en-US" dirty="0" smtClean="0"/>
              <a:t>Features </a:t>
            </a:r>
            <a:r>
              <a:rPr lang="en-US" dirty="0" smtClean="0"/>
              <a:t>System</a:t>
            </a:r>
          </a:p>
          <a:p>
            <a:r>
              <a:rPr lang="en-US" dirty="0" smtClean="0"/>
              <a:t>Conclusion </a:t>
            </a:r>
          </a:p>
          <a:p>
            <a:r>
              <a:rPr lang="en-US" dirty="0" smtClean="0"/>
              <a:t>References </a:t>
            </a:r>
            <a:endParaRPr lang="en-US" dirty="0"/>
          </a:p>
        </p:txBody>
      </p:sp>
      <p:sp>
        <p:nvSpPr>
          <p:cNvPr id="4" name="Title 3"/>
          <p:cNvSpPr>
            <a:spLocks noGrp="1"/>
          </p:cNvSpPr>
          <p:nvPr>
            <p:ph type="title"/>
          </p:nvPr>
        </p:nvSpPr>
        <p:spPr/>
        <p:txBody>
          <a:bodyPr/>
          <a:lstStyle/>
          <a:p>
            <a:r>
              <a:rPr lang="en-US" dirty="0" smtClean="0"/>
              <a:t>  CONTENTS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2328672"/>
          </a:xfrm>
        </p:spPr>
        <p:txBody>
          <a:bodyPr>
            <a:normAutofit fontScale="70000" lnSpcReduction="20000"/>
          </a:bodyPr>
          <a:lstStyle/>
          <a:p>
            <a:pPr>
              <a:buNone/>
            </a:pPr>
            <a:r>
              <a:rPr lang="en-US" dirty="0" smtClean="0"/>
              <a:t>   Face </a:t>
            </a:r>
            <a:r>
              <a:rPr lang="en-US" dirty="0" smtClean="0"/>
              <a:t>detection is a computer vision technology that helps to locate/visualize human faces in digital images. This technique is a specific use case of object detection technology that deals with detecting instances of semantic objects of a certain class (such as humans, buildings or cars) in digital images and videos. With the advent of technology, face detection has gained a lot of importance especially in fields like photography, security, and marketing. </a:t>
            </a:r>
            <a:endParaRPr lang="en-US" dirty="0" smtClean="0"/>
          </a:p>
          <a:p>
            <a:pPr>
              <a:buNone/>
            </a:pPr>
            <a:r>
              <a:rPr lang="en-US" dirty="0" smtClean="0"/>
              <a:t> </a:t>
            </a:r>
            <a:endParaRPr lang="en-US" dirty="0" smtClean="0"/>
          </a:p>
          <a:p>
            <a:pPr>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  Introduction</a:t>
            </a:r>
            <a:endParaRPr lang="en-US" dirty="0"/>
          </a:p>
        </p:txBody>
      </p:sp>
      <p:pic>
        <p:nvPicPr>
          <p:cNvPr id="2050" name="Picture 2"/>
          <p:cNvPicPr>
            <a:picLocks noChangeAspect="1" noChangeArrowheads="1"/>
          </p:cNvPicPr>
          <p:nvPr/>
        </p:nvPicPr>
        <p:blipFill>
          <a:blip r:embed="rId2"/>
          <a:srcRect/>
          <a:stretch>
            <a:fillRect/>
          </a:stretch>
        </p:blipFill>
        <p:spPr bwMode="auto">
          <a:xfrm>
            <a:off x="1828800" y="3429000"/>
            <a:ext cx="6172200" cy="27527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buNone/>
            </a:pPr>
            <a:r>
              <a:rPr lang="en-US" dirty="0" smtClean="0"/>
              <a:t>  We </a:t>
            </a:r>
            <a:r>
              <a:rPr lang="en-US" dirty="0" smtClean="0"/>
              <a:t>developed this Face Detection Project for our Indian Army, Security CCTV Police and even Common Use of people to detect Face in single and group of peoples in Images</a:t>
            </a:r>
            <a:r>
              <a:rPr lang="en-US" dirty="0" smtClean="0"/>
              <a:t>.</a:t>
            </a:r>
          </a:p>
          <a:p>
            <a:pPr>
              <a:buNone/>
            </a:pPr>
            <a:r>
              <a:rPr lang="en-US" dirty="0" smtClean="0"/>
              <a:t>  </a:t>
            </a:r>
            <a:r>
              <a:rPr lang="en-US" dirty="0" smtClean="0"/>
              <a:t>Today In world Security is advancing to detect the terrorist and criminals easily in crowd. This Project will easily detect faces even old\blur Images with very less time of execution. </a:t>
            </a:r>
            <a:endParaRPr lang="en-US" dirty="0" smtClean="0"/>
          </a:p>
          <a:p>
            <a:pPr>
              <a:buNone/>
            </a:pPr>
            <a:r>
              <a:rPr lang="en-US" dirty="0" smtClean="0"/>
              <a:t> </a:t>
            </a:r>
            <a:r>
              <a:rPr lang="en-US" dirty="0" smtClean="0"/>
              <a:t> This </a:t>
            </a:r>
            <a:r>
              <a:rPr lang="en-US" dirty="0" smtClean="0"/>
              <a:t>Face Detection Code can be deployed and use in any application camera, security apps and website to found faces easily.</a:t>
            </a:r>
            <a:endParaRPr lang="en-US" dirty="0"/>
          </a:p>
        </p:txBody>
      </p:sp>
      <p:sp>
        <p:nvSpPr>
          <p:cNvPr id="3" name="Title 2"/>
          <p:cNvSpPr>
            <a:spLocks noGrp="1"/>
          </p:cNvSpPr>
          <p:nvPr>
            <p:ph type="title"/>
          </p:nvPr>
        </p:nvSpPr>
        <p:spPr/>
        <p:txBody>
          <a:bodyPr/>
          <a:lstStyle/>
          <a:p>
            <a:r>
              <a:rPr lang="en-US" dirty="0" smtClean="0"/>
              <a:t>  Motivation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It </a:t>
            </a:r>
            <a:r>
              <a:rPr lang="en-US" dirty="0" smtClean="0"/>
              <a:t>can Detect faces easily with less time of execution</a:t>
            </a:r>
            <a:r>
              <a:rPr lang="en-US" dirty="0" smtClean="0"/>
              <a:t>.</a:t>
            </a:r>
          </a:p>
          <a:p>
            <a:r>
              <a:rPr lang="en-US" dirty="0" smtClean="0"/>
              <a:t>It </a:t>
            </a:r>
            <a:r>
              <a:rPr lang="en-US" dirty="0" smtClean="0"/>
              <a:t>can Detect Face in any quality of Images even blur</a:t>
            </a:r>
            <a:r>
              <a:rPr lang="en-US" dirty="0" smtClean="0"/>
              <a:t>.</a:t>
            </a:r>
          </a:p>
          <a:p>
            <a:r>
              <a:rPr lang="en-US" dirty="0" smtClean="0"/>
              <a:t>It </a:t>
            </a:r>
            <a:r>
              <a:rPr lang="en-US" dirty="0" smtClean="0"/>
              <a:t>can Detect single, double or even multiple faces in any Image</a:t>
            </a:r>
            <a:r>
              <a:rPr lang="en-US" dirty="0" smtClean="0"/>
              <a:t>.</a:t>
            </a:r>
          </a:p>
          <a:p>
            <a:r>
              <a:rPr lang="en-US" dirty="0" smtClean="0"/>
              <a:t>It </a:t>
            </a:r>
            <a:r>
              <a:rPr lang="en-US" dirty="0" smtClean="0"/>
              <a:t>can tell the number of Peoples/faces in Image</a:t>
            </a:r>
            <a:r>
              <a:rPr lang="en-US" dirty="0" smtClean="0"/>
              <a:t>.</a:t>
            </a:r>
          </a:p>
          <a:p>
            <a:r>
              <a:rPr lang="en-US" dirty="0" smtClean="0"/>
              <a:t>It </a:t>
            </a:r>
            <a:r>
              <a:rPr lang="en-US" dirty="0" smtClean="0"/>
              <a:t>is fully automatic face recognition system </a:t>
            </a:r>
            <a:endParaRPr lang="en-US" dirty="0" smtClean="0"/>
          </a:p>
          <a:p>
            <a:r>
              <a:rPr lang="en-US" dirty="0" smtClean="0"/>
              <a:t>It </a:t>
            </a:r>
            <a:r>
              <a:rPr lang="en-US" dirty="0" smtClean="0"/>
              <a:t>is one of the best in today world Innovation as per less number of code use in the system</a:t>
            </a:r>
            <a:r>
              <a:rPr lang="en-US" dirty="0" smtClean="0"/>
              <a:t>.</a:t>
            </a:r>
          </a:p>
          <a:p>
            <a:r>
              <a:rPr lang="en-US" dirty="0" smtClean="0"/>
              <a:t>It </a:t>
            </a:r>
            <a:r>
              <a:rPr lang="en-US" dirty="0" smtClean="0"/>
              <a:t>use </a:t>
            </a:r>
            <a:r>
              <a:rPr lang="en-US" dirty="0" err="1" smtClean="0"/>
              <a:t>Haar</a:t>
            </a:r>
            <a:r>
              <a:rPr lang="en-US" dirty="0" smtClean="0"/>
              <a:t> feature based Algorithm to detect which it makes very accurate and fast processing of face detection </a:t>
            </a:r>
            <a:endParaRPr lang="en-US" dirty="0"/>
          </a:p>
        </p:txBody>
      </p:sp>
      <p:sp>
        <p:nvSpPr>
          <p:cNvPr id="3" name="Title 2"/>
          <p:cNvSpPr>
            <a:spLocks noGrp="1"/>
          </p:cNvSpPr>
          <p:nvPr>
            <p:ph type="title"/>
          </p:nvPr>
        </p:nvSpPr>
        <p:spPr/>
        <p:txBody>
          <a:bodyPr/>
          <a:lstStyle/>
          <a:p>
            <a:r>
              <a:rPr lang="en-US" dirty="0" smtClean="0"/>
              <a:t>  Innovation </a:t>
            </a:r>
            <a:r>
              <a:rPr lang="en-US" dirty="0" smtClean="0"/>
              <a:t>Idea of </a:t>
            </a:r>
            <a:r>
              <a:rPr lang="en-US" dirty="0" smtClean="0"/>
              <a:t>Project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dirty="0" smtClean="0"/>
              <a:t>  To </a:t>
            </a:r>
            <a:r>
              <a:rPr lang="en-US" dirty="0" smtClean="0"/>
              <a:t>identify and verify terrorists at airports, railway stations and malls the face recognition technology will be the best choice in India as compared with other biometric technologies since other technologies cannot be helpful in crowded places</a:t>
            </a:r>
            <a:r>
              <a:rPr lang="en-US" dirty="0" smtClean="0"/>
              <a:t>.</a:t>
            </a:r>
          </a:p>
          <a:p>
            <a:pPr>
              <a:buNone/>
            </a:pPr>
            <a:r>
              <a:rPr lang="en-US" dirty="0" smtClean="0"/>
              <a:t> </a:t>
            </a:r>
            <a:r>
              <a:rPr lang="en-US" dirty="0" smtClean="0"/>
              <a:t> </a:t>
            </a:r>
            <a:r>
              <a:rPr lang="en-US" dirty="0" smtClean="0"/>
              <a:t>This technology can also be used effectively in various important examinations such as SSC, HSC, Medical, Engineering, MCA, MBA, B- Pharmacy, Nursing courses etc. The examinee can be identified and verified using Face Recognition Technique</a:t>
            </a:r>
            <a:r>
              <a:rPr lang="en-US" dirty="0" smtClean="0"/>
              <a:t>.</a:t>
            </a:r>
          </a:p>
          <a:p>
            <a:pPr>
              <a:buNone/>
            </a:pPr>
            <a:r>
              <a:rPr lang="en-US" dirty="0" smtClean="0"/>
              <a:t> </a:t>
            </a:r>
            <a:r>
              <a:rPr lang="en-US" dirty="0" smtClean="0"/>
              <a:t>  It </a:t>
            </a:r>
            <a:r>
              <a:rPr lang="en-US" dirty="0" smtClean="0"/>
              <a:t>can also be deployed in police station to identify and verify the criminals</a:t>
            </a:r>
            <a:r>
              <a:rPr lang="en-US" dirty="0" smtClean="0"/>
              <a:t>.</a:t>
            </a:r>
          </a:p>
          <a:p>
            <a:pPr>
              <a:buNone/>
            </a:pPr>
            <a:r>
              <a:rPr lang="en-US" dirty="0" smtClean="0"/>
              <a:t> </a:t>
            </a:r>
            <a:r>
              <a:rPr lang="en-US" dirty="0" smtClean="0"/>
              <a:t> </a:t>
            </a:r>
            <a:r>
              <a:rPr lang="en-US" dirty="0" smtClean="0"/>
              <a:t>To Identify the Number of student in classroom. It can collect in all the number of faces in less than 1 sec. Easy to take attendance.</a:t>
            </a:r>
            <a:endParaRPr lang="en-US" dirty="0"/>
          </a:p>
        </p:txBody>
      </p:sp>
      <p:sp>
        <p:nvSpPr>
          <p:cNvPr id="3" name="Title 2"/>
          <p:cNvSpPr>
            <a:spLocks noGrp="1"/>
          </p:cNvSpPr>
          <p:nvPr>
            <p:ph type="title"/>
          </p:nvPr>
        </p:nvSpPr>
        <p:spPr/>
        <p:txBody>
          <a:bodyPr/>
          <a:lstStyle/>
          <a:p>
            <a:r>
              <a:rPr lang="en-US" dirty="0" smtClean="0"/>
              <a:t>  Scope </a:t>
            </a:r>
            <a:r>
              <a:rPr lang="en-US" dirty="0" smtClean="0"/>
              <a:t>of Project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buNone/>
            </a:pPr>
            <a:r>
              <a:rPr lang="en-US" dirty="0" smtClean="0"/>
              <a:t>  </a:t>
            </a:r>
            <a:r>
              <a:rPr lang="en-US" dirty="0" err="1" smtClean="0"/>
              <a:t>OpenCV</a:t>
            </a:r>
            <a:r>
              <a:rPr lang="en-US" dirty="0" smtClean="0"/>
              <a:t> </a:t>
            </a:r>
            <a:r>
              <a:rPr lang="en-US" dirty="0" smtClean="0"/>
              <a:t>essentially stands for Open Source Computer Vision Library. Although it is written in optimized C/C++, it has interfaces for Python and Java along with C++. </a:t>
            </a:r>
            <a:r>
              <a:rPr lang="en-US" dirty="0" smtClean="0"/>
              <a:t>Open CV </a:t>
            </a:r>
            <a:r>
              <a:rPr lang="en-US" dirty="0" smtClean="0"/>
              <a:t>boasts of an active user base all over the world with its use increasing day by day due to the surge in computer vision applications. </a:t>
            </a:r>
            <a:r>
              <a:rPr lang="en-US" dirty="0" smtClean="0"/>
              <a:t>Open CV-Python </a:t>
            </a:r>
            <a:r>
              <a:rPr lang="en-US" dirty="0" smtClean="0"/>
              <a:t>is the python API for </a:t>
            </a:r>
            <a:r>
              <a:rPr lang="en-US" dirty="0" smtClean="0"/>
              <a:t>Open CV</a:t>
            </a:r>
            <a:r>
              <a:rPr lang="en-US" dirty="0" smtClean="0"/>
              <a:t>. You can think of it as a python wrapper around the C++ implementation of </a:t>
            </a:r>
            <a:r>
              <a:rPr lang="en-US" dirty="0" smtClean="0"/>
              <a:t>Open CV</a:t>
            </a:r>
            <a:r>
              <a:rPr lang="en-US" dirty="0" smtClean="0"/>
              <a:t>. </a:t>
            </a:r>
            <a:r>
              <a:rPr lang="en-US" dirty="0" err="1" smtClean="0"/>
              <a:t>OpenCV</a:t>
            </a:r>
            <a:r>
              <a:rPr lang="en-US" dirty="0" smtClean="0"/>
              <a:t>-Python </a:t>
            </a:r>
            <a:r>
              <a:rPr lang="en-US" dirty="0" smtClean="0"/>
              <a:t>is not only fast (since the background consists of code written in C/C++) but is also easy to code and deploy(due to the Python wrapper in foreground). This makes it a great choice to perform computationally intensive programs. </a:t>
            </a:r>
            <a:endParaRPr lang="en-US" dirty="0"/>
          </a:p>
        </p:txBody>
      </p:sp>
      <p:sp>
        <p:nvSpPr>
          <p:cNvPr id="3" name="Title 2"/>
          <p:cNvSpPr>
            <a:spLocks noGrp="1"/>
          </p:cNvSpPr>
          <p:nvPr>
            <p:ph type="title"/>
          </p:nvPr>
        </p:nvSpPr>
        <p:spPr/>
        <p:txBody>
          <a:bodyPr/>
          <a:lstStyle/>
          <a:p>
            <a:r>
              <a:rPr lang="en-US" dirty="0" smtClean="0"/>
              <a:t>  </a:t>
            </a:r>
            <a:r>
              <a:rPr lang="en-US" dirty="0" err="1" smtClean="0"/>
              <a:t>OpenCV</a:t>
            </a:r>
            <a:r>
              <a:rPr lang="en-US" dirty="0" smtClean="0"/>
              <a:t>-Python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a:t>
            </a:r>
            <a:r>
              <a:rPr lang="en-US" dirty="0" err="1" smtClean="0"/>
              <a:t>OpenCV</a:t>
            </a:r>
            <a:r>
              <a:rPr lang="en-US" dirty="0" smtClean="0"/>
              <a:t>-Python </a:t>
            </a:r>
            <a:r>
              <a:rPr lang="en-US" dirty="0" smtClean="0"/>
              <a:t>supports all the leading platforms like Mac OS, Linux, and Windows. It can be installed in either of the following ways: Packages for standard desktop environments (Windows, </a:t>
            </a:r>
            <a:r>
              <a:rPr lang="en-US" dirty="0" err="1" smtClean="0"/>
              <a:t>macOS</a:t>
            </a:r>
            <a:r>
              <a:rPr lang="en-US" dirty="0" smtClean="0"/>
              <a:t>, almost any GNU/Linux distribution</a:t>
            </a:r>
            <a:r>
              <a:rPr lang="en-US" dirty="0" smtClean="0"/>
              <a:t>)</a:t>
            </a:r>
          </a:p>
          <a:p>
            <a:r>
              <a:rPr lang="en-US" dirty="0" smtClean="0"/>
              <a:t>run </a:t>
            </a:r>
            <a:r>
              <a:rPr lang="en-US" dirty="0" smtClean="0"/>
              <a:t>pip install </a:t>
            </a:r>
            <a:r>
              <a:rPr lang="en-US" dirty="0" err="1" smtClean="0"/>
              <a:t>opencv</a:t>
            </a:r>
            <a:r>
              <a:rPr lang="en-US" dirty="0" smtClean="0"/>
              <a:t>-python </a:t>
            </a:r>
            <a:r>
              <a:rPr lang="en-US" dirty="0" smtClean="0"/>
              <a:t>if you need only main modules </a:t>
            </a:r>
            <a:r>
              <a:rPr lang="en-US" dirty="0" smtClean="0"/>
              <a:t> </a:t>
            </a:r>
          </a:p>
          <a:p>
            <a:r>
              <a:rPr lang="en-US" dirty="0" smtClean="0"/>
              <a:t>run </a:t>
            </a:r>
            <a:r>
              <a:rPr lang="en-US" dirty="0" smtClean="0"/>
              <a:t>pip install </a:t>
            </a:r>
            <a:r>
              <a:rPr lang="en-US" dirty="0" err="1" smtClean="0"/>
              <a:t>opencv</a:t>
            </a:r>
            <a:r>
              <a:rPr lang="en-US" dirty="0" smtClean="0"/>
              <a:t>-</a:t>
            </a:r>
            <a:r>
              <a:rPr lang="en-US" dirty="0" err="1" smtClean="0"/>
              <a:t>contrib</a:t>
            </a:r>
            <a:r>
              <a:rPr lang="en-US" dirty="0" smtClean="0"/>
              <a:t>-python </a:t>
            </a:r>
            <a:r>
              <a:rPr lang="en-US" dirty="0" smtClean="0"/>
              <a:t>if you need both main and </a:t>
            </a:r>
            <a:r>
              <a:rPr lang="en-US" dirty="0" err="1" smtClean="0"/>
              <a:t>contrib</a:t>
            </a:r>
            <a:r>
              <a:rPr lang="en-US" dirty="0" smtClean="0"/>
              <a:t> modules </a:t>
            </a:r>
            <a:endParaRPr lang="en-US" dirty="0"/>
          </a:p>
        </p:txBody>
      </p:sp>
      <p:sp>
        <p:nvSpPr>
          <p:cNvPr id="3" name="Title 2"/>
          <p:cNvSpPr>
            <a:spLocks noGrp="1"/>
          </p:cNvSpPr>
          <p:nvPr>
            <p:ph type="title"/>
          </p:nvPr>
        </p:nvSpPr>
        <p:spPr/>
        <p:txBody>
          <a:bodyPr/>
          <a:lstStyle/>
          <a:p>
            <a:r>
              <a:rPr lang="en-US" dirty="0" smtClean="0"/>
              <a:t>  Installation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81328"/>
            <a:ext cx="8153400" cy="4843272"/>
          </a:xfrm>
        </p:spPr>
        <p:txBody>
          <a:bodyPr>
            <a:normAutofit fontScale="70000" lnSpcReduction="20000"/>
          </a:bodyPr>
          <a:lstStyle/>
          <a:p>
            <a:pPr>
              <a:buNone/>
            </a:pPr>
            <a:r>
              <a:rPr lang="en-US" dirty="0" smtClean="0"/>
              <a:t> Face </a:t>
            </a:r>
            <a:r>
              <a:rPr lang="en-US" dirty="0" smtClean="0"/>
              <a:t>detection is a technique that identifies or </a:t>
            </a:r>
            <a:r>
              <a:rPr lang="en-US" dirty="0" smtClean="0"/>
              <a:t>locates</a:t>
            </a:r>
          </a:p>
          <a:p>
            <a:pPr>
              <a:buNone/>
            </a:pPr>
            <a:r>
              <a:rPr lang="en-US" dirty="0" smtClean="0"/>
              <a:t> </a:t>
            </a:r>
            <a:r>
              <a:rPr lang="en-US" dirty="0" smtClean="0"/>
              <a:t>human </a:t>
            </a:r>
            <a:r>
              <a:rPr lang="en-US" dirty="0" smtClean="0"/>
              <a:t>faces in digital images. A typical example of </a:t>
            </a:r>
            <a:r>
              <a:rPr lang="en-US" dirty="0" smtClean="0"/>
              <a:t>face</a:t>
            </a:r>
          </a:p>
          <a:p>
            <a:pPr>
              <a:buNone/>
            </a:pPr>
            <a:r>
              <a:rPr lang="en-US" dirty="0" smtClean="0"/>
              <a:t> </a:t>
            </a:r>
            <a:r>
              <a:rPr lang="en-US" dirty="0" smtClean="0"/>
              <a:t>detection </a:t>
            </a:r>
            <a:r>
              <a:rPr lang="en-US" dirty="0" smtClean="0"/>
              <a:t>occurs when we take photographs through </a:t>
            </a:r>
            <a:r>
              <a:rPr lang="en-US" dirty="0" smtClean="0"/>
              <a:t>our</a:t>
            </a:r>
          </a:p>
          <a:p>
            <a:pPr>
              <a:buNone/>
            </a:pPr>
            <a:r>
              <a:rPr lang="en-US" dirty="0" smtClean="0"/>
              <a:t> </a:t>
            </a:r>
            <a:r>
              <a:rPr lang="en-US" dirty="0" smtClean="0"/>
              <a:t>smart phones</a:t>
            </a:r>
            <a:r>
              <a:rPr lang="en-US" dirty="0" smtClean="0"/>
              <a:t>, and it instantly detects faces in the picture</a:t>
            </a:r>
            <a:r>
              <a:rPr lang="en-US" dirty="0" smtClean="0"/>
              <a:t>.</a:t>
            </a:r>
          </a:p>
          <a:p>
            <a:pPr>
              <a:buNone/>
            </a:pPr>
            <a:r>
              <a:rPr lang="en-US" dirty="0" smtClean="0"/>
              <a:t> Face </a:t>
            </a:r>
            <a:r>
              <a:rPr lang="en-US" dirty="0" smtClean="0"/>
              <a:t>detection is different from Face recognition. </a:t>
            </a:r>
            <a:r>
              <a:rPr lang="en-US" dirty="0" smtClean="0"/>
              <a:t>Face</a:t>
            </a:r>
          </a:p>
          <a:p>
            <a:pPr>
              <a:buNone/>
            </a:pPr>
            <a:r>
              <a:rPr lang="en-US" dirty="0" smtClean="0"/>
              <a:t> </a:t>
            </a:r>
            <a:r>
              <a:rPr lang="en-US" dirty="0" smtClean="0"/>
              <a:t>detection </a:t>
            </a:r>
            <a:r>
              <a:rPr lang="en-US" dirty="0" smtClean="0"/>
              <a:t>detects merely the presence of faces in an </a:t>
            </a:r>
            <a:r>
              <a:rPr lang="en-US" dirty="0" smtClean="0"/>
              <a:t>image</a:t>
            </a:r>
          </a:p>
          <a:p>
            <a:pPr>
              <a:buNone/>
            </a:pPr>
            <a:r>
              <a:rPr lang="en-US" dirty="0" smtClean="0"/>
              <a:t> </a:t>
            </a:r>
            <a:r>
              <a:rPr lang="en-US" dirty="0" smtClean="0"/>
              <a:t>while </a:t>
            </a:r>
            <a:r>
              <a:rPr lang="en-US" dirty="0" smtClean="0"/>
              <a:t>facial recognition involves identifying whose face it </a:t>
            </a:r>
            <a:r>
              <a:rPr lang="en-US" dirty="0" smtClean="0"/>
              <a:t>is.</a:t>
            </a:r>
          </a:p>
          <a:p>
            <a:pPr>
              <a:buNone/>
            </a:pPr>
            <a:r>
              <a:rPr lang="en-US" dirty="0" smtClean="0"/>
              <a:t> </a:t>
            </a:r>
            <a:r>
              <a:rPr lang="en-US" dirty="0" smtClean="0"/>
              <a:t>In </a:t>
            </a:r>
            <a:r>
              <a:rPr lang="en-US" dirty="0" smtClean="0"/>
              <a:t>this article, we shall only be dealing with the former</a:t>
            </a:r>
            <a:r>
              <a:rPr lang="en-US" dirty="0" smtClean="0"/>
              <a:t>.</a:t>
            </a:r>
          </a:p>
          <a:p>
            <a:pPr>
              <a:buNone/>
            </a:pPr>
            <a:r>
              <a:rPr lang="en-US" dirty="0" smtClean="0"/>
              <a:t> </a:t>
            </a:r>
            <a:r>
              <a:rPr lang="en-US" dirty="0" smtClean="0"/>
              <a:t>Face </a:t>
            </a:r>
            <a:r>
              <a:rPr lang="en-US" dirty="0" smtClean="0"/>
              <a:t>recognition is the task of identifying an </a:t>
            </a:r>
            <a:r>
              <a:rPr lang="en-US" dirty="0" smtClean="0"/>
              <a:t>already </a:t>
            </a:r>
          </a:p>
          <a:p>
            <a:pPr>
              <a:buNone/>
            </a:pPr>
            <a:r>
              <a:rPr lang="en-US" dirty="0" smtClean="0"/>
              <a:t> </a:t>
            </a:r>
            <a:r>
              <a:rPr lang="en-US" dirty="0" smtClean="0"/>
              <a:t>detected </a:t>
            </a:r>
            <a:r>
              <a:rPr lang="en-US" dirty="0" smtClean="0"/>
              <a:t>object as a known or unknown face. Often </a:t>
            </a:r>
            <a:r>
              <a:rPr lang="en-US" dirty="0" smtClean="0"/>
              <a:t>the</a:t>
            </a:r>
          </a:p>
          <a:p>
            <a:pPr>
              <a:buNone/>
            </a:pPr>
            <a:r>
              <a:rPr lang="en-US" dirty="0" smtClean="0"/>
              <a:t> </a:t>
            </a:r>
            <a:r>
              <a:rPr lang="en-US" dirty="0" smtClean="0"/>
              <a:t>problem </a:t>
            </a:r>
            <a:r>
              <a:rPr lang="en-US" dirty="0" smtClean="0"/>
              <a:t>of face recognition is confused with the </a:t>
            </a:r>
            <a:r>
              <a:rPr lang="en-US" dirty="0" smtClean="0"/>
              <a:t>problem</a:t>
            </a:r>
          </a:p>
          <a:p>
            <a:pPr>
              <a:buNone/>
            </a:pPr>
            <a:r>
              <a:rPr lang="en-US" dirty="0" smtClean="0"/>
              <a:t> </a:t>
            </a:r>
            <a:r>
              <a:rPr lang="en-US" dirty="0" smtClean="0"/>
              <a:t>of </a:t>
            </a:r>
            <a:r>
              <a:rPr lang="en-US" dirty="0" smtClean="0"/>
              <a:t>face detection Face Recognition on the other hand is </a:t>
            </a:r>
            <a:r>
              <a:rPr lang="en-US" dirty="0" smtClean="0"/>
              <a:t>to </a:t>
            </a:r>
          </a:p>
          <a:p>
            <a:pPr>
              <a:buNone/>
            </a:pPr>
            <a:r>
              <a:rPr lang="en-US" dirty="0" smtClean="0"/>
              <a:t> </a:t>
            </a:r>
            <a:r>
              <a:rPr lang="en-US" dirty="0" smtClean="0"/>
              <a:t>decide </a:t>
            </a:r>
            <a:r>
              <a:rPr lang="en-US" dirty="0" smtClean="0"/>
              <a:t>if the "face" is someone known, or unknown, using for </a:t>
            </a:r>
            <a:r>
              <a:rPr lang="en-US" dirty="0" smtClean="0"/>
              <a:t>this</a:t>
            </a:r>
          </a:p>
          <a:p>
            <a:pPr>
              <a:buNone/>
            </a:pPr>
            <a:r>
              <a:rPr lang="en-US" dirty="0" smtClean="0"/>
              <a:t> </a:t>
            </a:r>
            <a:r>
              <a:rPr lang="en-US" dirty="0" smtClean="0"/>
              <a:t>purpose </a:t>
            </a:r>
            <a:r>
              <a:rPr lang="en-US" dirty="0" smtClean="0"/>
              <a:t>a database of faces in order to validate this input face. </a:t>
            </a:r>
            <a:endParaRPr lang="en-US" dirty="0"/>
          </a:p>
        </p:txBody>
      </p:sp>
      <p:sp>
        <p:nvSpPr>
          <p:cNvPr id="3" name="Title 2"/>
          <p:cNvSpPr>
            <a:spLocks noGrp="1"/>
          </p:cNvSpPr>
          <p:nvPr>
            <p:ph type="title"/>
          </p:nvPr>
        </p:nvSpPr>
        <p:spPr/>
        <p:txBody>
          <a:bodyPr/>
          <a:lstStyle/>
          <a:p>
            <a:r>
              <a:rPr lang="en-US" dirty="0" smtClean="0"/>
              <a:t>  Face </a:t>
            </a:r>
            <a:r>
              <a:rPr lang="en-US" dirty="0" smtClean="0"/>
              <a:t>Detection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62</TotalTime>
  <Words>1172</Words>
  <Application>Microsoft Office PowerPoint</Application>
  <PresentationFormat>On-screen Show (4:3)</PresentationFormat>
  <Paragraphs>75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Face Detection  Machine Learning Project</vt:lpstr>
      <vt:lpstr>  CONTENTS</vt:lpstr>
      <vt:lpstr>  Introduction</vt:lpstr>
      <vt:lpstr>  Motivation</vt:lpstr>
      <vt:lpstr>  Innovation Idea of Project </vt:lpstr>
      <vt:lpstr>  Scope of Project</vt:lpstr>
      <vt:lpstr>  OpenCV-Python</vt:lpstr>
      <vt:lpstr>  Installation</vt:lpstr>
      <vt:lpstr>  Face Detection</vt:lpstr>
      <vt:lpstr>  Face Detection Classifiers</vt:lpstr>
      <vt:lpstr>  Haar feature-based cascade                  classifiers</vt:lpstr>
      <vt:lpstr>  Sample Outputs </vt:lpstr>
      <vt:lpstr>  Conclusion</vt:lpstr>
      <vt:lpstr>  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Windows User</dc:creator>
  <cp:lastModifiedBy>Windows User</cp:lastModifiedBy>
  <cp:revision>7</cp:revision>
  <dcterms:created xsi:type="dcterms:W3CDTF">2022-11-28T13:07:17Z</dcterms:created>
  <dcterms:modified xsi:type="dcterms:W3CDTF">2022-11-28T14:09:56Z</dcterms:modified>
</cp:coreProperties>
</file>