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svg" ContentType="image/svg+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handoutMasterIdLst>
    <p:handoutMasterId r:id="rId17"/>
  </p:handoutMasterIdLst>
  <p:sldIdLst>
    <p:sldId id="292" r:id="rId5"/>
    <p:sldId id="275" r:id="rId6"/>
    <p:sldId id="276" r:id="rId7"/>
    <p:sldId id="293" r:id="rId8"/>
    <p:sldId id="294" r:id="rId9"/>
    <p:sldId id="295" r:id="rId10"/>
    <p:sldId id="283" r:id="rId11"/>
    <p:sldId id="285" r:id="rId12"/>
    <p:sldId id="279" r:id="rId13"/>
    <p:sldId id="288" r:id="rId14"/>
    <p:sldId id="28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5634"/>
  </p:normalViewPr>
  <p:slideViewPr>
    <p:cSldViewPr snapToGrid="0" showGuides="1">
      <p:cViewPr>
        <p:scale>
          <a:sx n="100" d="100"/>
          <a:sy n="100" d="100"/>
        </p:scale>
        <p:origin x="-366" y="-450"/>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58" d="100"/>
          <a:sy n="58" d="100"/>
        </p:scale>
        <p:origin x="2491" y="67"/>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pPr/>
              <a:t>11/17/2023</a:t>
            </a:fld>
            <a:endParaRPr lang="en-US" dirty="0"/>
          </a:p>
        </p:txBody>
      </p:sp>
      <p:sp>
        <p:nvSpPr>
          <p:cNvPr id="4" name="Footer Placeholder 3">
            <a:extLst>
              <a:ext uri="{FF2B5EF4-FFF2-40B4-BE49-F238E27FC236}">
                <a16:creationId xmlns=""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pPr/>
              <a:t>‹#›</a:t>
            </a:fld>
            <a:endParaRPr lang="en-US" dirty="0"/>
          </a:p>
        </p:txBody>
      </p:sp>
    </p:spTree>
    <p:extLst>
      <p:ext uri="{BB962C8B-B14F-4D97-AF65-F5344CB8AC3E}">
        <p14:creationId xmlns=""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 xmlns:a16="http://schemas.microsoft.com/office/drawing/2014/main" id="{ED2950FC-64C0-50D7-5101-884A13ED2F1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 xmlns:a16="http://schemas.microsoft.com/office/drawing/2014/main" id="{CEA88831-A930-596B-0685-672024BE2711}"/>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 xmlns:a16="http://schemas.microsoft.com/office/drawing/2014/main" id="{2A3FD0A0-F4FB-BC20-358F-C4F179AA8980}"/>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 xmlns:a16="http://schemas.microsoft.com/office/drawing/2014/main" id="{2D389891-233D-6282-224F-6B8EC0182D20}"/>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D61DD8-56E8-44DB-8D68-9188DEA50502}" type="datetimeFigureOut">
              <a:rPr lang="en-US" smtClean="0"/>
              <a:pPr/>
              <a:t>11/17/2023</a:t>
            </a:fld>
            <a:endParaRPr lang="en-US"/>
          </a:p>
        </p:txBody>
      </p:sp>
      <p:sp>
        <p:nvSpPr>
          <p:cNvPr id="12" name="Notes Placeholder 11">
            <a:extLst>
              <a:ext uri="{FF2B5EF4-FFF2-40B4-BE49-F238E27FC236}">
                <a16:creationId xmlns="" xmlns:a16="http://schemas.microsoft.com/office/drawing/2014/main" id="{F2A2D99A-04B6-3AD9-B6DA-EEE29FB0DDF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 xmlns:a16="http://schemas.microsoft.com/office/drawing/2014/main" id="{AEF4F81C-C1F0-7738-A271-96AF417D7F89}"/>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84C781-2765-427A-A960-385CE0D0CAB9}" type="slidenum">
              <a:rPr lang="en-US" smtClean="0"/>
              <a:pPr/>
              <a:t>‹#›</a:t>
            </a:fld>
            <a:endParaRPr lang="en-US"/>
          </a:p>
        </p:txBody>
      </p:sp>
    </p:spTree>
    <p:extLst>
      <p:ext uri="{BB962C8B-B14F-4D97-AF65-F5344CB8AC3E}">
        <p14:creationId xmlns=""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pPr/>
              <a:t>1</a:t>
            </a:fld>
            <a:endParaRPr lang="en-US" altLang="zh-CN" noProof="0" dirty="0"/>
          </a:p>
        </p:txBody>
      </p:sp>
    </p:spTree>
    <p:extLst>
      <p:ext uri="{BB962C8B-B14F-4D97-AF65-F5344CB8AC3E}">
        <p14:creationId xmlns="" xmlns:p14="http://schemas.microsoft.com/office/powerpoint/2010/main" val="20147970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pPr/>
              <a:t>10</a:t>
            </a:fld>
            <a:endParaRPr lang="en-US" altLang="zh-CN" noProof="0" dirty="0"/>
          </a:p>
        </p:txBody>
      </p:sp>
    </p:spTree>
    <p:extLst>
      <p:ext uri="{BB962C8B-B14F-4D97-AF65-F5344CB8AC3E}">
        <p14:creationId xmlns="" xmlns:p14="http://schemas.microsoft.com/office/powerpoint/2010/main" val="3104157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pPr/>
              <a:t>11</a:t>
            </a:fld>
            <a:endParaRPr lang="en-US" altLang="zh-CN" noProof="0" dirty="0"/>
          </a:p>
        </p:txBody>
      </p:sp>
    </p:spTree>
    <p:extLst>
      <p:ext uri="{BB962C8B-B14F-4D97-AF65-F5344CB8AC3E}">
        <p14:creationId xmlns="" xmlns:p14="http://schemas.microsoft.com/office/powerpoint/2010/main" val="143929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pPr/>
              <a:t>2</a:t>
            </a:fld>
            <a:endParaRPr lang="en-US" altLang="zh-CN" noProof="0" dirty="0"/>
          </a:p>
        </p:txBody>
      </p:sp>
    </p:spTree>
    <p:extLst>
      <p:ext uri="{BB962C8B-B14F-4D97-AF65-F5344CB8AC3E}">
        <p14:creationId xmlns="" xmlns:p14="http://schemas.microsoft.com/office/powerpoint/2010/main" val="464722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pPr/>
              <a:t>3</a:t>
            </a:fld>
            <a:endParaRPr lang="en-US" altLang="zh-CN" noProof="0" dirty="0"/>
          </a:p>
        </p:txBody>
      </p:sp>
    </p:spTree>
    <p:extLst>
      <p:ext uri="{BB962C8B-B14F-4D97-AF65-F5344CB8AC3E}">
        <p14:creationId xmlns="" xmlns:p14="http://schemas.microsoft.com/office/powerpoint/2010/main" val="1337937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pPr/>
              <a:t>4</a:t>
            </a:fld>
            <a:endParaRPr lang="en-US" altLang="zh-CN" noProof="0" dirty="0"/>
          </a:p>
        </p:txBody>
      </p:sp>
    </p:spTree>
    <p:extLst>
      <p:ext uri="{BB962C8B-B14F-4D97-AF65-F5344CB8AC3E}">
        <p14:creationId xmlns="" xmlns:p14="http://schemas.microsoft.com/office/powerpoint/2010/main" val="1276345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pPr/>
              <a:t>5</a:t>
            </a:fld>
            <a:endParaRPr lang="en-US" altLang="zh-CN" noProof="0" dirty="0"/>
          </a:p>
        </p:txBody>
      </p:sp>
    </p:spTree>
    <p:extLst>
      <p:ext uri="{BB962C8B-B14F-4D97-AF65-F5344CB8AC3E}">
        <p14:creationId xmlns="" xmlns:p14="http://schemas.microsoft.com/office/powerpoint/2010/main" val="2296002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pPr/>
              <a:t>6</a:t>
            </a:fld>
            <a:endParaRPr lang="en-US" altLang="zh-CN" dirty="0"/>
          </a:p>
        </p:txBody>
      </p:sp>
    </p:spTree>
    <p:extLst>
      <p:ext uri="{BB962C8B-B14F-4D97-AF65-F5344CB8AC3E}">
        <p14:creationId xmlns="" xmlns:p14="http://schemas.microsoft.com/office/powerpoint/2010/main" val="2424331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pPr/>
              <a:t>7</a:t>
            </a:fld>
            <a:endParaRPr lang="en-US" altLang="zh-CN" noProof="0" dirty="0"/>
          </a:p>
        </p:txBody>
      </p:sp>
    </p:spTree>
    <p:extLst>
      <p:ext uri="{BB962C8B-B14F-4D97-AF65-F5344CB8AC3E}">
        <p14:creationId xmlns="" xmlns:p14="http://schemas.microsoft.com/office/powerpoint/2010/main" val="991236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pPr/>
              <a:t>8</a:t>
            </a:fld>
            <a:endParaRPr lang="en-US" altLang="zh-CN" noProof="0" dirty="0"/>
          </a:p>
        </p:txBody>
      </p:sp>
    </p:spTree>
    <p:extLst>
      <p:ext uri="{BB962C8B-B14F-4D97-AF65-F5344CB8AC3E}">
        <p14:creationId xmlns="" xmlns:p14="http://schemas.microsoft.com/office/powerpoint/2010/main" val="3169690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pPr/>
              <a:t>9</a:t>
            </a:fld>
            <a:endParaRPr lang="en-US" altLang="zh-CN" dirty="0"/>
          </a:p>
        </p:txBody>
      </p:sp>
    </p:spTree>
    <p:extLst>
      <p:ext uri="{BB962C8B-B14F-4D97-AF65-F5344CB8AC3E}">
        <p14:creationId xmlns="" xmlns:p14="http://schemas.microsoft.com/office/powerpoint/2010/main" val="2880906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dirty="0"/>
              <a:t>Click to edit Master title style</a:t>
            </a:r>
          </a:p>
        </p:txBody>
      </p:sp>
      <p:cxnSp>
        <p:nvCxnSpPr>
          <p:cNvPr id="24" name="Straight Connector 2">
            <a:extLst>
              <a:ext uri="{FF2B5EF4-FFF2-40B4-BE49-F238E27FC236}">
                <a16:creationId xmlns=""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 xmlns:p14="http://schemas.microsoft.com/office/powerpoint/2010/main" val="3496649517"/>
      </p:ext>
    </p:extLst>
  </p:cSld>
  <p:clrMapOvr>
    <a:masterClrMapping/>
  </p:clrMapOvr>
  <p:extLst>
    <p:ext uri="{DCECCB84-F9BA-43D5-87BE-67443E8EF086}">
      <p15:sldGuideLst xmlns=""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 xmlns:p14="http://schemas.microsoft.com/office/powerpoint/2010/main" val="862097048"/>
      </p:ext>
    </p:extLst>
  </p:cSld>
  <p:clrMapOvr>
    <a:masterClrMapping/>
  </p:clrMapOvr>
  <p:extLst>
    <p:ext uri="{DCECCB84-F9BA-43D5-87BE-67443E8EF086}">
      <p15:sldGuideLst xmlns=""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262.svg"/><Relationship Id="rId5" Type="http://schemas.openxmlformats.org/officeDocument/2006/relationships/image" Target="../media/image5.png"/><Relationship Id="rId4" Type="http://schemas.openxmlformats.org/officeDocument/2006/relationships/image" Target="../media/image243.sv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93A3B864-5E85-99D2-93E5-5CA1F4F35DC7}"/>
              </a:ext>
            </a:extLst>
          </p:cNvPr>
          <p:cNvSpPr>
            <a:spLocks noGrp="1"/>
          </p:cNvSpPr>
          <p:nvPr>
            <p:ph type="title"/>
          </p:nvPr>
        </p:nvSpPr>
        <p:spPr/>
        <p:txBody>
          <a:bodyPr/>
          <a:lstStyle/>
          <a:p>
            <a:r>
              <a:rPr lang="en-US" dirty="0" smtClean="0"/>
              <a:t>Laptop Price Predictor</a:t>
            </a:r>
            <a:endParaRPr lang="en-US" dirty="0"/>
          </a:p>
        </p:txBody>
      </p:sp>
      <p:sp>
        <p:nvSpPr>
          <p:cNvPr id="9" name="Text Placeholder 8">
            <a:extLst>
              <a:ext uri="{FF2B5EF4-FFF2-40B4-BE49-F238E27FC236}">
                <a16:creationId xmlns="" xmlns:a16="http://schemas.microsoft.com/office/drawing/2014/main" id="{485E0237-B9A1-0B58-E0AA-05EF84817EB4}"/>
              </a:ext>
            </a:extLst>
          </p:cNvPr>
          <p:cNvSpPr>
            <a:spLocks noGrp="1"/>
          </p:cNvSpPr>
          <p:nvPr>
            <p:ph type="body" sz="quarter" idx="28"/>
          </p:nvPr>
        </p:nvSpPr>
        <p:spPr>
          <a:xfrm>
            <a:off x="1085850" y="4172084"/>
            <a:ext cx="3200399" cy="799966"/>
          </a:xfrm>
        </p:spPr>
        <p:txBody>
          <a:bodyPr/>
          <a:lstStyle/>
          <a:p>
            <a:r>
              <a:rPr lang="en-US" dirty="0" smtClean="0"/>
              <a:t>Project by: code squad</a:t>
            </a:r>
          </a:p>
          <a:p>
            <a:r>
              <a:rPr lang="en-US" dirty="0" smtClean="0"/>
              <a:t>Guided by: Sayanti Manna</a:t>
            </a:r>
            <a:endParaRPr lang="en-US" dirty="0"/>
          </a:p>
        </p:txBody>
      </p:sp>
      <p:pic>
        <p:nvPicPr>
          <p:cNvPr id="30" name="Picture placeholder 29" descr="People in an office discussing work over a laptop&#10;">
            <a:extLst>
              <a:ext uri="{FF2B5EF4-FFF2-40B4-BE49-F238E27FC236}">
                <a16:creationId xmlns="" xmlns:a16="http://schemas.microsoft.com/office/drawing/2014/main" id="{18C88B4D-F554-49C2-A23C-DFE94D4C835B}"/>
              </a:ext>
            </a:extLst>
          </p:cNvPr>
          <p:cNvPicPr>
            <a:picLocks noGrp="1" noChangeAspect="1"/>
          </p:cNvPicPr>
          <p:nvPr>
            <p:ph type="pic" sz="quarter" idx="47"/>
          </p:nvPr>
        </p:nvPicPr>
        <p:blipFill rotWithShape="1">
          <a:blip r:embed="rId3">
            <a:extLst>
              <a:ext uri="{28A0092B-C50C-407E-A947-70E740481C1C}">
                <a14:useLocalDpi xmlns="" xmlns:a14="http://schemas.microsoft.com/office/drawing/2010/main"/>
              </a:ext>
            </a:extLst>
          </a:blip>
          <a:srcRect t="1875" r="1875"/>
          <a:stretch/>
        </p:blipFill>
        <p:spPr>
          <a:xfrm>
            <a:off x="6742557" y="821836"/>
            <a:ext cx="4405503" cy="5066346"/>
          </a:xfrm>
        </p:spPr>
      </p:pic>
      <p:sp>
        <p:nvSpPr>
          <p:cNvPr id="10" name="Freeform: Shape 11">
            <a:extLst>
              <a:ext uri="{FF2B5EF4-FFF2-40B4-BE49-F238E27FC236}">
                <a16:creationId xmlns="" xmlns:a16="http://schemas.microsoft.com/office/drawing/2014/main" id="{01A79B69-242C-3AEB-4A42-7A606A54C63A}"/>
              </a:ext>
              <a:ext uri="{C183D7F6-B498-43B3-948B-1728B52AA6E4}">
                <adec:decorative xmlns=""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 xmlns:a16="http://schemas.microsoft.com/office/drawing/2014/main" id="{E5D4DE6D-89C8-6FFF-287D-3F3BAD416CA1}"/>
              </a:ext>
              <a:ext uri="{C183D7F6-B498-43B3-948B-1728B52AA6E4}">
                <adec:decorative xmlns=""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 xmlns:p14="http://schemas.microsoft.com/office/powerpoint/2010/main" val="38984479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4EFA9173-F892-5C7D-99AF-4C5FFB1532B4}"/>
              </a:ext>
            </a:extLst>
          </p:cNvPr>
          <p:cNvSpPr>
            <a:spLocks noGrp="1"/>
          </p:cNvSpPr>
          <p:nvPr>
            <p:ph type="title"/>
          </p:nvPr>
        </p:nvSpPr>
        <p:spPr/>
        <p:txBody>
          <a:bodyPr/>
          <a:lstStyle/>
          <a:p>
            <a:r>
              <a:rPr lang="en-US" dirty="0" smtClean="0"/>
              <a:t>Result (contd.)</a:t>
            </a:r>
            <a:endParaRPr lang="en-US" dirty="0"/>
          </a:p>
        </p:txBody>
      </p:sp>
      <p:pic>
        <p:nvPicPr>
          <p:cNvPr id="38" name="Picture Placeholder 37" descr="People working in office">
            <a:extLst>
              <a:ext uri="{FF2B5EF4-FFF2-40B4-BE49-F238E27FC236}">
                <a16:creationId xmlns="" xmlns:a16="http://schemas.microsoft.com/office/drawing/2014/main" id="{4162880A-4A88-ED9F-357E-65638ED8BB0C}"/>
              </a:ext>
            </a:extLst>
          </p:cNvPr>
          <p:cNvPicPr>
            <a:picLocks noGrp="1" noChangeAspect="1"/>
          </p:cNvPicPr>
          <p:nvPr>
            <p:ph type="pic" sz="quarter" idx="48"/>
          </p:nvPr>
        </p:nvPicPr>
        <p:blipFill>
          <a:blip r:embed="rId3" cstate="print">
            <a:extLst>
              <a:ext uri="{28A0092B-C50C-407E-A947-70E740481C1C}">
                <a14:useLocalDpi xmlns="" xmlns:a14="http://schemas.microsoft.com/office/drawing/2010/main"/>
              </a:ext>
            </a:extLst>
          </a:blip>
          <a:srcRect/>
          <a:stretch>
            <a:fillRect/>
          </a:stretch>
        </p:blipFill>
        <p:spPr/>
      </p:pic>
      <p:pic>
        <p:nvPicPr>
          <p:cNvPr id="39" name="Picture Placeholder 31">
            <a:extLst>
              <a:ext uri="{FF2B5EF4-FFF2-40B4-BE49-F238E27FC236}">
                <a16:creationId xmlns="" xmlns:a16="http://schemas.microsoft.com/office/drawing/2014/main" id="{6037332D-8714-C147-6E64-3654D8C57839}"/>
              </a:ext>
              <a:ext uri="{C183D7F6-B498-43B3-948B-1728B52AA6E4}">
                <adec:decorative xmlns="" xmlns:adec="http://schemas.microsoft.com/office/drawing/2017/decorative" val="1"/>
              </a:ext>
            </a:extLst>
          </p:cNvPr>
          <p:cNvPicPr>
            <a:picLocks noChangeAspect="1"/>
          </p:cNvPicPr>
          <p:nvPr/>
        </p:nvPicPr>
        <p:blipFill>
          <a:blip r:embed="rId4" cstate="print">
            <a:extLst>
              <a:ext uri="{28A0092B-C50C-407E-A947-70E740481C1C}">
                <a14:useLocalDpi xmlns=""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2050" name="Picture 2"/>
          <p:cNvPicPr>
            <a:picLocks noChangeAspect="1" noChangeArrowheads="1"/>
          </p:cNvPicPr>
          <p:nvPr/>
        </p:nvPicPr>
        <p:blipFill>
          <a:blip r:embed="rId5"/>
          <a:srcRect/>
          <a:stretch>
            <a:fillRect/>
          </a:stretch>
        </p:blipFill>
        <p:spPr bwMode="auto">
          <a:xfrm>
            <a:off x="5476875" y="400051"/>
            <a:ext cx="6334124" cy="5910001"/>
          </a:xfrm>
          <a:prstGeom prst="rect">
            <a:avLst/>
          </a:prstGeom>
          <a:noFill/>
          <a:ln w="9525">
            <a:noFill/>
            <a:miter lim="800000"/>
            <a:headEnd/>
            <a:tailEnd/>
          </a:ln>
          <a:effectLst/>
        </p:spPr>
      </p:pic>
    </p:spTree>
    <p:extLst>
      <p:ext uri="{BB962C8B-B14F-4D97-AF65-F5344CB8AC3E}">
        <p14:creationId xmlns="" xmlns:p14="http://schemas.microsoft.com/office/powerpoint/2010/main" val="41575333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Picture Placeholder 13" descr="People working in office">
            <a:extLst>
              <a:ext uri="{FF2B5EF4-FFF2-40B4-BE49-F238E27FC236}">
                <a16:creationId xmlns="" xmlns:a16="http://schemas.microsoft.com/office/drawing/2014/main"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 xmlns:a14="http://schemas.microsoft.com/office/drawing/2010/main"/>
              </a:ext>
            </a:extLst>
          </a:blip>
          <a:srcRect/>
          <a:stretch/>
        </p:blipFill>
        <p:spPr/>
      </p:pic>
      <p:pic>
        <p:nvPicPr>
          <p:cNvPr id="16" name="Picture Placeholder 15" descr="People in an office discussing work over a laptop&#10;">
            <a:extLst>
              <a:ext uri="{FF2B5EF4-FFF2-40B4-BE49-F238E27FC236}">
                <a16:creationId xmlns="" xmlns:a16="http://schemas.microsoft.com/office/drawing/2014/main" id="{BCD5762E-DD49-42B3-9CA8-46A4AD7193E2}"/>
              </a:ext>
            </a:extLst>
          </p:cNvPr>
          <p:cNvPicPr>
            <a:picLocks noGrp="1" noChangeAspect="1"/>
          </p:cNvPicPr>
          <p:nvPr>
            <p:ph type="pic" sz="quarter" idx="48"/>
          </p:nvPr>
        </p:nvPicPr>
        <p:blipFill rotWithShape="1">
          <a:blip r:embed="rId4" cstate="print">
            <a:extLst>
              <a:ext uri="{28A0092B-C50C-407E-A947-70E740481C1C}">
                <a14:useLocalDpi xmlns="" xmlns:a14="http://schemas.microsoft.com/office/drawing/2010/main"/>
              </a:ext>
            </a:extLst>
          </a:blip>
          <a:srcRect/>
          <a:stretch/>
        </p:blipFill>
        <p:spPr/>
      </p:pic>
      <p:pic>
        <p:nvPicPr>
          <p:cNvPr id="18" name="Picture Placeholder 17" descr="Layout of website design sketches on white paper">
            <a:extLst>
              <a:ext uri="{FF2B5EF4-FFF2-40B4-BE49-F238E27FC236}">
                <a16:creationId xmlns="" xmlns:a16="http://schemas.microsoft.com/office/drawing/2014/main"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 xmlns:a14="http://schemas.microsoft.com/office/drawing/2010/main"/>
              </a:ext>
            </a:extLst>
          </a:blip>
          <a:srcRect/>
          <a:stretch/>
        </p:blipFill>
        <p:spPr/>
      </p:pic>
      <p:sp>
        <p:nvSpPr>
          <p:cNvPr id="25" name="Text Placeholder 24">
            <a:extLst>
              <a:ext uri="{FF2B5EF4-FFF2-40B4-BE49-F238E27FC236}">
                <a16:creationId xmlns="" xmlns:a16="http://schemas.microsoft.com/office/drawing/2014/main" id="{B993E4D5-4AD0-4740-096D-6822944C8FF6}"/>
              </a:ext>
            </a:extLst>
          </p:cNvPr>
          <p:cNvSpPr>
            <a:spLocks noGrp="1"/>
          </p:cNvSpPr>
          <p:nvPr>
            <p:ph type="body" sz="quarter" idx="27"/>
          </p:nvPr>
        </p:nvSpPr>
        <p:spPr/>
        <p:txBody>
          <a:bodyPr/>
          <a:lstStyle/>
          <a:p>
            <a:pPr lvl="0" algn="just">
              <a:spcBef>
                <a:spcPts val="0"/>
              </a:spcBef>
            </a:pPr>
            <a:r>
              <a:rPr lang="en-US" sz="2800" dirty="0" smtClean="0">
                <a:solidFill>
                  <a:schemeClr val="accent1"/>
                </a:solidFill>
              </a:rPr>
              <a:t>Credit goes to &gt;</a:t>
            </a:r>
          </a:p>
          <a:p>
            <a:pPr marL="342900" lvl="0" indent="-342900" algn="just">
              <a:spcBef>
                <a:spcPts val="0"/>
              </a:spcBef>
              <a:buAutoNum type="arabicParenR"/>
            </a:pPr>
            <a:r>
              <a:rPr lang="en-US" dirty="0" smtClean="0"/>
              <a:t>Sayanti Manna</a:t>
            </a:r>
          </a:p>
          <a:p>
            <a:pPr marL="342900" lvl="0" indent="-342900" algn="just">
              <a:spcBef>
                <a:spcPts val="0"/>
              </a:spcBef>
              <a:buAutoNum type="arabicParenR"/>
            </a:pPr>
            <a:r>
              <a:rPr lang="en-US" dirty="0" err="1" smtClean="0"/>
              <a:t>Arpita</a:t>
            </a:r>
            <a:r>
              <a:rPr lang="en-US" dirty="0" smtClean="0"/>
              <a:t> Roy</a:t>
            </a:r>
          </a:p>
          <a:p>
            <a:pPr marL="342900" lvl="0" indent="-342900" algn="just">
              <a:spcBef>
                <a:spcPts val="0"/>
              </a:spcBef>
              <a:buAutoNum type="arabicParenR"/>
            </a:pPr>
            <a:r>
              <a:rPr lang="en-US" dirty="0" smtClean="0"/>
              <a:t>YouTube</a:t>
            </a:r>
          </a:p>
          <a:p>
            <a:pPr marL="342900" lvl="0" indent="-342900" algn="just">
              <a:spcBef>
                <a:spcPts val="0"/>
              </a:spcBef>
              <a:buAutoNum type="arabicParenR"/>
            </a:pPr>
            <a:r>
              <a:rPr lang="en-US" dirty="0" smtClean="0"/>
              <a:t>Google</a:t>
            </a:r>
          </a:p>
          <a:p>
            <a:endParaRPr lang="en-US" dirty="0"/>
          </a:p>
        </p:txBody>
      </p:sp>
      <p:pic>
        <p:nvPicPr>
          <p:cNvPr id="28" name="Picture Placeholder 27" descr="Businesswoman reviewing sticky notes on a wall">
            <a:extLst>
              <a:ext uri="{FF2B5EF4-FFF2-40B4-BE49-F238E27FC236}">
                <a16:creationId xmlns="" xmlns:a16="http://schemas.microsoft.com/office/drawing/2014/main" id="{B746A775-E65C-70F6-9DB4-E51F7F2DAECE}"/>
              </a:ext>
            </a:extLst>
          </p:cNvPr>
          <p:cNvPicPr>
            <a:picLocks noGrp="1" noChangeAspect="1"/>
          </p:cNvPicPr>
          <p:nvPr>
            <p:ph type="pic" sz="quarter" idx="50"/>
          </p:nvPr>
        </p:nvPicPr>
        <p:blipFill>
          <a:blip r:embed="rId6" cstate="print">
            <a:extLst>
              <a:ext uri="{28A0092B-C50C-407E-A947-70E740481C1C}">
                <a14:useLocalDpi xmlns="" xmlns:a14="http://schemas.microsoft.com/office/drawing/2010/main"/>
              </a:ext>
            </a:extLst>
          </a:blip>
          <a:srcRect/>
          <a:stretch>
            <a:fillRect/>
          </a:stretch>
        </p:blipFill>
        <p:spPr/>
      </p:pic>
    </p:spTree>
    <p:extLst>
      <p:ext uri="{BB962C8B-B14F-4D97-AF65-F5344CB8AC3E}">
        <p14:creationId xmlns="" xmlns:p14="http://schemas.microsoft.com/office/powerpoint/2010/main" val="5292794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 xmlns:a16="http://schemas.microsoft.com/office/drawing/2014/main" id="{5DF64211-DCD8-B458-DBD2-EBDA7AE3396F}"/>
              </a:ext>
            </a:extLst>
          </p:cNvPr>
          <p:cNvSpPr>
            <a:spLocks noGrp="1"/>
          </p:cNvSpPr>
          <p:nvPr>
            <p:ph type="title"/>
          </p:nvPr>
        </p:nvSpPr>
        <p:spPr/>
        <p:txBody>
          <a:bodyPr/>
          <a:lstStyle/>
          <a:p>
            <a:r>
              <a:rPr lang="en-US" dirty="0" smtClean="0"/>
              <a:t>Contents</a:t>
            </a:r>
            <a:endParaRPr lang="en-US" dirty="0"/>
          </a:p>
        </p:txBody>
      </p:sp>
      <p:sp>
        <p:nvSpPr>
          <p:cNvPr id="16" name="Text Placeholder 15">
            <a:extLst>
              <a:ext uri="{FF2B5EF4-FFF2-40B4-BE49-F238E27FC236}">
                <a16:creationId xmlns="" xmlns:a16="http://schemas.microsoft.com/office/drawing/2014/main" id="{8FEA3BB9-F064-CFBE-C0BE-BB7A22A4DCFC}"/>
              </a:ext>
            </a:extLst>
          </p:cNvPr>
          <p:cNvSpPr>
            <a:spLocks noGrp="1"/>
          </p:cNvSpPr>
          <p:nvPr>
            <p:ph type="body" sz="quarter" idx="28"/>
          </p:nvPr>
        </p:nvSpPr>
        <p:spPr/>
        <p:txBody>
          <a:bodyPr/>
          <a:lstStyle/>
          <a:p>
            <a:r>
              <a:rPr lang="en-US" dirty="0" smtClean="0"/>
              <a:t>1:Problem statement</a:t>
            </a:r>
            <a:endParaRPr lang="en-US" dirty="0"/>
          </a:p>
        </p:txBody>
      </p:sp>
      <p:sp>
        <p:nvSpPr>
          <p:cNvPr id="9" name="Text Placeholder 8">
            <a:extLst>
              <a:ext uri="{FF2B5EF4-FFF2-40B4-BE49-F238E27FC236}">
                <a16:creationId xmlns="" xmlns:a16="http://schemas.microsoft.com/office/drawing/2014/main" id="{78024C77-A2F8-1ABA-5412-E6BB88B5FA1B}"/>
              </a:ext>
            </a:extLst>
          </p:cNvPr>
          <p:cNvSpPr>
            <a:spLocks noGrp="1"/>
          </p:cNvSpPr>
          <p:nvPr>
            <p:ph type="body" sz="quarter" idx="29"/>
          </p:nvPr>
        </p:nvSpPr>
        <p:spPr/>
        <p:txBody>
          <a:bodyPr/>
          <a:lstStyle/>
          <a:p>
            <a:r>
              <a:rPr lang="en-US" dirty="0" smtClean="0"/>
              <a:t>2:Project overview</a:t>
            </a:r>
            <a:endParaRPr lang="en-US" dirty="0"/>
          </a:p>
        </p:txBody>
      </p:sp>
      <p:sp>
        <p:nvSpPr>
          <p:cNvPr id="18" name="Text Placeholder 17">
            <a:extLst>
              <a:ext uri="{FF2B5EF4-FFF2-40B4-BE49-F238E27FC236}">
                <a16:creationId xmlns="" xmlns:a16="http://schemas.microsoft.com/office/drawing/2014/main" id="{241202DB-E499-EB19-8A48-A3301DA59ED7}"/>
              </a:ext>
            </a:extLst>
          </p:cNvPr>
          <p:cNvSpPr>
            <a:spLocks noGrp="1"/>
          </p:cNvSpPr>
          <p:nvPr>
            <p:ph type="body" sz="quarter" idx="30"/>
          </p:nvPr>
        </p:nvSpPr>
        <p:spPr>
          <a:xfrm>
            <a:off x="7600950" y="2914649"/>
            <a:ext cx="1495426" cy="885825"/>
          </a:xfrm>
        </p:spPr>
        <p:txBody>
          <a:bodyPr/>
          <a:lstStyle/>
          <a:p>
            <a:r>
              <a:rPr lang="en-US" dirty="0" smtClean="0"/>
              <a:t>4:How it will help others</a:t>
            </a:r>
          </a:p>
          <a:p>
            <a:endParaRPr lang="en-US" dirty="0"/>
          </a:p>
        </p:txBody>
      </p:sp>
      <p:sp>
        <p:nvSpPr>
          <p:cNvPr id="22" name="Text Placeholder 21">
            <a:extLst>
              <a:ext uri="{FF2B5EF4-FFF2-40B4-BE49-F238E27FC236}">
                <a16:creationId xmlns="" xmlns:a16="http://schemas.microsoft.com/office/drawing/2014/main" id="{D5402852-C1AD-6A4E-DAA7-0AE582A742FD}"/>
              </a:ext>
            </a:extLst>
          </p:cNvPr>
          <p:cNvSpPr>
            <a:spLocks noGrp="1"/>
          </p:cNvSpPr>
          <p:nvPr>
            <p:ph type="body" sz="quarter" idx="31"/>
          </p:nvPr>
        </p:nvSpPr>
        <p:spPr/>
        <p:txBody>
          <a:bodyPr/>
          <a:lstStyle/>
          <a:p>
            <a:r>
              <a:rPr lang="en-US" dirty="0" smtClean="0"/>
              <a:t>5:solution</a:t>
            </a:r>
          </a:p>
          <a:p>
            <a:endParaRPr lang="en-US" dirty="0"/>
          </a:p>
        </p:txBody>
      </p:sp>
      <p:sp>
        <p:nvSpPr>
          <p:cNvPr id="24" name="Text Placeholder 23">
            <a:extLst>
              <a:ext uri="{FF2B5EF4-FFF2-40B4-BE49-F238E27FC236}">
                <a16:creationId xmlns="" xmlns:a16="http://schemas.microsoft.com/office/drawing/2014/main" id="{ABF1D337-2A3C-A0FB-A6CD-5E4B9D6DFD91}"/>
              </a:ext>
            </a:extLst>
          </p:cNvPr>
          <p:cNvSpPr>
            <a:spLocks noGrp="1"/>
          </p:cNvSpPr>
          <p:nvPr>
            <p:ph type="body" sz="quarter" idx="32"/>
          </p:nvPr>
        </p:nvSpPr>
        <p:spPr>
          <a:xfrm>
            <a:off x="6448425" y="4772025"/>
            <a:ext cx="1476375" cy="714376"/>
          </a:xfrm>
        </p:spPr>
        <p:txBody>
          <a:bodyPr/>
          <a:lstStyle/>
          <a:p>
            <a:r>
              <a:rPr lang="en-US" altLang="zh-CN" dirty="0" smtClean="0"/>
              <a:t>6:How it is unique</a:t>
            </a:r>
          </a:p>
          <a:p>
            <a:endParaRPr lang="en-US" dirty="0"/>
          </a:p>
        </p:txBody>
      </p:sp>
      <p:sp>
        <p:nvSpPr>
          <p:cNvPr id="21" name="Footer Placeholder 19">
            <a:extLst>
              <a:ext uri="{FF2B5EF4-FFF2-40B4-BE49-F238E27FC236}">
                <a16:creationId xmlns=""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14" name="Text Placeholder 17">
            <a:extLst>
              <a:ext uri="{FF2B5EF4-FFF2-40B4-BE49-F238E27FC236}">
                <a16:creationId xmlns="" xmlns:a16="http://schemas.microsoft.com/office/drawing/2014/main" id="{241202DB-E499-EB19-8A48-A3301DA59ED7}"/>
              </a:ext>
            </a:extLst>
          </p:cNvPr>
          <p:cNvSpPr txBox="1">
            <a:spLocks/>
          </p:cNvSpPr>
          <p:nvPr/>
        </p:nvSpPr>
        <p:spPr>
          <a:xfrm>
            <a:off x="5810250" y="2876550"/>
            <a:ext cx="1152525" cy="103822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13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smtClean="0">
                <a:ln>
                  <a:noFill/>
                </a:ln>
                <a:solidFill>
                  <a:schemeClr val="accent6"/>
                </a:solidFill>
                <a:effectLst/>
                <a:uLnTx/>
                <a:uFillTx/>
                <a:latin typeface="Abadi" panose="020B0604020104020204" pitchFamily="34" charset="0"/>
                <a:ea typeface="+mn-ea"/>
                <a:cs typeface="+mn-cs"/>
              </a:rPr>
              <a:t>3:why do  we need this?        </a:t>
            </a:r>
            <a:endParaRPr kumimoji="0" lang="en-US" sz="1800" b="0" i="0" u="none" strike="noStrike" kern="1200" cap="none" spc="0" normalizeH="0" baseline="0" noProof="0" dirty="0">
              <a:ln>
                <a:noFill/>
              </a:ln>
              <a:solidFill>
                <a:schemeClr val="accent6"/>
              </a:solidFill>
              <a:effectLst/>
              <a:uLnTx/>
              <a:uFillTx/>
              <a:latin typeface="Abadi" panose="020B0604020104020204" pitchFamily="34" charset="0"/>
              <a:ea typeface="+mn-ea"/>
              <a:cs typeface="+mn-cs"/>
            </a:endParaRPr>
          </a:p>
        </p:txBody>
      </p:sp>
      <p:sp>
        <p:nvSpPr>
          <p:cNvPr id="15" name="Slide Number Placeholder 9">
            <a:extLst>
              <a:ext uri="{FF2B5EF4-FFF2-40B4-BE49-F238E27FC236}">
                <a16:creationId xmlns="" xmlns:a16="http://schemas.microsoft.com/office/drawing/2014/main" id="{CBE681AB-301C-4DC8-7FBD-FAA2CC6606AE}"/>
              </a:ext>
            </a:extLst>
          </p:cNvPr>
          <p:cNvSpPr txBox="1">
            <a:spLocks/>
          </p:cNvSpPr>
          <p:nvPr/>
        </p:nvSpPr>
        <p:spPr>
          <a:xfrm>
            <a:off x="8467725" y="4610100"/>
            <a:ext cx="1809750" cy="8382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chemeClr val="accent6"/>
                </a:solidFill>
                <a:effectLst/>
                <a:uLnTx/>
                <a:uFillTx/>
                <a:latin typeface="+mn-lt"/>
                <a:ea typeface="+mn-ea"/>
                <a:cs typeface="+mn-cs"/>
              </a:rPr>
              <a:t>7:Result</a:t>
            </a:r>
            <a:endParaRPr kumimoji="0" lang="en-US" altLang="zh-CN" sz="1800" b="0" i="0" u="none" strike="noStrike" kern="1200" cap="none" spc="0" normalizeH="0" baseline="0" noProof="0" dirty="0">
              <a:ln>
                <a:noFill/>
              </a:ln>
              <a:solidFill>
                <a:schemeClr val="accent6"/>
              </a:solidFill>
              <a:effectLst/>
              <a:uLnTx/>
              <a:uFillTx/>
              <a:latin typeface="+mn-lt"/>
              <a:ea typeface="+mn-ea"/>
              <a:cs typeface="+mn-cs"/>
            </a:endParaRPr>
          </a:p>
        </p:txBody>
      </p:sp>
    </p:spTree>
    <p:extLst>
      <p:ext uri="{BB962C8B-B14F-4D97-AF65-F5344CB8AC3E}">
        <p14:creationId xmlns="" xmlns:p14="http://schemas.microsoft.com/office/powerpoint/2010/main" val="27755351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1D18537-D028-9E9C-FB87-93F24955DFC7}"/>
              </a:ext>
            </a:extLst>
          </p:cNvPr>
          <p:cNvSpPr>
            <a:spLocks noGrp="1"/>
          </p:cNvSpPr>
          <p:nvPr>
            <p:ph type="title"/>
          </p:nvPr>
        </p:nvSpPr>
        <p:spPr/>
        <p:txBody>
          <a:bodyPr/>
          <a:lstStyle/>
          <a:p>
            <a:r>
              <a:rPr lang="en-US" dirty="0" smtClean="0"/>
              <a:t>Problem statement</a:t>
            </a:r>
            <a:endParaRPr lang="en-US" dirty="0"/>
          </a:p>
        </p:txBody>
      </p:sp>
      <p:sp>
        <p:nvSpPr>
          <p:cNvPr id="20" name="Text Placeholder 19">
            <a:extLst>
              <a:ext uri="{FF2B5EF4-FFF2-40B4-BE49-F238E27FC236}">
                <a16:creationId xmlns="" xmlns:a16="http://schemas.microsoft.com/office/drawing/2014/main" id="{CC0093B1-77CC-1E61-FB22-E136F94EABD2}"/>
              </a:ext>
            </a:extLst>
          </p:cNvPr>
          <p:cNvSpPr>
            <a:spLocks noGrp="1"/>
          </p:cNvSpPr>
          <p:nvPr>
            <p:ph type="body" sz="quarter" idx="28"/>
          </p:nvPr>
        </p:nvSpPr>
        <p:spPr>
          <a:xfrm>
            <a:off x="509573" y="3962400"/>
            <a:ext cx="5176851" cy="1647824"/>
          </a:xfrm>
        </p:spPr>
        <p:txBody>
          <a:bodyPr/>
          <a:lstStyle/>
          <a:p>
            <a:r>
              <a:rPr lang="en-US" dirty="0" smtClean="0"/>
              <a:t>We will make a project for Laptop price prediction. The problem statement is that if any user wants to buy a laptop then our application should be compatible to provide a tentative price of laptop according to the user configurations . </a:t>
            </a:r>
          </a:p>
          <a:p>
            <a:r>
              <a:rPr lang="en-US" dirty="0" smtClean="0"/>
              <a:t>Although it looks like a simple project or just developing a model, the dataset we have is and needs lots of feature engineering, and preprocessing that will drive your interest in developing this project.</a:t>
            </a:r>
            <a:endParaRPr lang="en-US" dirty="0"/>
          </a:p>
          <a:p>
            <a:endParaRPr lang="en-US" dirty="0"/>
          </a:p>
        </p:txBody>
      </p:sp>
      <p:pic>
        <p:nvPicPr>
          <p:cNvPr id="12" name="Picture Placeholder 11" descr="People around a table on their laptops">
            <a:extLst>
              <a:ext uri="{FF2B5EF4-FFF2-40B4-BE49-F238E27FC236}">
                <a16:creationId xmlns="" xmlns:a16="http://schemas.microsoft.com/office/drawing/2014/main" id="{8C4B5C6A-45B4-1976-622A-4CEB4E3211BC}"/>
              </a:ext>
            </a:extLst>
          </p:cNvPr>
          <p:cNvPicPr>
            <a:picLocks noGrp="1" noChangeAspect="1"/>
          </p:cNvPicPr>
          <p:nvPr>
            <p:ph type="pic" sz="quarter" idx="51"/>
          </p:nvPr>
        </p:nvPicPr>
        <p:blipFill rotWithShape="1">
          <a:blip r:embed="rId3" cstate="print">
            <a:extLst>
              <a:ext uri="{28A0092B-C50C-407E-A947-70E740481C1C}">
                <a14:useLocalDpi xmlns="" xmlns:a14="http://schemas.microsoft.com/office/drawing/2010/main"/>
              </a:ext>
            </a:extLst>
          </a:blip>
          <a:srcRect/>
          <a:stretch/>
        </p:blipFill>
        <p:spPr/>
      </p:pic>
      <p:sp>
        <p:nvSpPr>
          <p:cNvPr id="6" name="Freeform: Shape 5">
            <a:extLst>
              <a:ext uri="{FF2B5EF4-FFF2-40B4-BE49-F238E27FC236}">
                <a16:creationId xmlns="" xmlns:a16="http://schemas.microsoft.com/office/drawing/2014/main" id="{D91FB993-29E1-3DBD-8335-7970016F8DE7}"/>
              </a:ext>
              <a:ext uri="{C183D7F6-B498-43B3-948B-1728B52AA6E4}">
                <adec:decorative xmlns=""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3</a:t>
            </a:fld>
            <a:endParaRPr lang="en-US" altLang="zh-CN" dirty="0"/>
          </a:p>
        </p:txBody>
      </p:sp>
    </p:spTree>
    <p:extLst>
      <p:ext uri="{BB962C8B-B14F-4D97-AF65-F5344CB8AC3E}">
        <p14:creationId xmlns="" xmlns:p14="http://schemas.microsoft.com/office/powerpoint/2010/main" val="775548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 xmlns:a16="http://schemas.microsoft.com/office/drawing/2014/main" id="{0031CE36-F77D-3964-C169-771DBA49D28A}"/>
              </a:ext>
            </a:extLst>
          </p:cNvPr>
          <p:cNvSpPr>
            <a:spLocks noGrp="1"/>
          </p:cNvSpPr>
          <p:nvPr>
            <p:ph type="title"/>
          </p:nvPr>
        </p:nvSpPr>
        <p:spPr/>
        <p:txBody>
          <a:bodyPr/>
          <a:lstStyle/>
          <a:p>
            <a:r>
              <a:rPr lang="en-US" dirty="0" smtClean="0"/>
              <a:t>Project overview</a:t>
            </a:r>
            <a:endParaRPr lang="en-US" dirty="0"/>
          </a:p>
        </p:txBody>
      </p:sp>
      <p:pic>
        <p:nvPicPr>
          <p:cNvPr id="26" name="Picture Placeholder 25" descr="Layout of website design sketches on white paper">
            <a:extLst>
              <a:ext uri="{FF2B5EF4-FFF2-40B4-BE49-F238E27FC236}">
                <a16:creationId xmlns="" xmlns:a16="http://schemas.microsoft.com/office/drawing/2014/main" id="{4CBFAFCC-A306-4EA1-BEE3-7557795635A8}"/>
              </a:ext>
            </a:extLst>
          </p:cNvPr>
          <p:cNvPicPr>
            <a:picLocks noGrp="1" noChangeAspect="1"/>
          </p:cNvPicPr>
          <p:nvPr>
            <p:ph type="pic" sz="quarter" idx="51"/>
          </p:nvPr>
        </p:nvPicPr>
        <p:blipFill>
          <a:blip r:embed="rId3" cstate="print">
            <a:extLst>
              <a:ext uri="{28A0092B-C50C-407E-A947-70E740481C1C}">
                <a14:useLocalDpi xmlns="" xmlns:a14="http://schemas.microsoft.com/office/drawing/2010/main"/>
              </a:ext>
            </a:extLst>
          </a:blip>
          <a:srcRect/>
          <a:stretch>
            <a:fillRect/>
          </a:stretch>
        </p:blipFill>
        <p:spPr/>
      </p:pic>
      <p:sp>
        <p:nvSpPr>
          <p:cNvPr id="5" name="Slide Number Placeholder 4">
            <a:extLst>
              <a:ext uri="{FF2B5EF4-FFF2-40B4-BE49-F238E27FC236}">
                <a16:creationId xmlns="" xmlns:a16="http://schemas.microsoft.com/office/drawing/2014/main" id="{2B243AAE-D428-CAAE-DCAF-0266FEEEAC70}"/>
              </a:ext>
            </a:extLst>
          </p:cNvPr>
          <p:cNvSpPr>
            <a:spLocks noGrp="1"/>
          </p:cNvSpPr>
          <p:nvPr>
            <p:ph type="sldNum" sz="quarter" idx="55"/>
          </p:nvPr>
        </p:nvSpPr>
        <p:spPr/>
        <p:txBody>
          <a:bodyPr/>
          <a:lstStyle/>
          <a:p>
            <a:fld id="{47FEACEE-25B4-4A2D-B147-27296E36371D}" type="slidenum">
              <a:rPr lang="en-US" altLang="zh-CN" smtClean="0"/>
              <a:pPr/>
              <a:t>4</a:t>
            </a:fld>
            <a:endParaRPr lang="en-US" altLang="zh-CN" dirty="0"/>
          </a:p>
        </p:txBody>
      </p:sp>
      <p:sp>
        <p:nvSpPr>
          <p:cNvPr id="12" name="Text Placeholder 34">
            <a:extLst>
              <a:ext uri="{FF2B5EF4-FFF2-40B4-BE49-F238E27FC236}">
                <a16:creationId xmlns="" xmlns:a16="http://schemas.microsoft.com/office/drawing/2014/main" id="{2C8E94EA-2767-D144-C1BB-32AA2C99723B}"/>
              </a:ext>
            </a:extLst>
          </p:cNvPr>
          <p:cNvSpPr>
            <a:spLocks noGrp="1"/>
          </p:cNvSpPr>
          <p:nvPr>
            <p:ph type="body" sz="quarter" idx="28"/>
          </p:nvPr>
        </p:nvSpPr>
        <p:spPr>
          <a:xfrm>
            <a:off x="4362450" y="3352800"/>
            <a:ext cx="5400675" cy="2781300"/>
          </a:xfrm>
        </p:spPr>
        <p:txBody>
          <a:bodyPr/>
          <a:lstStyle/>
          <a:p>
            <a:r>
              <a:rPr lang="en-US" dirty="0" smtClean="0"/>
              <a:t>The project involves data collection from diverse laptops, encompassing specifications such as processor type, RAM size, storage capacity, display features, and more. This dataset will be used to train a machine learning model, likely utilizing regression techniques, to establish relationships between these features and laptop prices.</a:t>
            </a:r>
          </a:p>
          <a:p>
            <a:endParaRPr lang="en-US" dirty="0" smtClean="0"/>
          </a:p>
          <a:p>
            <a:r>
              <a:rPr lang="en-US" dirty="0" smtClean="0"/>
              <a:t> The goal is to create a reliable tool that can assist consumers, retailers, or manufacturers in estimating laptop prices based on their technical specifications. The model's performance will be evaluated through testing and validation to ensure accurate predictions in real-world scenarios.</a:t>
            </a:r>
            <a:endParaRPr lang="en-US" dirty="0"/>
          </a:p>
        </p:txBody>
      </p:sp>
    </p:spTree>
    <p:extLst>
      <p:ext uri="{BB962C8B-B14F-4D97-AF65-F5344CB8AC3E}">
        <p14:creationId xmlns="" xmlns:p14="http://schemas.microsoft.com/office/powerpoint/2010/main" val="4182148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613663CA-BA5A-41E7-1FBE-D38846DFEF75}"/>
              </a:ext>
            </a:extLst>
          </p:cNvPr>
          <p:cNvSpPr>
            <a:spLocks noGrp="1"/>
          </p:cNvSpPr>
          <p:nvPr>
            <p:ph type="title"/>
          </p:nvPr>
        </p:nvSpPr>
        <p:spPr>
          <a:xfrm>
            <a:off x="5895975" y="1933575"/>
            <a:ext cx="5162550" cy="2162175"/>
          </a:xfrm>
        </p:spPr>
        <p:txBody>
          <a:bodyPr/>
          <a:lstStyle/>
          <a:p>
            <a:r>
              <a:rPr lang="en-US" dirty="0" smtClean="0"/>
              <a:t>“</a:t>
            </a:r>
            <a:r>
              <a:rPr lang="en-US" sz="1400" dirty="0" smtClean="0">
                <a:latin typeface="Arial" pitchFamily="34" charset="0"/>
                <a:cs typeface="Arial" pitchFamily="34" charset="0"/>
              </a:rPr>
              <a:t>A laptop price predictor can help consumers make informed decisions by anticipating potential price changes, allowing them to time their purchases for better deals.</a:t>
            </a:r>
            <a:br>
              <a:rPr lang="en-US" sz="1400" dirty="0" smtClean="0">
                <a:latin typeface="Arial" pitchFamily="34" charset="0"/>
                <a:cs typeface="Arial" pitchFamily="34" charset="0"/>
              </a:rPr>
            </a:br>
            <a:r>
              <a:rPr lang="en-US" sz="1400" dirty="0" smtClean="0">
                <a:latin typeface="Arial" pitchFamily="34" charset="0"/>
                <a:cs typeface="Arial" pitchFamily="34" charset="0"/>
              </a:rPr>
              <a:t> It also aids sellers in setting competitive prices based on market trends, fostering a more efficient and transparent marketplace</a:t>
            </a:r>
            <a:r>
              <a:rPr lang="en-US" dirty="0" smtClean="0"/>
              <a:t>..”</a:t>
            </a:r>
            <a:endParaRPr lang="en-US" dirty="0"/>
          </a:p>
        </p:txBody>
      </p:sp>
      <p:sp>
        <p:nvSpPr>
          <p:cNvPr id="11" name="Text Placeholder 10">
            <a:extLst>
              <a:ext uri="{FF2B5EF4-FFF2-40B4-BE49-F238E27FC236}">
                <a16:creationId xmlns="" xmlns:a16="http://schemas.microsoft.com/office/drawing/2014/main" id="{02CEC6EF-006F-693B-5D79-47FD797CB22B}"/>
              </a:ext>
            </a:extLst>
          </p:cNvPr>
          <p:cNvSpPr>
            <a:spLocks noGrp="1"/>
          </p:cNvSpPr>
          <p:nvPr>
            <p:ph type="body" sz="quarter" idx="29"/>
          </p:nvPr>
        </p:nvSpPr>
        <p:spPr>
          <a:xfrm>
            <a:off x="5400675" y="723901"/>
            <a:ext cx="5368017" cy="790574"/>
          </a:xfrm>
        </p:spPr>
        <p:txBody>
          <a:bodyPr/>
          <a:lstStyle/>
          <a:p>
            <a:r>
              <a:rPr lang="en-US" sz="2800" dirty="0" smtClean="0"/>
              <a:t>Why do we need this?</a:t>
            </a:r>
            <a:endParaRPr lang="en-US" sz="2800" dirty="0"/>
          </a:p>
          <a:p>
            <a:endParaRPr lang="en-US" dirty="0"/>
          </a:p>
        </p:txBody>
      </p:sp>
      <p:sp>
        <p:nvSpPr>
          <p:cNvPr id="5" name="Slide Number Placeholder 4">
            <a:extLst>
              <a:ext uri="{FF2B5EF4-FFF2-40B4-BE49-F238E27FC236}">
                <a16:creationId xmlns=""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5</a:t>
            </a:fld>
            <a:endParaRPr lang="en-US" altLang="zh-CN" noProof="0" dirty="0"/>
          </a:p>
        </p:txBody>
      </p:sp>
    </p:spTree>
    <p:extLst>
      <p:ext uri="{BB962C8B-B14F-4D97-AF65-F5344CB8AC3E}">
        <p14:creationId xmlns="" xmlns:p14="http://schemas.microsoft.com/office/powerpoint/2010/main" val="329559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721E73BA-53B9-C0C1-476A-00736A64AB79}"/>
              </a:ext>
            </a:extLst>
          </p:cNvPr>
          <p:cNvSpPr>
            <a:spLocks noGrp="1"/>
          </p:cNvSpPr>
          <p:nvPr>
            <p:ph type="title"/>
          </p:nvPr>
        </p:nvSpPr>
        <p:spPr/>
        <p:txBody>
          <a:bodyPr/>
          <a:lstStyle/>
          <a:p>
            <a:r>
              <a:rPr lang="en-US" dirty="0" smtClean="0"/>
              <a:t>How it will help others</a:t>
            </a:r>
            <a:endParaRPr lang="en-US" dirty="0"/>
          </a:p>
        </p:txBody>
      </p:sp>
      <p:pic>
        <p:nvPicPr>
          <p:cNvPr id="192" name="Picture Placeholder 191" descr="Abacus with solid fill">
            <a:extLst>
              <a:ext uri="{FF2B5EF4-FFF2-40B4-BE49-F238E27FC236}">
                <a16:creationId xmlns="" xmlns:a16="http://schemas.microsoft.com/office/drawing/2014/main" id="{03D5E3D1-D423-EF5A-EE43-00CF1BD7FF63}"/>
              </a:ext>
            </a:extLst>
          </p:cNvPr>
          <p:cNvPicPr>
            <a:picLocks noGrp="1" noChangeAspect="1"/>
          </p:cNvPicPr>
          <p:nvPr>
            <p:ph type="pic" sz="quarter" idx="36"/>
          </p:nvPr>
        </p:nvPicPr>
        <p:blipFill>
          <a:blip r:embed="rId3" cstate="print">
            <a:extLst>
              <a:ext uri="{28A0092B-C50C-407E-A947-70E740481C1C}">
                <a14:useLocalDpi xmlns="" xmlns:a14="http://schemas.microsoft.com/office/drawing/2010/main"/>
              </a:ext>
              <a:ext uri="{96DAC541-7B7A-43D3-8B79-37D633B846F1}">
                <asvg:svgBlip xmlns="" xmlns:asvg="http://schemas.microsoft.com/office/drawing/2016/SVG/main" r:embed="rId4"/>
              </a:ext>
            </a:extLst>
          </a:blip>
          <a:srcRect l="5182" r="5182"/>
          <a:stretch>
            <a:fillRect/>
          </a:stretch>
        </p:blipFill>
        <p:spPr/>
      </p:pic>
      <p:sp>
        <p:nvSpPr>
          <p:cNvPr id="10" name="Text Placeholder 9">
            <a:extLst>
              <a:ext uri="{FF2B5EF4-FFF2-40B4-BE49-F238E27FC236}">
                <a16:creationId xmlns="" xmlns:a16="http://schemas.microsoft.com/office/drawing/2014/main" id="{4CE5DE1C-24E7-3841-9376-89E91B4A4762}"/>
              </a:ext>
            </a:extLst>
          </p:cNvPr>
          <p:cNvSpPr>
            <a:spLocks noGrp="1"/>
          </p:cNvSpPr>
          <p:nvPr>
            <p:ph type="body" sz="quarter" idx="28"/>
          </p:nvPr>
        </p:nvSpPr>
        <p:spPr/>
        <p:txBody>
          <a:bodyPr/>
          <a:lstStyle/>
          <a:p>
            <a:r>
              <a:rPr lang="en-US" dirty="0" smtClean="0"/>
              <a:t>*Informed Purchases:* Helps users make informed laptop purchases. </a:t>
            </a:r>
          </a:p>
          <a:p>
            <a:r>
              <a:rPr lang="en-US" dirty="0" smtClean="0"/>
              <a:t>*Budget Planning:* Assists in budgeting for laptop expenses. </a:t>
            </a:r>
          </a:p>
          <a:p>
            <a:r>
              <a:rPr lang="en-US" dirty="0" smtClean="0"/>
              <a:t>*Timing Purchases:* Enables strategic timing for cost-effective buys.</a:t>
            </a:r>
            <a:endParaRPr lang="en-US" dirty="0"/>
          </a:p>
        </p:txBody>
      </p:sp>
      <p:pic>
        <p:nvPicPr>
          <p:cNvPr id="194" name="Picture Placeholder 193" descr="Bar graph with upward trend with solid fill">
            <a:extLst>
              <a:ext uri="{FF2B5EF4-FFF2-40B4-BE49-F238E27FC236}">
                <a16:creationId xmlns="" xmlns:a16="http://schemas.microsoft.com/office/drawing/2014/main" id="{FAB9DE8A-4935-A3E0-0122-F76CDEAC29D1}"/>
              </a:ext>
            </a:extLst>
          </p:cNvPr>
          <p:cNvPicPr>
            <a:picLocks noGrp="1" noChangeAspect="1"/>
          </p:cNvPicPr>
          <p:nvPr>
            <p:ph type="pic" sz="quarter" idx="37"/>
          </p:nvPr>
        </p:nvPicPr>
        <p:blipFill>
          <a:blip r:embed="rId5" cstate="print">
            <a:extLst>
              <a:ext uri="{28A0092B-C50C-407E-A947-70E740481C1C}">
                <a14:useLocalDpi xmlns="" xmlns:a14="http://schemas.microsoft.com/office/drawing/2010/main"/>
              </a:ext>
              <a:ext uri="{96DAC541-7B7A-43D3-8B79-37D633B846F1}">
                <asvg:svgBlip xmlns="" xmlns:asvg="http://schemas.microsoft.com/office/drawing/2016/SVG/main" r:embed="rId6"/>
              </a:ext>
            </a:extLst>
          </a:blip>
          <a:srcRect l="2661" r="2661"/>
          <a:stretch>
            <a:fillRect/>
          </a:stretch>
        </p:blipFill>
        <p:spPr/>
      </p:pic>
      <p:sp>
        <p:nvSpPr>
          <p:cNvPr id="13" name="Text Placeholder 12">
            <a:extLst>
              <a:ext uri="{FF2B5EF4-FFF2-40B4-BE49-F238E27FC236}">
                <a16:creationId xmlns="" xmlns:a16="http://schemas.microsoft.com/office/drawing/2014/main" id="{DEB5763E-8BC0-F6C3-3814-6649A828C000}"/>
              </a:ext>
            </a:extLst>
          </p:cNvPr>
          <p:cNvSpPr>
            <a:spLocks noGrp="1"/>
          </p:cNvSpPr>
          <p:nvPr>
            <p:ph type="body" sz="quarter" idx="34"/>
          </p:nvPr>
        </p:nvSpPr>
        <p:spPr/>
        <p:txBody>
          <a:bodyPr/>
          <a:lstStyle/>
          <a:p>
            <a:r>
              <a:rPr lang="en-US" dirty="0" smtClean="0"/>
              <a:t>*Comparison Shopping:* Facilitates price comparisons across retailers. </a:t>
            </a:r>
          </a:p>
          <a:p>
            <a:r>
              <a:rPr lang="en-US" dirty="0" smtClean="0"/>
              <a:t>*Market Trends Awareness:* Keeps users updated on market trends.</a:t>
            </a:r>
            <a:endParaRPr lang="en-US" dirty="0"/>
          </a:p>
        </p:txBody>
      </p:sp>
      <p:pic>
        <p:nvPicPr>
          <p:cNvPr id="196" name="Picture Placeholder 195" descr="Link with solid fill">
            <a:extLst>
              <a:ext uri="{FF2B5EF4-FFF2-40B4-BE49-F238E27FC236}">
                <a16:creationId xmlns="" xmlns:a16="http://schemas.microsoft.com/office/drawing/2014/main" id="{B21D7164-3991-2960-0F80-CB302359CD8D}"/>
              </a:ext>
            </a:extLst>
          </p:cNvPr>
          <p:cNvPicPr>
            <a:picLocks noGrp="1" noChangeAspect="1"/>
          </p:cNvPicPr>
          <p:nvPr>
            <p:ph type="pic" sz="quarter" idx="38"/>
          </p:nvPr>
        </p:nvPicPr>
        <p:blipFill>
          <a:blip r:embed="rId7" cstate="print">
            <a:extLst>
              <a:ext uri="{28A0092B-C50C-407E-A947-70E740481C1C}">
                <a14:useLocalDpi xmlns="" xmlns:a14="http://schemas.microsoft.com/office/drawing/2010/main"/>
              </a:ext>
              <a:ext uri="{96DAC541-7B7A-43D3-8B79-37D633B846F1}">
                <asvg:svgBlip xmlns="" xmlns:asvg="http://schemas.microsoft.com/office/drawing/2016/SVG/main" r:embed="rId8"/>
              </a:ext>
            </a:extLst>
          </a:blip>
          <a:srcRect l="2528" r="2528"/>
          <a:stretch>
            <a:fillRect/>
          </a:stretch>
        </p:blipFill>
        <p:spPr/>
      </p:pic>
      <p:sp>
        <p:nvSpPr>
          <p:cNvPr id="14" name="Text Placeholder 13">
            <a:extLst>
              <a:ext uri="{FF2B5EF4-FFF2-40B4-BE49-F238E27FC236}">
                <a16:creationId xmlns="" xmlns:a16="http://schemas.microsoft.com/office/drawing/2014/main" id="{C78180D0-1AB6-8416-0EB1-10648E1A6050}"/>
              </a:ext>
            </a:extLst>
          </p:cNvPr>
          <p:cNvSpPr>
            <a:spLocks noGrp="1"/>
          </p:cNvSpPr>
          <p:nvPr>
            <p:ph type="body" sz="quarter" idx="35"/>
          </p:nvPr>
        </p:nvSpPr>
        <p:spPr/>
        <p:txBody>
          <a:bodyPr/>
          <a:lstStyle/>
          <a:p>
            <a:r>
              <a:rPr lang="en-US" dirty="0" smtClean="0"/>
              <a:t> *Avoiding Overpayment:* Prevents overpaying for laptops. </a:t>
            </a:r>
          </a:p>
          <a:p>
            <a:r>
              <a:rPr lang="en-US" dirty="0" smtClean="0"/>
              <a:t>*Technology Planning:* Aids in planning upgrades for optimal value.</a:t>
            </a:r>
            <a:endParaRPr lang="en-US" dirty="0"/>
          </a:p>
        </p:txBody>
      </p:sp>
      <p:sp>
        <p:nvSpPr>
          <p:cNvPr id="5" name="Slide Number Placeholder 4">
            <a:extLst>
              <a:ext uri="{FF2B5EF4-FFF2-40B4-BE49-F238E27FC236}">
                <a16:creationId xmlns=""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6</a:t>
            </a:fld>
            <a:endParaRPr lang="en-US" altLang="zh-CN" dirty="0"/>
          </a:p>
        </p:txBody>
      </p:sp>
    </p:spTree>
    <p:extLst>
      <p:ext uri="{BB962C8B-B14F-4D97-AF65-F5344CB8AC3E}">
        <p14:creationId xmlns="" xmlns:p14="http://schemas.microsoft.com/office/powerpoint/2010/main" val="25197270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85">
            <a:extLst>
              <a:ext uri="{FF2B5EF4-FFF2-40B4-BE49-F238E27FC236}">
                <a16:creationId xmlns="" xmlns:a16="http://schemas.microsoft.com/office/drawing/2014/main" id="{1E3F7726-AC85-55B8-BDED-51E7BA85CD1C}"/>
              </a:ext>
            </a:extLst>
          </p:cNvPr>
          <p:cNvSpPr>
            <a:spLocks noGrp="1"/>
          </p:cNvSpPr>
          <p:nvPr>
            <p:ph type="title"/>
          </p:nvPr>
        </p:nvSpPr>
        <p:spPr/>
        <p:txBody>
          <a:bodyPr/>
          <a:lstStyle/>
          <a:p>
            <a:r>
              <a:rPr lang="en-US" dirty="0" smtClean="0"/>
              <a:t>Our Solution</a:t>
            </a:r>
            <a:endParaRPr lang="en-US" dirty="0"/>
          </a:p>
        </p:txBody>
      </p:sp>
      <p:pic>
        <p:nvPicPr>
          <p:cNvPr id="8" name="Picture Placeholder 7" descr="Businesswoman reviewing sticky notes on a wall">
            <a:extLst>
              <a:ext uri="{FF2B5EF4-FFF2-40B4-BE49-F238E27FC236}">
                <a16:creationId xmlns="" xmlns:a16="http://schemas.microsoft.com/office/drawing/2014/main" id="{66D3A5E9-F687-402F-8477-EE4CD418CA67}"/>
              </a:ext>
            </a:extLst>
          </p:cNvPr>
          <p:cNvPicPr>
            <a:picLocks noGrp="1" noChangeAspect="1"/>
          </p:cNvPicPr>
          <p:nvPr>
            <p:ph type="pic" sz="quarter" idx="57"/>
          </p:nvPr>
        </p:nvPicPr>
        <p:blipFill>
          <a:blip r:embed="rId3" cstate="print">
            <a:extLst>
              <a:ext uri="{28A0092B-C50C-407E-A947-70E740481C1C}">
                <a14:useLocalDpi xmlns="" xmlns:a14="http://schemas.microsoft.com/office/drawing/2010/main"/>
              </a:ext>
            </a:extLst>
          </a:blip>
          <a:srcRect/>
          <a:stretch>
            <a:fillRect/>
          </a:stretch>
        </p:blipFill>
        <p:spPr/>
      </p:pic>
      <p:sp>
        <p:nvSpPr>
          <p:cNvPr id="29" name="Text Placeholder">
            <a:extLst>
              <a:ext uri="{FF2B5EF4-FFF2-40B4-BE49-F238E27FC236}">
                <a16:creationId xmlns="" xmlns:a16="http://schemas.microsoft.com/office/drawing/2014/main" id="{0490F6D4-84D0-42DF-A807-E56706B577D6}"/>
              </a:ext>
            </a:extLst>
          </p:cNvPr>
          <p:cNvSpPr>
            <a:spLocks noGrp="1"/>
          </p:cNvSpPr>
          <p:nvPr>
            <p:ph type="body" sz="quarter" idx="27"/>
          </p:nvPr>
        </p:nvSpPr>
        <p:spPr>
          <a:xfrm>
            <a:off x="314325" y="4416565"/>
            <a:ext cx="2409825" cy="631685"/>
          </a:xfrm>
        </p:spPr>
        <p:txBody>
          <a:bodyPr/>
          <a:lstStyle/>
          <a:p>
            <a:r>
              <a:rPr lang="en-US" altLang="zh-CN" dirty="0" smtClean="0"/>
              <a:t>Feature Selection:</a:t>
            </a:r>
            <a:endParaRPr lang="zh-CN" altLang="en-US" dirty="0"/>
          </a:p>
        </p:txBody>
      </p:sp>
      <p:sp>
        <p:nvSpPr>
          <p:cNvPr id="30" name="Text Placeholder">
            <a:extLst>
              <a:ext uri="{FF2B5EF4-FFF2-40B4-BE49-F238E27FC236}">
                <a16:creationId xmlns="" xmlns:a16="http://schemas.microsoft.com/office/drawing/2014/main" id="{99E3B6AA-5679-428D-B466-0173CBC55728}"/>
              </a:ext>
            </a:extLst>
          </p:cNvPr>
          <p:cNvSpPr>
            <a:spLocks noGrp="1"/>
          </p:cNvSpPr>
          <p:nvPr>
            <p:ph type="body" sz="quarter" idx="28"/>
          </p:nvPr>
        </p:nvSpPr>
        <p:spPr>
          <a:xfrm>
            <a:off x="142876" y="5226806"/>
            <a:ext cx="2343150" cy="1002544"/>
          </a:xfrm>
        </p:spPr>
        <p:txBody>
          <a:bodyPr/>
          <a:lstStyle/>
          <a:p>
            <a:r>
              <a:rPr smtClean="0"/>
              <a:t>Identify and select relevant features that significantly influence laptop prices. Consider specifications like processor speed etc.</a:t>
            </a:r>
            <a:endParaRPr lang="zh-CN" altLang="en-US" dirty="0"/>
          </a:p>
        </p:txBody>
      </p:sp>
      <p:pic>
        <p:nvPicPr>
          <p:cNvPr id="10" name="Picture Placeholder 9" descr="People working in office">
            <a:extLst>
              <a:ext uri="{FF2B5EF4-FFF2-40B4-BE49-F238E27FC236}">
                <a16:creationId xmlns="" xmlns:a16="http://schemas.microsoft.com/office/drawing/2014/main" id="{D249D9CF-86A2-4E7B-8B6F-D02EE968C997}"/>
              </a:ext>
            </a:extLst>
          </p:cNvPr>
          <p:cNvPicPr>
            <a:picLocks noGrp="1" noChangeAspect="1"/>
          </p:cNvPicPr>
          <p:nvPr>
            <p:ph type="pic" sz="quarter" idx="58"/>
          </p:nvPr>
        </p:nvPicPr>
        <p:blipFill>
          <a:blip r:embed="rId4" cstate="print">
            <a:extLst>
              <a:ext uri="{28A0092B-C50C-407E-A947-70E740481C1C}">
                <a14:useLocalDpi xmlns="" xmlns:a14="http://schemas.microsoft.com/office/drawing/2010/main"/>
              </a:ext>
            </a:extLst>
          </a:blip>
          <a:srcRect/>
          <a:stretch>
            <a:fillRect/>
          </a:stretch>
        </p:blipFill>
        <p:spPr/>
      </p:pic>
      <p:sp>
        <p:nvSpPr>
          <p:cNvPr id="37" name="Text Placeholder">
            <a:extLst>
              <a:ext uri="{FF2B5EF4-FFF2-40B4-BE49-F238E27FC236}">
                <a16:creationId xmlns="" xmlns:a16="http://schemas.microsoft.com/office/drawing/2014/main" id="{3A30B02E-FBE1-41C5-AF6E-E1013275E84A}"/>
              </a:ext>
            </a:extLst>
          </p:cNvPr>
          <p:cNvSpPr>
            <a:spLocks noGrp="1"/>
          </p:cNvSpPr>
          <p:nvPr>
            <p:ph type="body" sz="quarter" idx="49"/>
          </p:nvPr>
        </p:nvSpPr>
        <p:spPr>
          <a:xfrm>
            <a:off x="2888314" y="4505325"/>
            <a:ext cx="1877575" cy="504825"/>
          </a:xfrm>
        </p:spPr>
        <p:txBody>
          <a:bodyPr/>
          <a:lstStyle/>
          <a:p>
            <a:r>
              <a:rPr lang="en-US" altLang="zh-CN" dirty="0" smtClean="0"/>
              <a:t>Data Cleaning :</a:t>
            </a:r>
            <a:endParaRPr lang="zh-CN" altLang="en-US" dirty="0"/>
          </a:p>
        </p:txBody>
      </p:sp>
      <p:sp>
        <p:nvSpPr>
          <p:cNvPr id="38" name="Text Placeholder">
            <a:extLst>
              <a:ext uri="{FF2B5EF4-FFF2-40B4-BE49-F238E27FC236}">
                <a16:creationId xmlns="" xmlns:a16="http://schemas.microsoft.com/office/drawing/2014/main" id="{6BEF3457-28AE-41BA-B285-C77561919C1A}"/>
              </a:ext>
            </a:extLst>
          </p:cNvPr>
          <p:cNvSpPr>
            <a:spLocks noGrp="1"/>
          </p:cNvSpPr>
          <p:nvPr>
            <p:ph type="body" sz="quarter" idx="50"/>
          </p:nvPr>
        </p:nvSpPr>
        <p:spPr>
          <a:xfrm>
            <a:off x="2419351" y="5191125"/>
            <a:ext cx="2924174" cy="1076325"/>
          </a:xfrm>
        </p:spPr>
        <p:txBody>
          <a:bodyPr/>
          <a:lstStyle/>
          <a:p>
            <a:r>
              <a:rPr smtClean="0"/>
              <a:t> Address missing or inconsistent data to ensure the quality of the dataset. Perform preprocessing steps like normalization and scaling to standardize the data for better model performance</a:t>
            </a:r>
            <a:endParaRPr lang="zh-CN" altLang="en-US" dirty="0"/>
          </a:p>
        </p:txBody>
      </p:sp>
      <p:pic>
        <p:nvPicPr>
          <p:cNvPr id="12" name="Picture Placeholder 11" descr="Layout of website design sketches on white paper">
            <a:extLst>
              <a:ext uri="{FF2B5EF4-FFF2-40B4-BE49-F238E27FC236}">
                <a16:creationId xmlns="" xmlns:a16="http://schemas.microsoft.com/office/drawing/2014/main" id="{3D51D04D-653C-45AE-9DDF-BE96BA267A6B}"/>
              </a:ext>
            </a:extLst>
          </p:cNvPr>
          <p:cNvPicPr>
            <a:picLocks noGrp="1" noChangeAspect="1"/>
          </p:cNvPicPr>
          <p:nvPr>
            <p:ph type="pic" sz="quarter" idx="59"/>
          </p:nvPr>
        </p:nvPicPr>
        <p:blipFill>
          <a:blip r:embed="rId5" cstate="print">
            <a:extLst>
              <a:ext uri="{28A0092B-C50C-407E-A947-70E740481C1C}">
                <a14:useLocalDpi xmlns="" xmlns:a14="http://schemas.microsoft.com/office/drawing/2010/main"/>
              </a:ext>
            </a:extLst>
          </a:blip>
          <a:srcRect/>
          <a:stretch>
            <a:fillRect/>
          </a:stretch>
        </p:blipFill>
        <p:spPr/>
      </p:pic>
      <p:sp>
        <p:nvSpPr>
          <p:cNvPr id="39" name="Text Placeholder">
            <a:extLst>
              <a:ext uri="{FF2B5EF4-FFF2-40B4-BE49-F238E27FC236}">
                <a16:creationId xmlns="" xmlns:a16="http://schemas.microsoft.com/office/drawing/2014/main" id="{1B558BFC-AA9F-4991-A6BB-D56BEC07C16E}"/>
              </a:ext>
            </a:extLst>
          </p:cNvPr>
          <p:cNvSpPr>
            <a:spLocks noGrp="1"/>
          </p:cNvSpPr>
          <p:nvPr>
            <p:ph type="body" sz="quarter" idx="51"/>
          </p:nvPr>
        </p:nvSpPr>
        <p:spPr>
          <a:xfrm>
            <a:off x="5073898" y="4416565"/>
            <a:ext cx="2203202" cy="506399"/>
          </a:xfrm>
        </p:spPr>
        <p:txBody>
          <a:bodyPr/>
          <a:lstStyle/>
          <a:p>
            <a:r>
              <a:rPr lang="en-US" altLang="zh-CN" dirty="0" smtClean="0"/>
              <a:t>Model Selection:</a:t>
            </a:r>
            <a:endParaRPr lang="zh-CN" altLang="en-US" dirty="0"/>
          </a:p>
        </p:txBody>
      </p:sp>
      <p:sp>
        <p:nvSpPr>
          <p:cNvPr id="40" name="Text Placeholder">
            <a:extLst>
              <a:ext uri="{FF2B5EF4-FFF2-40B4-BE49-F238E27FC236}">
                <a16:creationId xmlns="" xmlns:a16="http://schemas.microsoft.com/office/drawing/2014/main" id="{17095E6E-F279-4342-B53E-E53B820336B3}"/>
              </a:ext>
            </a:extLst>
          </p:cNvPr>
          <p:cNvSpPr>
            <a:spLocks noGrp="1"/>
          </p:cNvSpPr>
          <p:nvPr>
            <p:ph type="body" sz="quarter" idx="52"/>
          </p:nvPr>
        </p:nvSpPr>
        <p:spPr>
          <a:xfrm>
            <a:off x="5105400" y="5219700"/>
            <a:ext cx="2381251" cy="1524000"/>
          </a:xfrm>
        </p:spPr>
        <p:txBody>
          <a:bodyPr/>
          <a:lstStyle/>
          <a:p>
            <a:r>
              <a:rPr smtClean="0"/>
              <a:t>Choose an appropriate machine learning model for regression, considering the nature of the data.</a:t>
            </a:r>
            <a:endParaRPr lang="en-US" altLang="zh-CN" dirty="0"/>
          </a:p>
        </p:txBody>
      </p:sp>
      <p:pic>
        <p:nvPicPr>
          <p:cNvPr id="14" name="Picture Placeholder 13" descr="Empty office chairs">
            <a:extLst>
              <a:ext uri="{FF2B5EF4-FFF2-40B4-BE49-F238E27FC236}">
                <a16:creationId xmlns="" xmlns:a16="http://schemas.microsoft.com/office/drawing/2014/main" id="{33C59A08-3A06-4556-AC83-C1337E73D0B3}"/>
              </a:ext>
            </a:extLst>
          </p:cNvPr>
          <p:cNvPicPr>
            <a:picLocks noGrp="1" noChangeAspect="1"/>
          </p:cNvPicPr>
          <p:nvPr>
            <p:ph type="pic" sz="quarter" idx="60"/>
          </p:nvPr>
        </p:nvPicPr>
        <p:blipFill>
          <a:blip r:embed="rId6" cstate="print">
            <a:extLst>
              <a:ext uri="{28A0092B-C50C-407E-A947-70E740481C1C}">
                <a14:useLocalDpi xmlns="" xmlns:a14="http://schemas.microsoft.com/office/drawing/2010/main"/>
              </a:ext>
            </a:extLst>
          </a:blip>
          <a:srcRect/>
          <a:stretch>
            <a:fillRect/>
          </a:stretch>
        </p:blipFill>
        <p:spPr>
          <a:xfrm>
            <a:off x="7361472" y="2073439"/>
            <a:ext cx="1621032" cy="1841551"/>
          </a:xfrm>
        </p:spPr>
      </p:pic>
      <p:sp>
        <p:nvSpPr>
          <p:cNvPr id="41" name="Text Placeholder">
            <a:extLst>
              <a:ext uri="{FF2B5EF4-FFF2-40B4-BE49-F238E27FC236}">
                <a16:creationId xmlns="" xmlns:a16="http://schemas.microsoft.com/office/drawing/2014/main" id="{DBA8686B-D3EF-40DF-939C-F875885DD598}"/>
              </a:ext>
            </a:extLst>
          </p:cNvPr>
          <p:cNvSpPr>
            <a:spLocks noGrp="1"/>
          </p:cNvSpPr>
          <p:nvPr>
            <p:ph type="body" sz="quarter" idx="53"/>
          </p:nvPr>
        </p:nvSpPr>
        <p:spPr>
          <a:xfrm>
            <a:off x="7134226" y="4416565"/>
            <a:ext cx="2686050" cy="506399"/>
          </a:xfrm>
        </p:spPr>
        <p:txBody>
          <a:bodyPr/>
          <a:lstStyle/>
          <a:p>
            <a:r>
              <a:rPr lang="en-US" altLang="zh-CN" dirty="0" smtClean="0"/>
              <a:t>Hyper parameter Tuning:</a:t>
            </a:r>
            <a:endParaRPr lang="zh-CN" altLang="en-US" dirty="0"/>
          </a:p>
        </p:txBody>
      </p:sp>
      <p:sp>
        <p:nvSpPr>
          <p:cNvPr id="42" name="Text Placeholder">
            <a:extLst>
              <a:ext uri="{FF2B5EF4-FFF2-40B4-BE49-F238E27FC236}">
                <a16:creationId xmlns="" xmlns:a16="http://schemas.microsoft.com/office/drawing/2014/main" id="{6BF979FF-A4F0-4625-889A-AB985F98B2D4}"/>
              </a:ext>
            </a:extLst>
          </p:cNvPr>
          <p:cNvSpPr>
            <a:spLocks noGrp="1"/>
          </p:cNvSpPr>
          <p:nvPr>
            <p:ph type="body" sz="quarter" idx="54"/>
          </p:nvPr>
        </p:nvSpPr>
        <p:spPr>
          <a:xfrm>
            <a:off x="7258050" y="5229224"/>
            <a:ext cx="3047999" cy="1219201"/>
          </a:xfrm>
        </p:spPr>
        <p:txBody>
          <a:bodyPr/>
          <a:lstStyle/>
          <a:p>
            <a:pPr lvl="0"/>
            <a:r>
              <a:rPr smtClean="0"/>
              <a:t>Optimize the hyperparameters of the chosen model to improve its accuracy. Use techniques like grid search or random search to find the combination that yields the best results.</a:t>
            </a:r>
            <a:endParaRPr lang="en-US" dirty="0"/>
          </a:p>
        </p:txBody>
      </p:sp>
      <p:pic>
        <p:nvPicPr>
          <p:cNvPr id="90" name="Picture Placeholder 89" descr="People around a table on their laptops">
            <a:extLst>
              <a:ext uri="{FF2B5EF4-FFF2-40B4-BE49-F238E27FC236}">
                <a16:creationId xmlns="" xmlns:a16="http://schemas.microsoft.com/office/drawing/2014/main" id="{241F4F4E-4DAB-34E3-D036-85F0CB76A536}"/>
              </a:ext>
            </a:extLst>
          </p:cNvPr>
          <p:cNvPicPr>
            <a:picLocks noGrp="1" noChangeAspect="1"/>
          </p:cNvPicPr>
          <p:nvPr>
            <p:ph type="pic" sz="quarter" idx="61"/>
          </p:nvPr>
        </p:nvPicPr>
        <p:blipFill rotWithShape="1">
          <a:blip r:embed="rId7" cstate="print">
            <a:extLst>
              <a:ext uri="{28A0092B-C50C-407E-A947-70E740481C1C}">
                <a14:useLocalDpi xmlns="" xmlns:a14="http://schemas.microsoft.com/office/drawing/2010/main"/>
              </a:ext>
            </a:extLst>
          </a:blip>
          <a:srcRect/>
          <a:stretch/>
        </p:blipFill>
        <p:spPr/>
      </p:pic>
      <p:sp>
        <p:nvSpPr>
          <p:cNvPr id="43" name="Text Placeholder">
            <a:extLst>
              <a:ext uri="{FF2B5EF4-FFF2-40B4-BE49-F238E27FC236}">
                <a16:creationId xmlns="" xmlns:a16="http://schemas.microsoft.com/office/drawing/2014/main" id="{759A333C-6D37-427A-BE2A-4C2660134A5A}"/>
              </a:ext>
            </a:extLst>
          </p:cNvPr>
          <p:cNvSpPr>
            <a:spLocks noGrp="1"/>
          </p:cNvSpPr>
          <p:nvPr>
            <p:ph type="body" sz="quarter" idx="55"/>
          </p:nvPr>
        </p:nvSpPr>
        <p:spPr>
          <a:xfrm>
            <a:off x="9782174" y="4416565"/>
            <a:ext cx="2409826" cy="506399"/>
          </a:xfrm>
        </p:spPr>
        <p:txBody>
          <a:bodyPr/>
          <a:lstStyle/>
          <a:p>
            <a:r>
              <a:rPr lang="en-US" altLang="zh-CN" dirty="0" smtClean="0"/>
              <a:t>Evaluation Metrics:</a:t>
            </a:r>
            <a:endParaRPr lang="zh-CN" altLang="en-US" dirty="0"/>
          </a:p>
        </p:txBody>
      </p:sp>
      <p:sp>
        <p:nvSpPr>
          <p:cNvPr id="50" name="Text Placeholder">
            <a:extLst>
              <a:ext uri="{FF2B5EF4-FFF2-40B4-BE49-F238E27FC236}">
                <a16:creationId xmlns="" xmlns:a16="http://schemas.microsoft.com/office/drawing/2014/main" id="{4E9BE8F8-2FF1-43CB-B1AA-4F07E411D171}"/>
              </a:ext>
            </a:extLst>
          </p:cNvPr>
          <p:cNvSpPr>
            <a:spLocks noGrp="1"/>
          </p:cNvSpPr>
          <p:nvPr>
            <p:ph type="body" sz="quarter" idx="56"/>
          </p:nvPr>
        </p:nvSpPr>
        <p:spPr>
          <a:xfrm>
            <a:off x="10096501" y="5007730"/>
            <a:ext cx="2238374" cy="1697870"/>
          </a:xfrm>
        </p:spPr>
        <p:txBody>
          <a:bodyPr/>
          <a:lstStyle/>
          <a:p>
            <a:r>
              <a:rPr smtClean="0"/>
              <a:t>Select appropriate evaluation metrics such as Mean Absolute Error (MAE) or Root Mean Squared Error (RMSE) to measure the model's accuracy. </a:t>
            </a:r>
            <a:endParaRPr lang="zh-CN" altLang="en-US" dirty="0"/>
          </a:p>
        </p:txBody>
      </p:sp>
      <p:sp>
        <p:nvSpPr>
          <p:cNvPr id="5" name="Slide Number Placeholder 4">
            <a:extLst>
              <a:ext uri="{FF2B5EF4-FFF2-40B4-BE49-F238E27FC236}">
                <a16:creationId xmlns="" xmlns:a16="http://schemas.microsoft.com/office/drawing/2014/main" id="{558D9DED-0D81-19D6-DF40-E6B4B5BFEF9E}"/>
              </a:ext>
            </a:extLst>
          </p:cNvPr>
          <p:cNvSpPr>
            <a:spLocks noGrp="1"/>
          </p:cNvSpPr>
          <p:nvPr>
            <p:ph type="sldNum" sz="quarter" idx="63"/>
          </p:nvPr>
        </p:nvSpPr>
        <p:spPr>
          <a:xfrm>
            <a:off x="11563350" y="6476999"/>
            <a:ext cx="504824" cy="381001"/>
          </a:xfrm>
        </p:spPr>
        <p:txBody>
          <a:bodyPr/>
          <a:lstStyle/>
          <a:p>
            <a:fld id="{47FEACEE-25B4-4A2D-B147-27296E36371D}" type="slidenum">
              <a:rPr lang="en-US" altLang="zh-CN" smtClean="0"/>
              <a:pPr/>
              <a:t>7</a:t>
            </a:fld>
            <a:endParaRPr lang="en-US" altLang="zh-CN" dirty="0"/>
          </a:p>
        </p:txBody>
      </p:sp>
    </p:spTree>
    <p:extLst>
      <p:ext uri="{BB962C8B-B14F-4D97-AF65-F5344CB8AC3E}">
        <p14:creationId xmlns="" xmlns:p14="http://schemas.microsoft.com/office/powerpoint/2010/main" val="25171403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 xmlns:a16="http://schemas.microsoft.com/office/drawing/2014/main" id="{E17942FE-65D3-7C03-B361-8DF125B81DC1}"/>
              </a:ext>
            </a:extLst>
          </p:cNvPr>
          <p:cNvSpPr>
            <a:spLocks noGrp="1"/>
          </p:cNvSpPr>
          <p:nvPr>
            <p:ph type="title"/>
          </p:nvPr>
        </p:nvSpPr>
        <p:spPr/>
        <p:txBody>
          <a:bodyPr/>
          <a:lstStyle/>
          <a:p>
            <a:r>
              <a:rPr lang="en-US" dirty="0" smtClean="0"/>
              <a:t>What Makes Our Concept unique</a:t>
            </a:r>
            <a:endParaRPr lang="en-US" dirty="0"/>
          </a:p>
        </p:txBody>
      </p:sp>
      <p:sp>
        <p:nvSpPr>
          <p:cNvPr id="16" name="Picture Placeholder 15">
            <a:extLst>
              <a:ext uri="{FF2B5EF4-FFF2-40B4-BE49-F238E27FC236}">
                <a16:creationId xmlns="" xmlns:a16="http://schemas.microsoft.com/office/drawing/2014/main" id="{7BD10CEB-2241-4246-B0F4-96E0DB642C4C}"/>
              </a:ext>
            </a:extLst>
          </p:cNvPr>
          <p:cNvSpPr>
            <a:spLocks noGrp="1"/>
          </p:cNvSpPr>
          <p:nvPr>
            <p:ph type="body" sz="quarter" idx="28"/>
          </p:nvPr>
        </p:nvSpPr>
        <p:spPr>
          <a:xfrm>
            <a:off x="1507136" y="3648075"/>
            <a:ext cx="1877575" cy="1581150"/>
          </a:xfrm>
        </p:spPr>
        <p:txBody>
          <a:bodyPr/>
          <a:lstStyle/>
          <a:p>
            <a:r>
              <a:rPr smtClean="0"/>
              <a:t>Our predictor leverages cutting-edge ML algorithms for precise price predictions.</a:t>
            </a:r>
            <a:endParaRPr lang="zh-CN" altLang="en-US" dirty="0"/>
          </a:p>
        </p:txBody>
      </p:sp>
      <p:sp>
        <p:nvSpPr>
          <p:cNvPr id="19" name="Picture Placeholder 18">
            <a:extLst>
              <a:ext uri="{FF2B5EF4-FFF2-40B4-BE49-F238E27FC236}">
                <a16:creationId xmlns="" xmlns:a16="http://schemas.microsoft.com/office/drawing/2014/main" id="{78038ACE-740A-4AE7-A0B3-BEEA90495BDD}"/>
              </a:ext>
            </a:extLst>
          </p:cNvPr>
          <p:cNvSpPr>
            <a:spLocks noGrp="1"/>
          </p:cNvSpPr>
          <p:nvPr>
            <p:ph type="body" sz="quarter" idx="39"/>
          </p:nvPr>
        </p:nvSpPr>
        <p:spPr/>
        <p:txBody>
          <a:bodyPr/>
          <a:lstStyle/>
          <a:p>
            <a:pPr lvl="0"/>
            <a:r>
              <a:rPr smtClean="0"/>
              <a:t>Constantly updates with the latest market trends and pricing information.</a:t>
            </a:r>
            <a:endParaRPr lang="en-US" altLang="zh-CN" noProof="0" dirty="0"/>
          </a:p>
        </p:txBody>
      </p:sp>
      <p:sp>
        <p:nvSpPr>
          <p:cNvPr id="21" name="Picture Placeholder 20">
            <a:extLst>
              <a:ext uri="{FF2B5EF4-FFF2-40B4-BE49-F238E27FC236}">
                <a16:creationId xmlns="" xmlns:a16="http://schemas.microsoft.com/office/drawing/2014/main" id="{DD441F7A-4624-45D2-AE88-EEBA65185E6D}"/>
              </a:ext>
            </a:extLst>
          </p:cNvPr>
          <p:cNvSpPr>
            <a:spLocks noGrp="1"/>
          </p:cNvSpPr>
          <p:nvPr>
            <p:ph type="body" sz="quarter" idx="41"/>
          </p:nvPr>
        </p:nvSpPr>
        <p:spPr>
          <a:xfrm>
            <a:off x="5107230" y="4648201"/>
            <a:ext cx="1877575" cy="909356"/>
          </a:xfrm>
        </p:spPr>
        <p:txBody>
          <a:bodyPr/>
          <a:lstStyle/>
          <a:p>
            <a:r>
              <a:rPr smtClean="0"/>
              <a:t>Tailors predictions based on individual user preferences and requirements.</a:t>
            </a:r>
            <a:endParaRPr lang="zh-CN" altLang="en-US" dirty="0"/>
          </a:p>
        </p:txBody>
      </p:sp>
      <p:sp>
        <p:nvSpPr>
          <p:cNvPr id="23" name="Picture Placeholder 22">
            <a:extLst>
              <a:ext uri="{FF2B5EF4-FFF2-40B4-BE49-F238E27FC236}">
                <a16:creationId xmlns="" xmlns:a16="http://schemas.microsoft.com/office/drawing/2014/main" id="{4EF68FE0-ADE3-4AB5-AC04-6C029B601AB2}"/>
              </a:ext>
            </a:extLst>
          </p:cNvPr>
          <p:cNvSpPr>
            <a:spLocks noGrp="1"/>
          </p:cNvSpPr>
          <p:nvPr>
            <p:ph type="body" sz="quarter" idx="43"/>
          </p:nvPr>
        </p:nvSpPr>
        <p:spPr>
          <a:xfrm>
            <a:off x="7406691" y="4581525"/>
            <a:ext cx="1877575" cy="995081"/>
          </a:xfrm>
        </p:spPr>
        <p:txBody>
          <a:bodyPr/>
          <a:lstStyle/>
          <a:p>
            <a:r>
              <a:rPr smtClean="0"/>
              <a:t>Proven track record of accurate past predictions, enhancing user confidence.</a:t>
            </a:r>
            <a:endParaRPr lang="zh-CN" altLang="en-US" dirty="0"/>
          </a:p>
        </p:txBody>
      </p:sp>
      <p:sp>
        <p:nvSpPr>
          <p:cNvPr id="25" name="Picture Placeholder 24">
            <a:extLst>
              <a:ext uri="{FF2B5EF4-FFF2-40B4-BE49-F238E27FC236}">
                <a16:creationId xmlns="" xmlns:a16="http://schemas.microsoft.com/office/drawing/2014/main" id="{5140B95D-A59E-4E6C-BF07-5DD5E0E818A0}"/>
              </a:ext>
            </a:extLst>
          </p:cNvPr>
          <p:cNvSpPr>
            <a:spLocks noGrp="1"/>
          </p:cNvSpPr>
          <p:nvPr>
            <p:ph type="body" sz="quarter" idx="45"/>
          </p:nvPr>
        </p:nvSpPr>
        <p:spPr>
          <a:xfrm>
            <a:off x="8734718" y="2562225"/>
            <a:ext cx="1877575" cy="881893"/>
          </a:xfrm>
        </p:spPr>
        <p:txBody>
          <a:bodyPr/>
          <a:lstStyle/>
          <a:p>
            <a:r>
              <a:rPr smtClean="0"/>
              <a:t> Considers a wide range of factors beyond specs, including user reviews and brand reputation.</a:t>
            </a:r>
            <a:endParaRPr lang="zh-CN" altLang="en-US" dirty="0"/>
          </a:p>
        </p:txBody>
      </p:sp>
      <p:sp>
        <p:nvSpPr>
          <p:cNvPr id="5" name="Slide Number Placeholder 4">
            <a:extLst>
              <a:ext uri="{FF2B5EF4-FFF2-40B4-BE49-F238E27FC236}">
                <a16:creationId xmlns="" xmlns:a16="http://schemas.microsoft.com/office/drawing/2014/main" id="{302DD1EA-9A0C-9303-AD79-5DAF401390EB}"/>
              </a:ext>
            </a:extLst>
          </p:cNvPr>
          <p:cNvSpPr>
            <a:spLocks noGrp="1"/>
          </p:cNvSpPr>
          <p:nvPr>
            <p:ph type="sldNum" sz="quarter" idx="47"/>
          </p:nvPr>
        </p:nvSpPr>
        <p:spPr/>
        <p:txBody>
          <a:bodyPr/>
          <a:lstStyle/>
          <a:p>
            <a:fld id="{47FEACEE-25B4-4A2D-B147-27296E36371D}" type="slidenum">
              <a:rPr lang="en-US" altLang="zh-CN" smtClean="0"/>
              <a:pPr/>
              <a:t>8</a:t>
            </a:fld>
            <a:endParaRPr lang="en-US" altLang="zh-CN" dirty="0"/>
          </a:p>
        </p:txBody>
      </p:sp>
    </p:spTree>
    <p:extLst>
      <p:ext uri="{BB962C8B-B14F-4D97-AF65-F5344CB8AC3E}">
        <p14:creationId xmlns="" xmlns:p14="http://schemas.microsoft.com/office/powerpoint/2010/main" val="37609069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4379BBF1-9BC2-6DCE-0154-8873469878A5}"/>
              </a:ext>
            </a:extLst>
          </p:cNvPr>
          <p:cNvSpPr>
            <a:spLocks noGrp="1"/>
          </p:cNvSpPr>
          <p:nvPr>
            <p:ph type="title"/>
          </p:nvPr>
        </p:nvSpPr>
        <p:spPr/>
        <p:txBody>
          <a:bodyPr/>
          <a:lstStyle/>
          <a:p>
            <a:r>
              <a:rPr lang="en-US" dirty="0" smtClean="0"/>
              <a:t>Result</a:t>
            </a:r>
            <a:endParaRPr lang="en-US" dirty="0"/>
          </a:p>
        </p:txBody>
      </p:sp>
      <p:sp>
        <p:nvSpPr>
          <p:cNvPr id="7" name="Slide Number Placeholder 6">
            <a:extLst>
              <a:ext uri="{FF2B5EF4-FFF2-40B4-BE49-F238E27FC236}">
                <a16:creationId xmlns=""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9</a:t>
            </a:fld>
            <a:endParaRPr lang="en-US" altLang="zh-CN" dirty="0"/>
          </a:p>
        </p:txBody>
      </p:sp>
      <p:pic>
        <p:nvPicPr>
          <p:cNvPr id="1026" name="Picture 2"/>
          <p:cNvPicPr>
            <a:picLocks noGrp="1" noChangeAspect="1" noChangeArrowheads="1"/>
          </p:cNvPicPr>
          <p:nvPr>
            <p:ph type="tbl" sz="quarter" idx="27"/>
          </p:nvPr>
        </p:nvPicPr>
        <p:blipFill>
          <a:blip r:embed="rId3"/>
          <a:srcRect/>
          <a:stretch>
            <a:fillRect/>
          </a:stretch>
        </p:blipFill>
        <p:spPr bwMode="auto">
          <a:xfrm>
            <a:off x="1000125" y="1485900"/>
            <a:ext cx="8686800" cy="4446588"/>
          </a:xfrm>
          <a:prstGeom prst="rect">
            <a:avLst/>
          </a:prstGeom>
          <a:noFill/>
          <a:ln w="9525">
            <a:noFill/>
            <a:miter lim="800000"/>
            <a:headEnd/>
            <a:tailEnd/>
          </a:ln>
          <a:effectLst/>
        </p:spPr>
      </p:pic>
    </p:spTree>
    <p:extLst>
      <p:ext uri="{BB962C8B-B14F-4D97-AF65-F5344CB8AC3E}">
        <p14:creationId xmlns="" xmlns:p14="http://schemas.microsoft.com/office/powerpoint/2010/main" val="1246021298"/>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AD51DF-C727-4608-B606-5D6C957D4C4D}">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E0D8C9A-C895-482B-B501-694996FFDE4D}">
  <ds:schemaRefs>
    <ds:schemaRef ds:uri="http://schemas.microsoft.com/sharepoint/v3/contenttype/forms"/>
  </ds:schemaRefs>
</ds:datastoreItem>
</file>

<file path=customXml/itemProps3.xml><?xml version="1.0" encoding="utf-8"?>
<ds:datastoreItem xmlns:ds="http://schemas.openxmlformats.org/officeDocument/2006/customXml" ds:itemID="{C511997D-2559-4D54-8469-327570B187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0</TotalTime>
  <Words>574</Words>
  <Application>Microsoft Office PowerPoint</Application>
  <PresentationFormat>Custom</PresentationFormat>
  <Paragraphs>72</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Custom</vt:lpstr>
      <vt:lpstr>Laptop Price Predictor</vt:lpstr>
      <vt:lpstr>Contents</vt:lpstr>
      <vt:lpstr>Problem statement</vt:lpstr>
      <vt:lpstr>Project overview</vt:lpstr>
      <vt:lpstr>“A laptop price predictor can help consumers make informed decisions by anticipating potential price changes, allowing them to time their purchases for better deals.  It also aids sellers in setting competitive prices based on market trends, fostering a more efficient and transparent marketplace..”</vt:lpstr>
      <vt:lpstr>How it will help others</vt:lpstr>
      <vt:lpstr>Our Solution</vt:lpstr>
      <vt:lpstr>What Makes Our Concept unique</vt:lpstr>
      <vt:lpstr>Result</vt:lpstr>
      <vt:lpstr>Result (contd.)</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2023-09-14T06:03:51Z</dcterms:created>
  <dcterms:modified xsi:type="dcterms:W3CDTF">2023-11-17T07:21:19Z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