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League Gothic" charset="1" panose="00000500000000000000"/>
      <p:regular r:id="rId13"/>
    </p:embeddedFont>
    <p:embeddedFont>
      <p:font typeface="Aileron Heavy" charset="1" panose="00000A00000000000000"/>
      <p:regular r:id="rId14"/>
    </p:embeddedFont>
    <p:embeddedFont>
      <p:font typeface="Aileron Bold" charset="1" panose="00000800000000000000"/>
      <p:regular r:id="rId15"/>
    </p:embeddedFont>
    <p:embeddedFont>
      <p:font typeface="Aileron" charset="1" panose="00000500000000000000"/>
      <p:regular r:id="rId16"/>
    </p:embeddedFont>
    <p:embeddedFont>
      <p:font typeface="Canva Sans Bold" charset="1" panose="020B0803030501040103"/>
      <p:regular r:id="rId17"/>
    </p:embeddedFont>
    <p:embeddedFont>
      <p:font typeface="Canva Sans" charset="1" panose="020B05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8859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49515" y="1028700"/>
            <a:ext cx="10738485" cy="6897072"/>
            <a:chOff x="0" y="0"/>
            <a:chExt cx="1663672" cy="1068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3672" cy="1068537"/>
            </a:xfrm>
            <a:custGeom>
              <a:avLst/>
              <a:gdLst/>
              <a:ahLst/>
              <a:cxnLst/>
              <a:rect r="r" b="b" t="t" l="l"/>
              <a:pathLst>
                <a:path h="1068537" w="1663672">
                  <a:moveTo>
                    <a:pt x="24512" y="0"/>
                  </a:moveTo>
                  <a:lnTo>
                    <a:pt x="1639160" y="0"/>
                  </a:lnTo>
                  <a:cubicBezTo>
                    <a:pt x="1652698" y="0"/>
                    <a:pt x="1663672" y="10975"/>
                    <a:pt x="1663672" y="24512"/>
                  </a:cubicBezTo>
                  <a:lnTo>
                    <a:pt x="1663672" y="1044025"/>
                  </a:lnTo>
                  <a:cubicBezTo>
                    <a:pt x="1663672" y="1057562"/>
                    <a:pt x="1652698" y="1068537"/>
                    <a:pt x="1639160" y="1068537"/>
                  </a:cubicBezTo>
                  <a:lnTo>
                    <a:pt x="24512" y="1068537"/>
                  </a:lnTo>
                  <a:cubicBezTo>
                    <a:pt x="10975" y="1068537"/>
                    <a:pt x="0" y="1057562"/>
                    <a:pt x="0" y="1044025"/>
                  </a:cubicBezTo>
                  <a:lnTo>
                    <a:pt x="0" y="24512"/>
                  </a:lnTo>
                  <a:cubicBezTo>
                    <a:pt x="0" y="10975"/>
                    <a:pt x="10975" y="0"/>
                    <a:pt x="24512" y="0"/>
                  </a:cubicBezTo>
                  <a:close/>
                </a:path>
              </a:pathLst>
            </a:custGeom>
            <a:blipFill>
              <a:blip r:embed="rId2"/>
              <a:stretch>
                <a:fillRect l="-7612" t="-12019" r="-376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2260260" y="0"/>
            <a:ext cx="8256900" cy="10287000"/>
            <a:chOff x="0" y="0"/>
            <a:chExt cx="2174657" cy="27093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74657" cy="2709333"/>
            </a:xfrm>
            <a:custGeom>
              <a:avLst/>
              <a:gdLst/>
              <a:ahLst/>
              <a:cxnLst/>
              <a:rect r="r" b="b" t="t" l="l"/>
              <a:pathLst>
                <a:path h="2709333" w="2174657">
                  <a:moveTo>
                    <a:pt x="0" y="0"/>
                  </a:moveTo>
                  <a:lnTo>
                    <a:pt x="2174657" y="0"/>
                  </a:lnTo>
                  <a:lnTo>
                    <a:pt x="217465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DFDF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174657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777178" y="8448972"/>
            <a:ext cx="7482122" cy="809328"/>
            <a:chOff x="0" y="0"/>
            <a:chExt cx="1970600" cy="21315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70600" cy="213156"/>
            </a:xfrm>
            <a:custGeom>
              <a:avLst/>
              <a:gdLst/>
              <a:ahLst/>
              <a:cxnLst/>
              <a:rect r="r" b="b" t="t" l="l"/>
              <a:pathLst>
                <a:path h="213156" w="1970600">
                  <a:moveTo>
                    <a:pt x="103472" y="0"/>
                  </a:moveTo>
                  <a:lnTo>
                    <a:pt x="1867128" y="0"/>
                  </a:lnTo>
                  <a:cubicBezTo>
                    <a:pt x="1894570" y="0"/>
                    <a:pt x="1920889" y="10902"/>
                    <a:pt x="1940294" y="30306"/>
                  </a:cubicBezTo>
                  <a:cubicBezTo>
                    <a:pt x="1959699" y="49711"/>
                    <a:pt x="1970600" y="76030"/>
                    <a:pt x="1970600" y="103472"/>
                  </a:cubicBezTo>
                  <a:lnTo>
                    <a:pt x="1970600" y="109684"/>
                  </a:lnTo>
                  <a:cubicBezTo>
                    <a:pt x="1970600" y="137127"/>
                    <a:pt x="1959699" y="163445"/>
                    <a:pt x="1940294" y="182850"/>
                  </a:cubicBezTo>
                  <a:cubicBezTo>
                    <a:pt x="1920889" y="202255"/>
                    <a:pt x="1894570" y="213156"/>
                    <a:pt x="1867128" y="213156"/>
                  </a:cubicBezTo>
                  <a:lnTo>
                    <a:pt x="103472" y="213156"/>
                  </a:lnTo>
                  <a:cubicBezTo>
                    <a:pt x="76030" y="213156"/>
                    <a:pt x="49711" y="202255"/>
                    <a:pt x="30306" y="182850"/>
                  </a:cubicBezTo>
                  <a:cubicBezTo>
                    <a:pt x="10902" y="163445"/>
                    <a:pt x="0" y="137127"/>
                    <a:pt x="0" y="109684"/>
                  </a:cubicBezTo>
                  <a:lnTo>
                    <a:pt x="0" y="103472"/>
                  </a:lnTo>
                  <a:cubicBezTo>
                    <a:pt x="0" y="76030"/>
                    <a:pt x="10902" y="49711"/>
                    <a:pt x="30306" y="30306"/>
                  </a:cubicBezTo>
                  <a:cubicBezTo>
                    <a:pt x="49711" y="10902"/>
                    <a:pt x="76030" y="0"/>
                    <a:pt x="103472" y="0"/>
                  </a:cubicBezTo>
                  <a:close/>
                </a:path>
              </a:pathLst>
            </a:custGeom>
            <a:solidFill>
              <a:srgbClr val="FDFDF5"/>
            </a:solidFill>
            <a:ln cap="rnd">
              <a:noFill/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970600" cy="270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64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028700" y="1237851"/>
            <a:ext cx="391026" cy="391026"/>
          </a:xfrm>
          <a:custGeom>
            <a:avLst/>
            <a:gdLst/>
            <a:ahLst/>
            <a:cxnLst/>
            <a:rect r="r" b="b" t="t" l="l"/>
            <a:pathLst>
              <a:path h="391026" w="391026">
                <a:moveTo>
                  <a:pt x="0" y="0"/>
                </a:moveTo>
                <a:lnTo>
                  <a:pt x="391026" y="0"/>
                </a:lnTo>
                <a:lnTo>
                  <a:pt x="391026" y="391026"/>
                </a:lnTo>
                <a:lnTo>
                  <a:pt x="0" y="391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589371" y="1433364"/>
            <a:ext cx="1243705" cy="1243705"/>
          </a:xfrm>
          <a:custGeom>
            <a:avLst/>
            <a:gdLst/>
            <a:ahLst/>
            <a:cxnLst/>
            <a:rect r="r" b="b" t="t" l="l"/>
            <a:pathLst>
              <a:path h="1243705" w="1243705">
                <a:moveTo>
                  <a:pt x="0" y="0"/>
                </a:moveTo>
                <a:lnTo>
                  <a:pt x="1243704" y="0"/>
                </a:lnTo>
                <a:lnTo>
                  <a:pt x="1243704" y="1243705"/>
                </a:lnTo>
                <a:lnTo>
                  <a:pt x="0" y="12437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671062" y="2074396"/>
            <a:ext cx="8387006" cy="4634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19"/>
              </a:lnSpc>
            </a:pPr>
            <a:r>
              <a:rPr lang="en-US" sz="8799">
                <a:solidFill>
                  <a:srgbClr val="283C4C"/>
                </a:solidFill>
                <a:latin typeface="League Gothic"/>
                <a:ea typeface="League Gothic"/>
                <a:cs typeface="League Gothic"/>
                <a:sym typeface="League Gothic"/>
              </a:rPr>
              <a:t>DEVELOPING AN AUTOMATION TO AGENCY SIGNUP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699727" y="8670439"/>
            <a:ext cx="3227742" cy="365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283C4C"/>
                </a:solidFill>
                <a:latin typeface="Aileron Heavy"/>
                <a:ea typeface="Aileron Heavy"/>
                <a:cs typeface="Aileron Heavy"/>
                <a:sym typeface="Aileron Heavy"/>
              </a:rPr>
              <a:t>RIYA JOHNSON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-5400000">
            <a:off x="97283" y="4083833"/>
            <a:ext cx="2649639" cy="786806"/>
          </a:xfrm>
          <a:custGeom>
            <a:avLst/>
            <a:gdLst/>
            <a:ahLst/>
            <a:cxnLst/>
            <a:rect r="r" b="b" t="t" l="l"/>
            <a:pathLst>
              <a:path h="786806" w="2649639">
                <a:moveTo>
                  <a:pt x="0" y="0"/>
                </a:moveTo>
                <a:lnTo>
                  <a:pt x="2649639" y="0"/>
                </a:lnTo>
                <a:lnTo>
                  <a:pt x="2649639" y="786806"/>
                </a:lnTo>
                <a:lnTo>
                  <a:pt x="0" y="7868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140240" y="3271883"/>
            <a:ext cx="7119060" cy="4397762"/>
            <a:chOff x="0" y="0"/>
            <a:chExt cx="1102929" cy="681328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1102929" cy="681328"/>
            </a:xfrm>
            <a:custGeom>
              <a:avLst/>
              <a:gdLst/>
              <a:ahLst/>
              <a:cxnLst/>
              <a:rect r="r" b="b" t="t" l="l"/>
              <a:pathLst>
                <a:path h="681328" w="1102929">
                  <a:moveTo>
                    <a:pt x="1087704" y="0"/>
                  </a:moveTo>
                  <a:lnTo>
                    <a:pt x="15225" y="0"/>
                  </a:lnTo>
                  <a:cubicBezTo>
                    <a:pt x="6816" y="0"/>
                    <a:pt x="0" y="6816"/>
                    <a:pt x="0" y="15225"/>
                  </a:cubicBezTo>
                  <a:lnTo>
                    <a:pt x="0" y="666104"/>
                  </a:lnTo>
                  <a:cubicBezTo>
                    <a:pt x="0" y="674512"/>
                    <a:pt x="6816" y="681328"/>
                    <a:pt x="15225" y="681328"/>
                  </a:cubicBezTo>
                  <a:lnTo>
                    <a:pt x="1087704" y="681328"/>
                  </a:lnTo>
                  <a:cubicBezTo>
                    <a:pt x="1096112" y="681328"/>
                    <a:pt x="1102929" y="674512"/>
                    <a:pt x="1102929" y="666104"/>
                  </a:cubicBezTo>
                  <a:lnTo>
                    <a:pt x="1102929" y="15225"/>
                  </a:lnTo>
                  <a:cubicBezTo>
                    <a:pt x="1102929" y="6816"/>
                    <a:pt x="1096112" y="0"/>
                    <a:pt x="1087704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7311" r="0" b="-54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7032982" y="1154750"/>
            <a:ext cx="6856263" cy="830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719"/>
              </a:lnSpc>
            </a:pPr>
            <a:r>
              <a:rPr lang="en-US" sz="4800">
                <a:solidFill>
                  <a:srgbClr val="192F40"/>
                </a:solidFill>
                <a:latin typeface="League Gothic"/>
                <a:ea typeface="League Gothic"/>
                <a:cs typeface="League Gothic"/>
                <a:sym typeface="League Gothic"/>
              </a:rPr>
              <a:t>PROBLEM STATEMENT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103393" y="1028700"/>
            <a:ext cx="3998861" cy="1187455"/>
          </a:xfrm>
          <a:custGeom>
            <a:avLst/>
            <a:gdLst/>
            <a:ahLst/>
            <a:cxnLst/>
            <a:rect r="r" b="b" t="t" l="l"/>
            <a:pathLst>
              <a:path h="1187455" w="3998861">
                <a:moveTo>
                  <a:pt x="0" y="0"/>
                </a:moveTo>
                <a:lnTo>
                  <a:pt x="3998861" y="0"/>
                </a:lnTo>
                <a:lnTo>
                  <a:pt x="3998861" y="1187455"/>
                </a:lnTo>
                <a:lnTo>
                  <a:pt x="0" y="11874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24502" y="3195683"/>
            <a:ext cx="9022946" cy="5227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3757" indent="-371879" lvl="1">
              <a:lnSpc>
                <a:spcPts val="4822"/>
              </a:lnSpc>
              <a:buFont typeface="Arial"/>
              <a:buChar char="•"/>
            </a:pPr>
            <a:r>
              <a:rPr lang="en-US" b="true" sz="3444">
                <a:solidFill>
                  <a:srgbClr val="192F40"/>
                </a:solidFill>
                <a:latin typeface="Aileron Bold"/>
                <a:ea typeface="Aileron Bold"/>
                <a:cs typeface="Aileron Bold"/>
                <a:sym typeface="Aileron Bold"/>
              </a:rPr>
              <a:t>Objective: Automate the identification of agency websites for streamlined onboarding.</a:t>
            </a:r>
          </a:p>
          <a:p>
            <a:pPr algn="l" marL="743757" indent="-371879" lvl="1">
              <a:lnSpc>
                <a:spcPts val="4822"/>
              </a:lnSpc>
              <a:buFont typeface="Arial"/>
              <a:buChar char="•"/>
            </a:pPr>
            <a:r>
              <a:rPr lang="en-US" b="true" sz="3444">
                <a:solidFill>
                  <a:srgbClr val="192F40"/>
                </a:solidFill>
                <a:latin typeface="Aileron Bold"/>
                <a:ea typeface="Aileron Bold"/>
                <a:cs typeface="Aileron Bold"/>
                <a:sym typeface="Aileron Bold"/>
              </a:rPr>
              <a:t>Challenges:</a:t>
            </a:r>
          </a:p>
          <a:p>
            <a:pPr algn="l" marL="1487514" indent="-495838" lvl="2">
              <a:lnSpc>
                <a:spcPts val="4822"/>
              </a:lnSpc>
              <a:buFont typeface="Arial"/>
              <a:buChar char="⚬"/>
            </a:pPr>
            <a:r>
              <a:rPr lang="en-US" b="true" sz="3444">
                <a:solidFill>
                  <a:srgbClr val="192F40"/>
                </a:solidFill>
                <a:latin typeface="Aileron Bold"/>
                <a:ea typeface="Aileron Bold"/>
                <a:cs typeface="Aileron Bold"/>
                <a:sym typeface="Aileron Bold"/>
              </a:rPr>
              <a:t>Manual analysis of websites is time-consuming.</a:t>
            </a:r>
          </a:p>
          <a:p>
            <a:pPr algn="l" marL="1487514" indent="-495838" lvl="2">
              <a:lnSpc>
                <a:spcPts val="4822"/>
              </a:lnSpc>
              <a:buFont typeface="Arial"/>
              <a:buChar char="⚬"/>
            </a:pPr>
            <a:r>
              <a:rPr lang="en-US" b="true" sz="3444">
                <a:solidFill>
                  <a:srgbClr val="192F40"/>
                </a:solidFill>
                <a:latin typeface="Aileron Bold"/>
                <a:ea typeface="Aileron Bold"/>
                <a:cs typeface="Aileron Bold"/>
                <a:sym typeface="Aileron Bold"/>
              </a:rPr>
              <a:t>Subjectivity in decision-making.</a:t>
            </a:r>
          </a:p>
          <a:p>
            <a:pPr algn="l" marL="1487514" indent="-495838" lvl="2">
              <a:lnSpc>
                <a:spcPts val="4822"/>
              </a:lnSpc>
              <a:buFont typeface="Arial"/>
              <a:buChar char="⚬"/>
            </a:pPr>
            <a:r>
              <a:rPr lang="en-US" b="true" sz="3444">
                <a:solidFill>
                  <a:srgbClr val="192F40"/>
                </a:solidFill>
                <a:latin typeface="Aileron Bold"/>
                <a:ea typeface="Aileron Bold"/>
                <a:cs typeface="Aileron Bold"/>
                <a:sym typeface="Aileron Bold"/>
              </a:rPr>
              <a:t>Need for structured data storage.</a:t>
            </a:r>
          </a:p>
          <a:p>
            <a:pPr algn="l">
              <a:lnSpc>
                <a:spcPts val="2755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304603"/>
            <a:ext cx="6048795" cy="4590356"/>
            <a:chOff x="0" y="0"/>
            <a:chExt cx="937117" cy="7111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37117" cy="711166"/>
            </a:xfrm>
            <a:custGeom>
              <a:avLst/>
              <a:gdLst/>
              <a:ahLst/>
              <a:cxnLst/>
              <a:rect r="r" b="b" t="t" l="l"/>
              <a:pathLst>
                <a:path h="711166" w="937117">
                  <a:moveTo>
                    <a:pt x="17919" y="0"/>
                  </a:moveTo>
                  <a:lnTo>
                    <a:pt x="919198" y="0"/>
                  </a:lnTo>
                  <a:cubicBezTo>
                    <a:pt x="923950" y="0"/>
                    <a:pt x="928508" y="1888"/>
                    <a:pt x="931868" y="5248"/>
                  </a:cubicBezTo>
                  <a:cubicBezTo>
                    <a:pt x="935229" y="8609"/>
                    <a:pt x="937117" y="13166"/>
                    <a:pt x="937117" y="17919"/>
                  </a:cubicBezTo>
                  <a:lnTo>
                    <a:pt x="937117" y="693247"/>
                  </a:lnTo>
                  <a:cubicBezTo>
                    <a:pt x="937117" y="703144"/>
                    <a:pt x="929094" y="711166"/>
                    <a:pt x="919198" y="711166"/>
                  </a:cubicBezTo>
                  <a:lnTo>
                    <a:pt x="17919" y="711166"/>
                  </a:lnTo>
                  <a:cubicBezTo>
                    <a:pt x="13166" y="711166"/>
                    <a:pt x="8609" y="709278"/>
                    <a:pt x="5248" y="705918"/>
                  </a:cubicBezTo>
                  <a:cubicBezTo>
                    <a:pt x="1888" y="702558"/>
                    <a:pt x="0" y="698000"/>
                    <a:pt x="0" y="693247"/>
                  </a:cubicBezTo>
                  <a:lnTo>
                    <a:pt x="0" y="17919"/>
                  </a:lnTo>
                  <a:cubicBezTo>
                    <a:pt x="0" y="8022"/>
                    <a:pt x="8022" y="0"/>
                    <a:pt x="17919" y="0"/>
                  </a:cubicBezTo>
                  <a:close/>
                </a:path>
              </a:pathLst>
            </a:custGeom>
            <a:blipFill>
              <a:blip r:embed="rId2"/>
              <a:stretch>
                <a:fillRect l="-17081" t="-18007" r="-17081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7077495" y="2691881"/>
            <a:ext cx="10253165" cy="7453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47"/>
              </a:lnSpc>
            </a:pPr>
          </a:p>
          <a:p>
            <a:pPr algn="just" marL="701294" indent="-350647" lvl="1">
              <a:lnSpc>
                <a:spcPts val="4547"/>
              </a:lnSpc>
              <a:buFont typeface="Arial"/>
              <a:buChar char="•"/>
            </a:pPr>
            <a:r>
              <a:rPr lang="en-US" b="true" sz="3248">
                <a:solidFill>
                  <a:srgbClr val="283C4C"/>
                </a:solidFill>
                <a:latin typeface="Aileron Bold"/>
                <a:ea typeface="Aileron Bold"/>
                <a:cs typeface="Aileron Bold"/>
                <a:sym typeface="Aileron Bold"/>
              </a:rPr>
              <a:t>Steps:</a:t>
            </a:r>
          </a:p>
          <a:p>
            <a:pPr algn="just" marL="1402588" indent="-467529" lvl="2">
              <a:lnSpc>
                <a:spcPts val="4547"/>
              </a:lnSpc>
              <a:buAutoNum type="alphaLcPeriod" startAt="1"/>
            </a:pPr>
            <a:r>
              <a:rPr lang="en-US" b="true" sz="3248">
                <a:solidFill>
                  <a:srgbClr val="283C4C"/>
                </a:solidFill>
                <a:latin typeface="Aileron Bold"/>
                <a:ea typeface="Aileron Bold"/>
                <a:cs typeface="Aileron Bold"/>
                <a:sym typeface="Aileron Bold"/>
              </a:rPr>
              <a:t>Scrape website content.</a:t>
            </a:r>
          </a:p>
          <a:p>
            <a:pPr algn="just" marL="1402588" indent="-467529" lvl="2">
              <a:lnSpc>
                <a:spcPts val="4547"/>
              </a:lnSpc>
              <a:buAutoNum type="alphaLcPeriod" startAt="1"/>
            </a:pPr>
            <a:r>
              <a:rPr lang="en-US" b="true" sz="3248">
                <a:solidFill>
                  <a:srgbClr val="283C4C"/>
                </a:solidFill>
                <a:latin typeface="Aileron Bold"/>
                <a:ea typeface="Aileron Bold"/>
                <a:cs typeface="Aileron Bold"/>
                <a:sym typeface="Aileron Bold"/>
              </a:rPr>
              <a:t>Analyze for predefined keywords.</a:t>
            </a:r>
          </a:p>
          <a:p>
            <a:pPr algn="just" marL="1402588" indent="-467529" lvl="2">
              <a:lnSpc>
                <a:spcPts val="4547"/>
              </a:lnSpc>
              <a:buAutoNum type="alphaLcPeriod" startAt="1"/>
            </a:pPr>
            <a:r>
              <a:rPr lang="en-US" b="true" sz="3248">
                <a:solidFill>
                  <a:srgbClr val="283C4C"/>
                </a:solidFill>
                <a:latin typeface="Aileron Bold"/>
                <a:ea typeface="Aileron Bold"/>
                <a:cs typeface="Aileron Bold"/>
                <a:sym typeface="Aileron Bold"/>
              </a:rPr>
              <a:t>Use AI for deeper content analysis.</a:t>
            </a:r>
          </a:p>
          <a:p>
            <a:pPr algn="just" marL="1402588" indent="-467529" lvl="2">
              <a:lnSpc>
                <a:spcPts val="4547"/>
              </a:lnSpc>
              <a:buAutoNum type="alphaLcPeriod" startAt="1"/>
            </a:pPr>
            <a:r>
              <a:rPr lang="en-US" b="true" sz="3248">
                <a:solidFill>
                  <a:srgbClr val="283C4C"/>
                </a:solidFill>
                <a:latin typeface="Aileron Bold"/>
                <a:ea typeface="Aileron Bold"/>
                <a:cs typeface="Aileron Bold"/>
                <a:sym typeface="Aileron Bold"/>
              </a:rPr>
              <a:t>Store decisions in a structured format (CSV/Google Sheets).</a:t>
            </a:r>
          </a:p>
          <a:p>
            <a:pPr algn="just" marL="701294" indent="-350647" lvl="1">
              <a:lnSpc>
                <a:spcPts val="4547"/>
              </a:lnSpc>
              <a:buFont typeface="Arial"/>
              <a:buChar char="•"/>
            </a:pPr>
            <a:r>
              <a:rPr lang="en-US" b="true" sz="3248">
                <a:solidFill>
                  <a:srgbClr val="283C4C"/>
                </a:solidFill>
                <a:latin typeface="Aileron Bold"/>
                <a:ea typeface="Aileron Bold"/>
                <a:cs typeface="Aileron Bold"/>
                <a:sym typeface="Aileron Bold"/>
              </a:rPr>
              <a:t>Tools Used:</a:t>
            </a:r>
          </a:p>
          <a:p>
            <a:pPr algn="just" marL="1402588" indent="-467529" lvl="2">
              <a:lnSpc>
                <a:spcPts val="4547"/>
              </a:lnSpc>
              <a:buFont typeface="Arial"/>
              <a:buChar char="⚬"/>
            </a:pPr>
            <a:r>
              <a:rPr lang="en-US" b="true" sz="3248">
                <a:solidFill>
                  <a:srgbClr val="283C4C"/>
                </a:solidFill>
                <a:latin typeface="Aileron Bold"/>
                <a:ea typeface="Aileron Bold"/>
                <a:cs typeface="Aileron Bold"/>
                <a:sym typeface="Aileron Bold"/>
              </a:rPr>
              <a:t>Python</a:t>
            </a:r>
          </a:p>
          <a:p>
            <a:pPr algn="just" marL="1402588" indent="-467529" lvl="2">
              <a:lnSpc>
                <a:spcPts val="4547"/>
              </a:lnSpc>
              <a:buFont typeface="Arial"/>
              <a:buChar char="⚬"/>
            </a:pPr>
            <a:r>
              <a:rPr lang="en-US" b="true" sz="3248">
                <a:solidFill>
                  <a:srgbClr val="283C4C"/>
                </a:solidFill>
                <a:latin typeface="Aileron Bold"/>
                <a:ea typeface="Aileron Bold"/>
                <a:cs typeface="Aileron Bold"/>
                <a:sym typeface="Aileron Bold"/>
              </a:rPr>
              <a:t>BeautifulSoup</a:t>
            </a:r>
          </a:p>
          <a:p>
            <a:pPr algn="just" marL="1402588" indent="-467529" lvl="2">
              <a:lnSpc>
                <a:spcPts val="4547"/>
              </a:lnSpc>
              <a:buFont typeface="Arial"/>
              <a:buChar char="⚬"/>
            </a:pPr>
            <a:r>
              <a:rPr lang="en-US" b="true" sz="3248">
                <a:solidFill>
                  <a:srgbClr val="283C4C"/>
                </a:solidFill>
                <a:latin typeface="Aileron Bold"/>
                <a:ea typeface="Aileron Bold"/>
                <a:cs typeface="Aileron Bold"/>
                <a:sym typeface="Aileron Bold"/>
              </a:rPr>
              <a:t> Google's Gemini AI model</a:t>
            </a:r>
          </a:p>
          <a:p>
            <a:pPr algn="just" marL="1402588" indent="-467529" lvl="2">
              <a:lnSpc>
                <a:spcPts val="4547"/>
              </a:lnSpc>
              <a:buFont typeface="Arial"/>
              <a:buChar char="⚬"/>
            </a:pPr>
            <a:r>
              <a:rPr lang="en-US" b="true" sz="3248">
                <a:solidFill>
                  <a:srgbClr val="283C4C"/>
                </a:solidFill>
                <a:latin typeface="Aileron Bold"/>
                <a:ea typeface="Aileron Bold"/>
                <a:cs typeface="Aileron Bold"/>
                <a:sym typeface="Aileron Bold"/>
              </a:rPr>
              <a:t>Pandas</a:t>
            </a:r>
          </a:p>
          <a:p>
            <a:pPr algn="just">
              <a:lnSpc>
                <a:spcPts val="4547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709926" y="1440299"/>
            <a:ext cx="3549374" cy="1053981"/>
          </a:xfrm>
          <a:custGeom>
            <a:avLst/>
            <a:gdLst/>
            <a:ahLst/>
            <a:cxnLst/>
            <a:rect r="r" b="b" t="t" l="l"/>
            <a:pathLst>
              <a:path h="1053981" w="3549374">
                <a:moveTo>
                  <a:pt x="0" y="0"/>
                </a:moveTo>
                <a:lnTo>
                  <a:pt x="3549374" y="0"/>
                </a:lnTo>
                <a:lnTo>
                  <a:pt x="3549374" y="1053981"/>
                </a:lnTo>
                <a:lnTo>
                  <a:pt x="0" y="10539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561864" y="1517053"/>
            <a:ext cx="1582136" cy="1582136"/>
          </a:xfrm>
          <a:custGeom>
            <a:avLst/>
            <a:gdLst/>
            <a:ahLst/>
            <a:cxnLst/>
            <a:rect r="r" b="b" t="t" l="l"/>
            <a:pathLst>
              <a:path h="1582136" w="1582136">
                <a:moveTo>
                  <a:pt x="0" y="0"/>
                </a:moveTo>
                <a:lnTo>
                  <a:pt x="1582136" y="0"/>
                </a:lnTo>
                <a:lnTo>
                  <a:pt x="1582136" y="1582135"/>
                </a:lnTo>
                <a:lnTo>
                  <a:pt x="0" y="15821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9982" y="1393228"/>
            <a:ext cx="6857514" cy="2073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65"/>
              </a:lnSpc>
              <a:spcBef>
                <a:spcPct val="0"/>
              </a:spcBef>
            </a:pPr>
            <a:r>
              <a:rPr lang="en-US" sz="5975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PROPOSED SOLUTION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8859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4110036" y="8877131"/>
            <a:ext cx="2723039" cy="0"/>
          </a:xfrm>
          <a:prstGeom prst="line">
            <a:avLst/>
          </a:prstGeom>
          <a:ln cap="flat" w="38100">
            <a:solidFill>
              <a:srgbClr val="78859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112485" y="3899795"/>
            <a:ext cx="1243705" cy="1243705"/>
          </a:xfrm>
          <a:custGeom>
            <a:avLst/>
            <a:gdLst/>
            <a:ahLst/>
            <a:cxnLst/>
            <a:rect r="r" b="b" t="t" l="l"/>
            <a:pathLst>
              <a:path h="1243705" w="1243705">
                <a:moveTo>
                  <a:pt x="0" y="0"/>
                </a:moveTo>
                <a:lnTo>
                  <a:pt x="1243705" y="0"/>
                </a:lnTo>
                <a:lnTo>
                  <a:pt x="1243705" y="1243705"/>
                </a:lnTo>
                <a:lnTo>
                  <a:pt x="0" y="1243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3587" y="863022"/>
            <a:ext cx="16820825" cy="8560956"/>
          </a:xfrm>
          <a:custGeom>
            <a:avLst/>
            <a:gdLst/>
            <a:ahLst/>
            <a:cxnLst/>
            <a:rect r="r" b="b" t="t" l="l"/>
            <a:pathLst>
              <a:path h="8560956" w="16820825">
                <a:moveTo>
                  <a:pt x="0" y="0"/>
                </a:moveTo>
                <a:lnTo>
                  <a:pt x="16820826" y="0"/>
                </a:lnTo>
                <a:lnTo>
                  <a:pt x="16820826" y="8560956"/>
                </a:lnTo>
                <a:lnTo>
                  <a:pt x="0" y="8560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835" t="0" r="-7835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658467"/>
            <a:ext cx="10402767" cy="5896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21"/>
              </a:lnSpc>
            </a:pPr>
          </a:p>
          <a:p>
            <a:pPr algn="l" marL="805255" indent="-402627" lvl="1">
              <a:lnSpc>
                <a:spcPts val="5221"/>
              </a:lnSpc>
              <a:buFont typeface="Arial"/>
              <a:buChar char="•"/>
            </a:pPr>
            <a:r>
              <a:rPr lang="en-US" b="true" sz="3729">
                <a:solidFill>
                  <a:srgbClr val="192F40"/>
                </a:solidFill>
                <a:latin typeface="Aileron Bold"/>
                <a:ea typeface="Aileron Bold"/>
                <a:cs typeface="Aileron Bold"/>
                <a:sym typeface="Aileron Bold"/>
              </a:rPr>
              <a:t>Steps Visualized:</a:t>
            </a:r>
          </a:p>
          <a:p>
            <a:pPr algn="l" marL="1610509" indent="-536836" lvl="2">
              <a:lnSpc>
                <a:spcPts val="5221"/>
              </a:lnSpc>
              <a:buAutoNum type="alphaLcPeriod" startAt="1"/>
            </a:pPr>
            <a:r>
              <a:rPr lang="en-US" b="true" sz="3729">
                <a:solidFill>
                  <a:srgbClr val="192F40"/>
                </a:solidFill>
                <a:latin typeface="Aileron Bold"/>
                <a:ea typeface="Aileron Bold"/>
                <a:cs typeface="Aileron Bold"/>
                <a:sym typeface="Aileron Bold"/>
              </a:rPr>
              <a:t>Input URLs</a:t>
            </a:r>
          </a:p>
          <a:p>
            <a:pPr algn="l" marL="1610509" indent="-536836" lvl="2">
              <a:lnSpc>
                <a:spcPts val="5221"/>
              </a:lnSpc>
              <a:buAutoNum type="alphaLcPeriod" startAt="1"/>
            </a:pPr>
            <a:r>
              <a:rPr lang="en-US" b="true" sz="3729">
                <a:solidFill>
                  <a:srgbClr val="192F40"/>
                </a:solidFill>
                <a:latin typeface="Aileron Bold"/>
                <a:ea typeface="Aileron Bold"/>
                <a:cs typeface="Aileron Bold"/>
                <a:sym typeface="Aileron Bold"/>
              </a:rPr>
              <a:t>Content Scraping</a:t>
            </a:r>
          </a:p>
          <a:p>
            <a:pPr algn="l" marL="1610509" indent="-536836" lvl="2">
              <a:lnSpc>
                <a:spcPts val="5221"/>
              </a:lnSpc>
              <a:buAutoNum type="alphaLcPeriod" startAt="1"/>
            </a:pPr>
            <a:r>
              <a:rPr lang="en-US" b="true" sz="3729">
                <a:solidFill>
                  <a:srgbClr val="192F40"/>
                </a:solidFill>
                <a:latin typeface="Aileron Bold"/>
                <a:ea typeface="Aileron Bold"/>
                <a:cs typeface="Aileron Bold"/>
                <a:sym typeface="Aileron Bold"/>
              </a:rPr>
              <a:t>Keyword Analysis</a:t>
            </a:r>
          </a:p>
          <a:p>
            <a:pPr algn="l" marL="1610509" indent="-536836" lvl="2">
              <a:lnSpc>
                <a:spcPts val="5221"/>
              </a:lnSpc>
              <a:buAutoNum type="alphaLcPeriod" startAt="1"/>
            </a:pPr>
            <a:r>
              <a:rPr lang="en-US" b="true" sz="3729">
                <a:solidFill>
                  <a:srgbClr val="192F40"/>
                </a:solidFill>
                <a:latin typeface="Aileron Bold"/>
                <a:ea typeface="Aileron Bold"/>
                <a:cs typeface="Aileron Bold"/>
                <a:sym typeface="Aileron Bold"/>
              </a:rPr>
              <a:t>AI-Powered Analysis</a:t>
            </a:r>
          </a:p>
          <a:p>
            <a:pPr algn="l" marL="1610509" indent="-536836" lvl="2">
              <a:lnSpc>
                <a:spcPts val="5221"/>
              </a:lnSpc>
              <a:buAutoNum type="alphaLcPeriod" startAt="1"/>
            </a:pPr>
            <a:r>
              <a:rPr lang="en-US" b="true" sz="3729">
                <a:solidFill>
                  <a:srgbClr val="192F40"/>
                </a:solidFill>
                <a:latin typeface="Aileron Bold"/>
                <a:ea typeface="Aileron Bold"/>
                <a:cs typeface="Aileron Bold"/>
                <a:sym typeface="Aileron Bold"/>
              </a:rPr>
              <a:t>Decision-Making Logic</a:t>
            </a:r>
          </a:p>
          <a:p>
            <a:pPr algn="l" marL="1610509" indent="-536836" lvl="2">
              <a:lnSpc>
                <a:spcPts val="5221"/>
              </a:lnSpc>
              <a:buAutoNum type="alphaLcPeriod" startAt="1"/>
            </a:pPr>
            <a:r>
              <a:rPr lang="en-US" b="true" sz="3729">
                <a:solidFill>
                  <a:srgbClr val="192F40"/>
                </a:solidFill>
                <a:latin typeface="Aileron Bold"/>
                <a:ea typeface="Aileron Bold"/>
                <a:cs typeface="Aileron Bold"/>
                <a:sym typeface="Aileron Bold"/>
              </a:rPr>
              <a:t>Results Storage (CSV/Google Sheets)</a:t>
            </a:r>
          </a:p>
          <a:p>
            <a:pPr algn="l">
              <a:lnSpc>
                <a:spcPts val="5221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608956" y="3381315"/>
            <a:ext cx="4106587" cy="4114800"/>
          </a:xfrm>
          <a:custGeom>
            <a:avLst/>
            <a:gdLst/>
            <a:ahLst/>
            <a:cxnLst/>
            <a:rect r="r" b="b" t="t" l="l"/>
            <a:pathLst>
              <a:path h="4114800" w="4106587">
                <a:moveTo>
                  <a:pt x="0" y="0"/>
                </a:moveTo>
                <a:lnTo>
                  <a:pt x="4106586" y="0"/>
                </a:lnTo>
                <a:lnTo>
                  <a:pt x="41065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792377" y="857250"/>
            <a:ext cx="1040276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192F40"/>
                </a:solidFill>
                <a:latin typeface="League Gothic"/>
                <a:ea typeface="League Gothic"/>
                <a:cs typeface="League Gothic"/>
                <a:sym typeface="League Gothic"/>
              </a:rPr>
              <a:t>WORKFLOW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09926" y="1254140"/>
            <a:ext cx="3549374" cy="1053981"/>
          </a:xfrm>
          <a:custGeom>
            <a:avLst/>
            <a:gdLst/>
            <a:ahLst/>
            <a:cxnLst/>
            <a:rect r="r" b="b" t="t" l="l"/>
            <a:pathLst>
              <a:path h="1053981" w="3549374">
                <a:moveTo>
                  <a:pt x="0" y="0"/>
                </a:moveTo>
                <a:lnTo>
                  <a:pt x="3549374" y="0"/>
                </a:lnTo>
                <a:lnTo>
                  <a:pt x="3549374" y="1053981"/>
                </a:lnTo>
                <a:lnTo>
                  <a:pt x="0" y="10539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82060" y="237632"/>
            <a:ext cx="1582136" cy="1582136"/>
          </a:xfrm>
          <a:custGeom>
            <a:avLst/>
            <a:gdLst/>
            <a:ahLst/>
            <a:cxnLst/>
            <a:rect r="r" b="b" t="t" l="l"/>
            <a:pathLst>
              <a:path h="1582136" w="1582136">
                <a:moveTo>
                  <a:pt x="0" y="0"/>
                </a:moveTo>
                <a:lnTo>
                  <a:pt x="1582136" y="0"/>
                </a:lnTo>
                <a:lnTo>
                  <a:pt x="1582136" y="1582136"/>
                </a:lnTo>
                <a:lnTo>
                  <a:pt x="0" y="1582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90430" y="1723980"/>
            <a:ext cx="17045604" cy="7448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7"/>
              </a:lnSpc>
            </a:pPr>
          </a:p>
          <a:p>
            <a:pPr algn="l" marL="651997" indent="-325999" lvl="1">
              <a:lnSpc>
                <a:spcPts val="4227"/>
              </a:lnSpc>
              <a:buFont typeface="Arial"/>
              <a:buChar char="•"/>
            </a:pPr>
            <a:r>
              <a:rPr lang="en-US" b="true" sz="3019">
                <a:solidFill>
                  <a:srgbClr val="283C4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Content Scraping:</a:t>
            </a:r>
          </a:p>
          <a:p>
            <a:pPr algn="l" marL="1303995" indent="-434665" lvl="2">
              <a:lnSpc>
                <a:spcPts val="4227"/>
              </a:lnSpc>
              <a:buFont typeface="Arial"/>
              <a:buChar char="⚬"/>
            </a:pPr>
            <a:r>
              <a:rPr lang="en-US" sz="3019">
                <a:solidFill>
                  <a:srgbClr val="283C4C"/>
                </a:solidFill>
                <a:latin typeface="Canva Sans"/>
                <a:ea typeface="Canva Sans"/>
                <a:cs typeface="Canva Sans"/>
                <a:sym typeface="Canva Sans"/>
              </a:rPr>
              <a:t>The system initiates a request to the target website, similar to a web browser fetching a page.</a:t>
            </a:r>
          </a:p>
          <a:p>
            <a:pPr algn="l" marL="1303995" indent="-434665" lvl="2">
              <a:lnSpc>
                <a:spcPts val="4227"/>
              </a:lnSpc>
              <a:buFont typeface="Arial"/>
              <a:buChar char="⚬"/>
            </a:pPr>
            <a:r>
              <a:rPr lang="en-US" sz="3019">
                <a:solidFill>
                  <a:srgbClr val="283C4C"/>
                </a:solidFill>
                <a:latin typeface="Canva Sans"/>
                <a:ea typeface="Canva Sans"/>
                <a:cs typeface="Canva Sans"/>
                <a:sym typeface="Canva Sans"/>
              </a:rPr>
              <a:t>The received HTML content is then parsed using BeautifulSoup, a powerful library designed to navigate and extract information from HTML structures.</a:t>
            </a:r>
          </a:p>
          <a:p>
            <a:pPr algn="l" marL="1303995" indent="-434665" lvl="2">
              <a:lnSpc>
                <a:spcPts val="4227"/>
              </a:lnSpc>
              <a:buFont typeface="Arial"/>
              <a:buChar char="⚬"/>
            </a:pPr>
            <a:r>
              <a:rPr lang="en-US" sz="3019">
                <a:solidFill>
                  <a:srgbClr val="283C4C"/>
                </a:solidFill>
                <a:latin typeface="Canva Sans"/>
                <a:ea typeface="Canva Sans"/>
                <a:cs typeface="Canva Sans"/>
                <a:sym typeface="Canva Sans"/>
              </a:rPr>
              <a:t>Visible text content, crucial for understanding the website's purpose, is carefully extracted and stored for subsequent analysis.</a:t>
            </a:r>
          </a:p>
          <a:p>
            <a:pPr algn="l">
              <a:lnSpc>
                <a:spcPts val="4227"/>
              </a:lnSpc>
            </a:pPr>
          </a:p>
          <a:p>
            <a:pPr algn="l" marL="651997" indent="-325999" lvl="1">
              <a:lnSpc>
                <a:spcPts val="4227"/>
              </a:lnSpc>
              <a:buFont typeface="Arial"/>
              <a:buChar char="•"/>
            </a:pPr>
            <a:r>
              <a:rPr lang="en-US" b="true" sz="3019">
                <a:solidFill>
                  <a:srgbClr val="283C4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Keyword Matching:</a:t>
            </a:r>
          </a:p>
          <a:p>
            <a:pPr algn="l" marL="1303995" indent="-434665" lvl="2">
              <a:lnSpc>
                <a:spcPts val="4227"/>
              </a:lnSpc>
              <a:buFont typeface="Arial"/>
              <a:buChar char="⚬"/>
            </a:pPr>
            <a:r>
              <a:rPr lang="en-US" sz="3019">
                <a:solidFill>
                  <a:srgbClr val="283C4C"/>
                </a:solidFill>
                <a:latin typeface="Canva Sans"/>
                <a:ea typeface="Canva Sans"/>
                <a:cs typeface="Canva Sans"/>
                <a:sym typeface="Canva Sans"/>
              </a:rPr>
              <a:t>The extracted website content is scanned for the predefined keywords.</a:t>
            </a:r>
          </a:p>
          <a:p>
            <a:pPr algn="l" marL="1303995" indent="-434665" lvl="2">
              <a:lnSpc>
                <a:spcPts val="4227"/>
              </a:lnSpc>
              <a:buFont typeface="Arial"/>
              <a:buChar char="⚬"/>
            </a:pPr>
            <a:r>
              <a:rPr lang="en-US" sz="3019">
                <a:solidFill>
                  <a:srgbClr val="283C4C"/>
                </a:solidFill>
                <a:latin typeface="Canva Sans"/>
                <a:ea typeface="Canva Sans"/>
                <a:cs typeface="Canva Sans"/>
                <a:sym typeface="Canva Sans"/>
              </a:rPr>
              <a:t>Matches are recorded, providing an initial indication of the website's relevance to the agency category.</a:t>
            </a:r>
          </a:p>
          <a:p>
            <a:pPr algn="l">
              <a:lnSpc>
                <a:spcPts val="4227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454177" y="268288"/>
            <a:ext cx="13813988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IMPLEMENTATION DETAILS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DFD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4177" y="268288"/>
            <a:ext cx="13813988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IMPLEMENTATION DETAILS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21198" y="2586916"/>
            <a:ext cx="17045604" cy="6381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7"/>
              </a:lnSpc>
            </a:pPr>
          </a:p>
          <a:p>
            <a:pPr algn="l" marL="651997" indent="-325999" lvl="1">
              <a:lnSpc>
                <a:spcPts val="4227"/>
              </a:lnSpc>
              <a:buFont typeface="Arial"/>
              <a:buChar char="•"/>
            </a:pPr>
            <a:r>
              <a:rPr lang="en-US" b="true" sz="3019">
                <a:solidFill>
                  <a:srgbClr val="283C4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 Analysis:</a:t>
            </a:r>
          </a:p>
          <a:p>
            <a:pPr algn="l" marL="1303995" indent="-434665" lvl="2">
              <a:lnSpc>
                <a:spcPts val="4227"/>
              </a:lnSpc>
              <a:buFont typeface="Arial"/>
              <a:buChar char="⚬"/>
            </a:pPr>
            <a:r>
              <a:rPr lang="en-US" b="true" sz="3019">
                <a:solidFill>
                  <a:srgbClr val="283C4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019">
                <a:solidFill>
                  <a:srgbClr val="283C4C"/>
                </a:solidFill>
                <a:latin typeface="Canva Sans"/>
                <a:ea typeface="Canva Sans"/>
                <a:cs typeface="Canva Sans"/>
                <a:sym typeface="Canva Sans"/>
              </a:rPr>
              <a:t>The extracted website content, often truncated to fit AI input limits, is fed to the Gemini model.</a:t>
            </a:r>
          </a:p>
          <a:p>
            <a:pPr algn="l" marL="1303995" indent="-434665" lvl="2">
              <a:lnSpc>
                <a:spcPts val="4227"/>
              </a:lnSpc>
              <a:buFont typeface="Arial"/>
              <a:buChar char="⚬"/>
            </a:pPr>
            <a:r>
              <a:rPr lang="en-US" sz="3019">
                <a:solidFill>
                  <a:srgbClr val="283C4C"/>
                </a:solidFill>
                <a:latin typeface="Canva Sans"/>
                <a:ea typeface="Canva Sans"/>
                <a:cs typeface="Canva Sans"/>
                <a:sym typeface="Canva Sans"/>
              </a:rPr>
              <a:t>A carefully crafted prompt guides the AI to analyze the content and determine if it aligns with the characteristics of an agency website.</a:t>
            </a:r>
          </a:p>
          <a:p>
            <a:pPr algn="l" marL="1303995" indent="-434665" lvl="2">
              <a:lnSpc>
                <a:spcPts val="4227"/>
              </a:lnSpc>
              <a:buFont typeface="Arial"/>
              <a:buChar char="⚬"/>
            </a:pPr>
            <a:r>
              <a:rPr lang="en-US" sz="3019">
                <a:solidFill>
                  <a:srgbClr val="283C4C"/>
                </a:solidFill>
                <a:latin typeface="Canva Sans"/>
                <a:ea typeface="Canva Sans"/>
                <a:cs typeface="Canva Sans"/>
                <a:sym typeface="Canva Sans"/>
              </a:rPr>
              <a:t>Gemini's response, encompassing its classification decision (yes/no) and supporting rationale, provides valuable insights that complement keyword analysis.</a:t>
            </a:r>
          </a:p>
          <a:p>
            <a:pPr algn="l" marL="651997" indent="-325999" lvl="1">
              <a:lnSpc>
                <a:spcPts val="4227"/>
              </a:lnSpc>
              <a:buFont typeface="Arial"/>
              <a:buChar char="•"/>
            </a:pPr>
            <a:r>
              <a:rPr lang="en-US" b="true" sz="3019">
                <a:solidFill>
                  <a:srgbClr val="283C4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Decision Logic:</a:t>
            </a:r>
          </a:p>
          <a:p>
            <a:pPr algn="l" marL="1303995" indent="-434665" lvl="2">
              <a:lnSpc>
                <a:spcPts val="4227"/>
              </a:lnSpc>
              <a:buFont typeface="Arial"/>
              <a:buChar char="⚬"/>
            </a:pPr>
            <a:r>
              <a:rPr lang="en-US" sz="3019">
                <a:solidFill>
                  <a:srgbClr val="283C4C"/>
                </a:solidFill>
                <a:latin typeface="Canva Sans"/>
                <a:ea typeface="Canva Sans"/>
                <a:cs typeface="Canva Sans"/>
                <a:sym typeface="Canva Sans"/>
              </a:rPr>
              <a:t>A rule-based system integrates the findings from keyword matching and AI analysis.</a:t>
            </a:r>
          </a:p>
          <a:p>
            <a:pPr algn="l" marL="1303995" indent="-434665" lvl="2">
              <a:lnSpc>
                <a:spcPts val="4227"/>
              </a:lnSpc>
              <a:buFont typeface="Arial"/>
              <a:buChar char="⚬"/>
            </a:pPr>
            <a:r>
              <a:rPr lang="en-US" sz="3019">
                <a:solidFill>
                  <a:srgbClr val="283C4C"/>
                </a:solidFill>
                <a:latin typeface="Canva Sans"/>
                <a:ea typeface="Canva Sans"/>
                <a:cs typeface="Canva Sans"/>
                <a:sym typeface="Canva Sans"/>
              </a:rPr>
              <a:t>Based on predefined criteria, each website is assigned to one of the decision categories.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DFD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99878" y="3925331"/>
            <a:ext cx="10088243" cy="2559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990"/>
              </a:lnSpc>
              <a:spcBef>
                <a:spcPct val="0"/>
              </a:spcBef>
            </a:pPr>
            <a:r>
              <a:rPr lang="en-US" sz="14993">
                <a:solidFill>
                  <a:srgbClr val="000000"/>
                </a:solidFill>
                <a:latin typeface="League Gothic"/>
                <a:ea typeface="League Gothic"/>
                <a:cs typeface="League Gothic"/>
                <a:sym typeface="League Gothic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DAGcWmGXWkk</dc:identifier>
  <dcterms:modified xsi:type="dcterms:W3CDTF">2011-08-01T06:04:30Z</dcterms:modified>
  <cp:revision>1</cp:revision>
  <dc:title>Developing an Automation to Agency Signup</dc:title>
</cp:coreProperties>
</file>