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 id="214748365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A6ED89-3063-401B-89AA-54720711269C}">
  <a:tblStyle styleId="{9DA6ED89-3063-401B-89AA-5472071126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8" name="Google Shape;17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d34be63c8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d34be63c8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dd34be63c8_1_2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a66bc756d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a66bc756d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6a66bc756d_0_8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d34be63c8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d34be63c8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dd34be63c8_1_6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d34be63c8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d34be63c8_1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dd34be63c8_1_11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d34be63c8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d34be63c8_1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dd34be63c8_1_7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d34be63c8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d34be63c8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dd34be63c8_0_6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d34be63c8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d34be63c8_1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dd34be63c8_1_13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d34be63c8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d34be63c8_1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dd34be63c8_1_8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d34be63c8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d34be63c8_1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dd34be63c8_1_15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d34be63c8_1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86" name="Google Shape;286;g2dd34be63c8_1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2dd34be63c8_1_180: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d34be63c8_1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7" name="Google Shape;297;g2dd34be63c8_1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dd34be63c8_1_235: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d34be63c8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7" name="Google Shape;307;g2dd34be63c8_1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dd34be63c8_1_167: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d34be63c8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6" name="Google Shape;316;g2dd34be63c8_1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2dd34be63c8_1_189: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d34be63c8_1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6" name="Google Shape;326;g2dd34be63c8_1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2dd34be63c8_1_201: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d34be63c8_1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6" name="Google Shape;336;g2dd34be63c8_1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2dd34be63c8_1_210: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7" name="Google Shape;34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12: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d34be63c8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6" name="Google Shape;356;g2dd34be63c8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2dd34be63c8_0_59: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65" name="Google Shape;36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14: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2" name="Google Shape;12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d34be63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1" name="Google Shape;131;g2dd34be63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dd34be63c8_0_0: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a66bc756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a66bc756d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6a66bc756d_0_2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0" name="Google Shape;15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9" name="Google Shape;15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0" name="Google Shape;17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0:notes"/>
          <p:cNvSpPr txBox="1"/>
          <p:nvPr>
            <p:ph idx="12" type="sldNum"/>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6"/>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8"/>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8"/>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9"/>
          <p:cNvSpPr/>
          <p:nvPr>
            <p:ph idx="2" type="pic"/>
          </p:nvPr>
        </p:nvSpPr>
        <p:spPr>
          <a:xfrm>
            <a:off x="5183188" y="987425"/>
            <a:ext cx="6172200" cy="4873625"/>
          </a:xfrm>
          <a:prstGeom prst="rect">
            <a:avLst/>
          </a:prstGeom>
          <a:noFill/>
          <a:ln>
            <a:noFill/>
          </a:ln>
        </p:spPr>
      </p:sp>
      <p:sp>
        <p:nvSpPr>
          <p:cNvPr id="66" name="Google Shape;6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9"/>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0"/>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1"/>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6" name="Shape 86"/>
        <p:cNvGrpSpPr/>
        <p:nvPr/>
      </p:nvGrpSpPr>
      <p:grpSpPr>
        <a:xfrm>
          <a:off x="0" y="0"/>
          <a:ext cx="0" cy="0"/>
          <a:chOff x="0" y="0"/>
          <a:chExt cx="0" cy="0"/>
        </a:xfrm>
      </p:grpSpPr>
      <p:sp>
        <p:nvSpPr>
          <p:cNvPr id="87" name="Google Shape;87;p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12"/>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12" name="Google Shape;12;p1"/>
          <p:cNvSpPr txBox="1"/>
          <p:nvPr/>
        </p:nvSpPr>
        <p:spPr>
          <a:xfrm>
            <a:off x="0" y="0"/>
            <a:ext cx="12192000" cy="350996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pic>
        <p:nvPicPr>
          <p:cNvPr id="13" name="Google Shape;13;p1"/>
          <p:cNvPicPr preferRelativeResize="0"/>
          <p:nvPr/>
        </p:nvPicPr>
        <p:blipFill rotWithShape="1">
          <a:blip r:embed="rId1">
            <a:alphaModFix/>
          </a:blip>
          <a:srcRect b="0" l="0" r="0" t="0"/>
          <a:stretch/>
        </p:blipFill>
        <p:spPr>
          <a:xfrm>
            <a:off x="150812" y="4852987"/>
            <a:ext cx="1244600" cy="1244600"/>
          </a:xfrm>
          <a:prstGeom prst="rect">
            <a:avLst/>
          </a:prstGeom>
          <a:noFill/>
          <a:ln>
            <a:noFill/>
          </a:ln>
        </p:spPr>
      </p:pic>
      <p:sp>
        <p:nvSpPr>
          <p:cNvPr id="14" name="Google Shape;14;p1"/>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400" u="none" cap="none" strike="noStrike">
              <a:solidFill>
                <a:srgbClr val="000000"/>
              </a:solidFill>
              <a:latin typeface="Arial"/>
              <a:ea typeface="Arial"/>
              <a:cs typeface="Arial"/>
              <a:sym typeface="Arial"/>
            </a:endParaRPr>
          </a:p>
        </p:txBody>
      </p:sp>
      <p:sp>
        <p:nvSpPr>
          <p:cNvPr id="15" name="Google Shape;15;p1"/>
          <p:cNvSpPr txBox="1"/>
          <p:nvPr/>
        </p:nvSpPr>
        <p:spPr>
          <a:xfrm>
            <a:off x="8374062" y="3787775"/>
            <a:ext cx="3171825" cy="42703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Georgia"/>
              <a:buNone/>
            </a:pPr>
            <a:r>
              <a:rPr b="0" i="0" lang="en-US" sz="2000" u="none" cap="none" strike="noStrike">
                <a:solidFill>
                  <a:schemeClr val="lt1"/>
                </a:solidFill>
                <a:latin typeface="Georgia"/>
                <a:ea typeface="Georgia"/>
                <a:cs typeface="Georgia"/>
                <a:sym typeface="Georgia"/>
              </a:rPr>
              <a:t>Date:</a:t>
            </a:r>
            <a:endParaRPr b="0" i="0" sz="1400" u="none" cap="none" strike="noStrike">
              <a:solidFill>
                <a:srgbClr val="000000"/>
              </a:solidFill>
              <a:latin typeface="Arial"/>
              <a:ea typeface="Arial"/>
              <a:cs typeface="Arial"/>
              <a:sym typeface="Arial"/>
            </a:endParaRPr>
          </a:p>
        </p:txBody>
      </p:sp>
      <p:sp>
        <p:nvSpPr>
          <p:cNvPr id="16" name="Google Shape;1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7" name="Google Shape;1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3"/>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27" name="Google Shape;27;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8" name="Google Shape;28;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41" name="Google Shape;41;p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5"/>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4" name="Google Shape;44;p5"/>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45" name="Google Shape;45;p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idx="1" type="body"/>
          </p:nvPr>
        </p:nvSpPr>
        <p:spPr>
          <a:xfrm>
            <a:off x="0" y="3509962"/>
            <a:ext cx="12192000" cy="1011300"/>
          </a:xfrm>
          <a:prstGeom prst="rect">
            <a:avLst/>
          </a:prstGeom>
          <a:solidFill>
            <a:srgbClr val="8592B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96" name="Google Shape;96;p13"/>
          <p:cNvSpPr txBox="1"/>
          <p:nvPr>
            <p:ph type="ctrTitle"/>
          </p:nvPr>
        </p:nvSpPr>
        <p:spPr>
          <a:xfrm>
            <a:off x="115887" y="904887"/>
            <a:ext cx="11712600" cy="1635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lang="en-US" sz="4400">
                <a:latin typeface="Times New Roman"/>
                <a:ea typeface="Times New Roman"/>
                <a:cs typeface="Times New Roman"/>
                <a:sym typeface="Times New Roman"/>
              </a:rPr>
              <a:t>Brain Tumor Classification From MRI Images Using ResUNet</a:t>
            </a:r>
            <a:endParaRPr sz="4400">
              <a:latin typeface="Times New Roman"/>
              <a:ea typeface="Times New Roman"/>
              <a:cs typeface="Times New Roman"/>
              <a:sym typeface="Times New Roman"/>
            </a:endParaRPr>
          </a:p>
        </p:txBody>
      </p:sp>
      <p:sp>
        <p:nvSpPr>
          <p:cNvPr id="97" name="Google Shape;97;p13"/>
          <p:cNvSpPr txBox="1"/>
          <p:nvPr>
            <p:ph idx="2" type="subTitle"/>
          </p:nvPr>
        </p:nvSpPr>
        <p:spPr>
          <a:xfrm>
            <a:off x="115873" y="3567100"/>
            <a:ext cx="5625900" cy="954000"/>
          </a:xfrm>
          <a:prstGeom prst="rect">
            <a:avLst/>
          </a:prstGeom>
          <a:noFill/>
          <a:ln>
            <a:noFill/>
          </a:ln>
        </p:spPr>
        <p:txBody>
          <a:bodyPr anchorCtr="0" anchor="t" bIns="45700" lIns="91425" spcFirstLastPara="1" rIns="91425" wrap="square" tIns="45700">
            <a:normAutofit fontScale="77500"/>
          </a:bodyPr>
          <a:lstStyle/>
          <a:p>
            <a:pPr indent="0" lvl="0" marL="0" rtl="0" algn="l">
              <a:lnSpc>
                <a:spcPct val="80000"/>
              </a:lnSpc>
              <a:spcBef>
                <a:spcPts val="0"/>
              </a:spcBef>
              <a:spcAft>
                <a:spcPts val="0"/>
              </a:spcAft>
              <a:buSzPct val="100000"/>
              <a:buNone/>
            </a:pPr>
            <a:r>
              <a:rPr lang="en-US" sz="3100">
                <a:latin typeface="Times New Roman"/>
                <a:ea typeface="Times New Roman"/>
                <a:cs typeface="Times New Roman"/>
                <a:sym typeface="Times New Roman"/>
              </a:rPr>
              <a:t>Eshita Pradhan - 211000018 (Sem 6- CSE)</a:t>
            </a:r>
            <a:endParaRPr b="0" i="0" sz="3100" u="none">
              <a:solidFill>
                <a:schemeClr val="lt1"/>
              </a:solidFill>
              <a:latin typeface="Times New Roman"/>
              <a:ea typeface="Times New Roman"/>
              <a:cs typeface="Times New Roman"/>
              <a:sym typeface="Times New Roman"/>
            </a:endParaRPr>
          </a:p>
          <a:p>
            <a:pPr indent="0" lvl="0" marL="0" marR="0" rtl="0" algn="l">
              <a:lnSpc>
                <a:spcPct val="90000"/>
              </a:lnSpc>
              <a:spcBef>
                <a:spcPts val="850"/>
              </a:spcBef>
              <a:spcAft>
                <a:spcPts val="0"/>
              </a:spcAft>
              <a:buClr>
                <a:schemeClr val="dk1"/>
              </a:buClr>
              <a:buSzPct val="35483"/>
              <a:buFont typeface="Arial"/>
              <a:buNone/>
            </a:pPr>
            <a:r>
              <a:rPr lang="en-US" sz="3100">
                <a:latin typeface="Times New Roman"/>
                <a:ea typeface="Times New Roman"/>
                <a:cs typeface="Times New Roman"/>
                <a:sym typeface="Times New Roman"/>
              </a:rPr>
              <a:t>Riya Yadav</a:t>
            </a:r>
            <a:r>
              <a:rPr lang="en-US" sz="3100">
                <a:latin typeface="Times New Roman"/>
                <a:ea typeface="Times New Roman"/>
                <a:cs typeface="Times New Roman"/>
                <a:sym typeface="Times New Roman"/>
              </a:rPr>
              <a:t> - 211000047 (Sem 6- CSE)</a:t>
            </a:r>
            <a:endParaRPr sz="3100">
              <a:latin typeface="Times New Roman"/>
              <a:ea typeface="Times New Roman"/>
              <a:cs typeface="Times New Roman"/>
              <a:sym typeface="Times New Roman"/>
            </a:endParaRPr>
          </a:p>
        </p:txBody>
      </p:sp>
      <p:sp>
        <p:nvSpPr>
          <p:cNvPr id="98" name="Google Shape;98;p13"/>
          <p:cNvSpPr txBox="1"/>
          <p:nvPr/>
        </p:nvSpPr>
        <p:spPr>
          <a:xfrm>
            <a:off x="8451850" y="3784600"/>
            <a:ext cx="3106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eorgia"/>
              <a:buNone/>
            </a:pPr>
            <a:r>
              <a:rPr b="0" i="0" lang="en-US" sz="2400" u="none" cap="none" strike="noStrike">
                <a:solidFill>
                  <a:schemeClr val="lt1"/>
                </a:solidFill>
                <a:latin typeface="Georgia"/>
                <a:ea typeface="Georgia"/>
                <a:cs typeface="Georgia"/>
                <a:sym typeface="Georgia"/>
              </a:rPr>
              <a:t>Date: 1</a:t>
            </a:r>
            <a:r>
              <a:rPr lang="en-US" sz="2400">
                <a:solidFill>
                  <a:schemeClr val="lt1"/>
                </a:solidFill>
                <a:latin typeface="Georgia"/>
                <a:ea typeface="Georgia"/>
                <a:cs typeface="Georgia"/>
                <a:sym typeface="Georgia"/>
              </a:rPr>
              <a:t>7</a:t>
            </a:r>
            <a:r>
              <a:rPr b="0" i="0" lang="en-US" sz="2400" u="none" cap="none" strike="noStrike">
                <a:solidFill>
                  <a:schemeClr val="lt1"/>
                </a:solidFill>
                <a:latin typeface="Georgia"/>
                <a:ea typeface="Georgia"/>
                <a:cs typeface="Georgia"/>
                <a:sym typeface="Georgia"/>
              </a:rPr>
              <a:t>-</a:t>
            </a:r>
            <a:r>
              <a:rPr lang="en-US" sz="2400">
                <a:solidFill>
                  <a:schemeClr val="lt1"/>
                </a:solidFill>
                <a:latin typeface="Georgia"/>
                <a:ea typeface="Georgia"/>
                <a:cs typeface="Georgia"/>
                <a:sym typeface="Georgia"/>
              </a:rPr>
              <a:t>05</a:t>
            </a:r>
            <a:r>
              <a:rPr b="0" i="0" lang="en-US" sz="2400" u="none" cap="none" strike="noStrike">
                <a:solidFill>
                  <a:schemeClr val="lt1"/>
                </a:solidFill>
                <a:latin typeface="Georgia"/>
                <a:ea typeface="Georgia"/>
                <a:cs typeface="Georgia"/>
                <a:sym typeface="Georgia"/>
              </a:rPr>
              <a:t>-20</a:t>
            </a:r>
            <a:r>
              <a:rPr lang="en-US" sz="2400">
                <a:solidFill>
                  <a:schemeClr val="lt1"/>
                </a:solidFill>
                <a:latin typeface="Georgia"/>
                <a:ea typeface="Georgia"/>
                <a:cs typeface="Georgia"/>
                <a:sym typeface="Georgia"/>
              </a:rPr>
              <a:t>24</a:t>
            </a:r>
            <a:endParaRPr b="0" i="0" sz="1400" u="none" cap="none" strike="noStrike">
              <a:solidFill>
                <a:srgbClr val="000000"/>
              </a:solidFill>
              <a:latin typeface="Arial"/>
              <a:ea typeface="Arial"/>
              <a:cs typeface="Arial"/>
              <a:sym typeface="Arial"/>
            </a:endParaRPr>
          </a:p>
        </p:txBody>
      </p:sp>
      <p:sp>
        <p:nvSpPr>
          <p:cNvPr id="99" name="Google Shape;99;p13"/>
          <p:cNvSpPr txBox="1"/>
          <p:nvPr/>
        </p:nvSpPr>
        <p:spPr>
          <a:xfrm>
            <a:off x="3009900" y="6492875"/>
            <a:ext cx="6005512"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Georgia"/>
              <a:buNone/>
            </a:pPr>
            <a:r>
              <a:rPr b="0" i="0" lang="en-US" sz="16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00" name="Google Shape;100;p13"/>
          <p:cNvSpPr txBox="1"/>
          <p:nvPr/>
        </p:nvSpPr>
        <p:spPr>
          <a:xfrm>
            <a:off x="3860913" y="2931438"/>
            <a:ext cx="50211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chemeClr val="lt1"/>
                </a:solidFill>
                <a:latin typeface="Times New Roman"/>
                <a:ea typeface="Times New Roman"/>
                <a:cs typeface="Times New Roman"/>
                <a:sym typeface="Times New Roman"/>
              </a:rPr>
              <a:t>Supervisor- Dr. Santosh Kumar</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38200" y="2460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Methodology - </a:t>
            </a:r>
            <a:r>
              <a:rPr b="1" lang="en-US">
                <a:latin typeface="Times New Roman"/>
                <a:ea typeface="Times New Roman"/>
                <a:cs typeface="Times New Roman"/>
                <a:sym typeface="Times New Roman"/>
              </a:rPr>
              <a:t>Dataset Description</a:t>
            </a:r>
            <a:endParaRPr b="1">
              <a:latin typeface="Times New Roman"/>
              <a:ea typeface="Times New Roman"/>
              <a:cs typeface="Times New Roman"/>
              <a:sym typeface="Times New Roman"/>
            </a:endParaRPr>
          </a:p>
        </p:txBody>
      </p:sp>
      <p:sp>
        <p:nvSpPr>
          <p:cNvPr id="182" name="Google Shape;182;p22"/>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183" name="Google Shape;183;p22"/>
          <p:cNvSpPr txBox="1"/>
          <p:nvPr/>
        </p:nvSpPr>
        <p:spPr>
          <a:xfrm>
            <a:off x="666950" y="1571700"/>
            <a:ext cx="10515600" cy="623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000">
                <a:solidFill>
                  <a:schemeClr val="dk2"/>
                </a:solidFill>
                <a:latin typeface="Times New Roman"/>
                <a:ea typeface="Times New Roman"/>
                <a:cs typeface="Times New Roman"/>
                <a:sym typeface="Times New Roman"/>
              </a:rPr>
              <a:t>MRI images collected from The Cancer Imaging Archive (TCIA) along with manual fluid attenuated inversion recovery (FLAIR) segmentation masks are used.</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000">
              <a:latin typeface="Calibri"/>
              <a:ea typeface="Calibri"/>
              <a:cs typeface="Calibri"/>
              <a:sym typeface="Calibri"/>
            </a:endParaRPr>
          </a:p>
          <a:p>
            <a:pPr indent="-355600" lvl="0" marL="457200" rtl="0" algn="just">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Each MR image is an </a:t>
            </a:r>
            <a:r>
              <a:rPr b="1" lang="en-US" sz="2000">
                <a:solidFill>
                  <a:schemeClr val="dk2"/>
                </a:solidFill>
                <a:latin typeface="Times New Roman"/>
                <a:ea typeface="Times New Roman"/>
                <a:cs typeface="Times New Roman"/>
                <a:sym typeface="Times New Roman"/>
              </a:rPr>
              <a:t>RGB three-channel image</a:t>
            </a:r>
            <a:r>
              <a:rPr lang="en-US" sz="2000">
                <a:solidFill>
                  <a:schemeClr val="dk2"/>
                </a:solidFill>
                <a:latin typeface="Times New Roman"/>
                <a:ea typeface="Times New Roman"/>
                <a:cs typeface="Times New Roman"/>
                <a:sym typeface="Times New Roman"/>
              </a:rPr>
              <a:t> with </a:t>
            </a:r>
            <a:r>
              <a:rPr b="1" lang="en-US" sz="2000">
                <a:solidFill>
                  <a:schemeClr val="dk2"/>
                </a:solidFill>
                <a:latin typeface="Times New Roman"/>
                <a:ea typeface="Times New Roman"/>
                <a:cs typeface="Times New Roman"/>
                <a:sym typeface="Times New Roman"/>
              </a:rPr>
              <a:t>256×256</a:t>
            </a:r>
            <a:r>
              <a:rPr lang="en-US" sz="2000">
                <a:solidFill>
                  <a:schemeClr val="dk2"/>
                </a:solidFill>
                <a:latin typeface="Times New Roman"/>
                <a:ea typeface="Times New Roman"/>
                <a:cs typeface="Times New Roman"/>
                <a:sym typeface="Times New Roman"/>
              </a:rPr>
              <a:t> pixels in each channel.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Each image also has a corresponding </a:t>
            </a:r>
            <a:r>
              <a:rPr b="1" lang="en-US" sz="2000">
                <a:solidFill>
                  <a:schemeClr val="dk2"/>
                </a:solidFill>
                <a:latin typeface="Times New Roman"/>
                <a:ea typeface="Times New Roman"/>
                <a:cs typeface="Times New Roman"/>
                <a:sym typeface="Times New Roman"/>
              </a:rPr>
              <a:t>mask</a:t>
            </a:r>
            <a:r>
              <a:rPr lang="en-US" sz="2000">
                <a:solidFill>
                  <a:schemeClr val="dk2"/>
                </a:solidFill>
                <a:latin typeface="Times New Roman"/>
                <a:ea typeface="Times New Roman"/>
                <a:cs typeface="Times New Roman"/>
                <a:sym typeface="Times New Roman"/>
              </a:rPr>
              <a:t> image with the same size but only one channel.</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The dataset consists of a total of </a:t>
            </a:r>
            <a:r>
              <a:rPr b="1" lang="en-US" sz="2000">
                <a:solidFill>
                  <a:schemeClr val="dk2"/>
                </a:solidFill>
                <a:latin typeface="Times New Roman"/>
                <a:ea typeface="Times New Roman"/>
                <a:cs typeface="Times New Roman"/>
                <a:sym typeface="Times New Roman"/>
              </a:rPr>
              <a:t>3929</a:t>
            </a:r>
            <a:r>
              <a:rPr lang="en-US" sz="2000">
                <a:solidFill>
                  <a:schemeClr val="dk2"/>
                </a:solidFill>
                <a:latin typeface="Times New Roman"/>
                <a:ea typeface="Times New Roman"/>
                <a:cs typeface="Times New Roman"/>
                <a:sym typeface="Times New Roman"/>
              </a:rPr>
              <a:t> images.</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We have total of </a:t>
            </a:r>
            <a:r>
              <a:rPr b="1" lang="en-US" sz="2000">
                <a:solidFill>
                  <a:schemeClr val="dk2"/>
                </a:solidFill>
                <a:latin typeface="Times New Roman"/>
                <a:ea typeface="Times New Roman"/>
                <a:cs typeface="Times New Roman"/>
                <a:sym typeface="Times New Roman"/>
              </a:rPr>
              <a:t>2556</a:t>
            </a:r>
            <a:r>
              <a:rPr lang="en-US" sz="2000">
                <a:solidFill>
                  <a:schemeClr val="dk2"/>
                </a:solidFill>
                <a:latin typeface="Times New Roman"/>
                <a:ea typeface="Times New Roman"/>
                <a:cs typeface="Times New Roman"/>
                <a:sym typeface="Times New Roman"/>
              </a:rPr>
              <a:t> </a:t>
            </a:r>
            <a:r>
              <a:rPr b="1" lang="en-US" sz="2000">
                <a:solidFill>
                  <a:schemeClr val="dk2"/>
                </a:solidFill>
                <a:latin typeface="Times New Roman"/>
                <a:ea typeface="Times New Roman"/>
                <a:cs typeface="Times New Roman"/>
                <a:sym typeface="Times New Roman"/>
              </a:rPr>
              <a:t>non-tumor</a:t>
            </a:r>
            <a:r>
              <a:rPr lang="en-US" sz="2000">
                <a:solidFill>
                  <a:schemeClr val="dk2"/>
                </a:solidFill>
                <a:latin typeface="Times New Roman"/>
                <a:ea typeface="Times New Roman"/>
                <a:cs typeface="Times New Roman"/>
                <a:sym typeface="Times New Roman"/>
              </a:rPr>
              <a:t> brain images and </a:t>
            </a:r>
            <a:r>
              <a:rPr b="1" lang="en-US" sz="2000">
                <a:solidFill>
                  <a:schemeClr val="dk2"/>
                </a:solidFill>
                <a:latin typeface="Times New Roman"/>
                <a:ea typeface="Times New Roman"/>
                <a:cs typeface="Times New Roman"/>
                <a:sym typeface="Times New Roman"/>
              </a:rPr>
              <a:t>1373</a:t>
            </a:r>
            <a:r>
              <a:rPr lang="en-US" sz="2000">
                <a:solidFill>
                  <a:schemeClr val="dk2"/>
                </a:solidFill>
                <a:latin typeface="Times New Roman"/>
                <a:ea typeface="Times New Roman"/>
                <a:cs typeface="Times New Roman"/>
                <a:sym typeface="Times New Roman"/>
              </a:rPr>
              <a:t> </a:t>
            </a:r>
            <a:r>
              <a:rPr b="1" lang="en-US" sz="2000">
                <a:solidFill>
                  <a:schemeClr val="dk2"/>
                </a:solidFill>
                <a:latin typeface="Times New Roman"/>
                <a:ea typeface="Times New Roman"/>
                <a:cs typeface="Times New Roman"/>
                <a:sym typeface="Times New Roman"/>
              </a:rPr>
              <a:t>with tumor </a:t>
            </a:r>
            <a:r>
              <a:rPr lang="en-US" sz="2000">
                <a:solidFill>
                  <a:schemeClr val="dk2"/>
                </a:solidFill>
                <a:latin typeface="Times New Roman"/>
                <a:ea typeface="Times New Roman"/>
                <a:cs typeface="Times New Roman"/>
                <a:sym typeface="Times New Roman"/>
              </a:rPr>
              <a:t>in the brain in the dataset.</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Within this dataset, </a:t>
            </a:r>
            <a:r>
              <a:rPr b="1" lang="en-US" sz="2000">
                <a:solidFill>
                  <a:schemeClr val="dk2"/>
                </a:solidFill>
                <a:latin typeface="Times New Roman"/>
                <a:ea typeface="Times New Roman"/>
                <a:cs typeface="Times New Roman"/>
                <a:sym typeface="Times New Roman"/>
              </a:rPr>
              <a:t>2828 </a:t>
            </a:r>
            <a:r>
              <a:rPr lang="en-US" sz="2000">
                <a:solidFill>
                  <a:schemeClr val="dk2"/>
                </a:solidFill>
                <a:latin typeface="Times New Roman"/>
                <a:ea typeface="Times New Roman"/>
                <a:cs typeface="Times New Roman"/>
                <a:sym typeface="Times New Roman"/>
              </a:rPr>
              <a:t>images are allocated for the</a:t>
            </a:r>
            <a:r>
              <a:rPr b="1" lang="en-US" sz="2000">
                <a:solidFill>
                  <a:schemeClr val="dk2"/>
                </a:solidFill>
                <a:latin typeface="Times New Roman"/>
                <a:ea typeface="Times New Roman"/>
                <a:cs typeface="Times New Roman"/>
                <a:sym typeface="Times New Roman"/>
              </a:rPr>
              <a:t> train set.</a:t>
            </a:r>
            <a:endParaRPr b="1"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708 </a:t>
            </a:r>
            <a:r>
              <a:rPr lang="en-US" sz="2000">
                <a:solidFill>
                  <a:schemeClr val="dk2"/>
                </a:solidFill>
                <a:latin typeface="Times New Roman"/>
                <a:ea typeface="Times New Roman"/>
                <a:cs typeface="Times New Roman"/>
                <a:sym typeface="Times New Roman"/>
              </a:rPr>
              <a:t>images are designated for the </a:t>
            </a:r>
            <a:r>
              <a:rPr b="1" lang="en-US" sz="2000">
                <a:solidFill>
                  <a:schemeClr val="dk2"/>
                </a:solidFill>
                <a:latin typeface="Times New Roman"/>
                <a:ea typeface="Times New Roman"/>
                <a:cs typeface="Times New Roman"/>
                <a:sym typeface="Times New Roman"/>
              </a:rPr>
              <a:t>validation set</a:t>
            </a:r>
            <a:r>
              <a:rPr lang="en-US" sz="2000">
                <a:solidFill>
                  <a:schemeClr val="dk2"/>
                </a:solidFill>
                <a:latin typeface="Times New Roman"/>
                <a:ea typeface="Times New Roman"/>
                <a:cs typeface="Times New Roman"/>
                <a:sym typeface="Times New Roman"/>
              </a:rPr>
              <a:t>.</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The remaining </a:t>
            </a:r>
            <a:r>
              <a:rPr b="1" lang="en-US" sz="2000">
                <a:solidFill>
                  <a:schemeClr val="dk2"/>
                </a:solidFill>
                <a:latin typeface="Times New Roman"/>
                <a:ea typeface="Times New Roman"/>
                <a:cs typeface="Times New Roman"/>
                <a:sym typeface="Times New Roman"/>
              </a:rPr>
              <a:t>393</a:t>
            </a:r>
            <a:r>
              <a:rPr lang="en-US" sz="2000">
                <a:solidFill>
                  <a:schemeClr val="dk2"/>
                </a:solidFill>
                <a:latin typeface="Times New Roman"/>
                <a:ea typeface="Times New Roman"/>
                <a:cs typeface="Times New Roman"/>
                <a:sym typeface="Times New Roman"/>
              </a:rPr>
              <a:t> images are assigned to the </a:t>
            </a:r>
            <a:r>
              <a:rPr b="1" lang="en-US" sz="2000">
                <a:solidFill>
                  <a:schemeClr val="dk2"/>
                </a:solidFill>
                <a:latin typeface="Times New Roman"/>
                <a:ea typeface="Times New Roman"/>
                <a:cs typeface="Times New Roman"/>
                <a:sym typeface="Times New Roman"/>
              </a:rPr>
              <a:t>test set.</a:t>
            </a:r>
            <a:endParaRPr b="1" sz="2000">
              <a:solidFill>
                <a:schemeClr val="dk2"/>
              </a:solidFill>
              <a:latin typeface="Times New Roman"/>
              <a:ea typeface="Times New Roman"/>
              <a:cs typeface="Times New Roman"/>
              <a:sym typeface="Times New Roman"/>
            </a:endParaRPr>
          </a:p>
          <a:p>
            <a:pPr indent="0" lvl="0" marL="0" marR="152400" rtl="0" algn="l">
              <a:lnSpc>
                <a:spcPct val="145000"/>
              </a:lnSpc>
              <a:spcBef>
                <a:spcPts val="600"/>
              </a:spcBef>
              <a:spcAft>
                <a:spcPts val="0"/>
              </a:spcAft>
              <a:buNone/>
            </a:pPr>
            <a:r>
              <a:t/>
            </a:r>
            <a:endParaRPr sz="2300">
              <a:solidFill>
                <a:schemeClr val="dk2"/>
              </a:solidFill>
              <a:latin typeface="Calibri"/>
              <a:ea typeface="Calibri"/>
              <a:cs typeface="Calibri"/>
              <a:sym typeface="Calibri"/>
            </a:endParaRPr>
          </a:p>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b="1" sz="1700">
              <a:solidFill>
                <a:schemeClr val="dk2"/>
              </a:solidFill>
              <a:latin typeface="Calibri"/>
              <a:ea typeface="Calibri"/>
              <a:cs typeface="Calibri"/>
              <a:sym typeface="Calibri"/>
            </a:endParaRPr>
          </a:p>
          <a:p>
            <a:pPr indent="0" lvl="0" marL="0" marR="152400" rtl="0" algn="l">
              <a:lnSpc>
                <a:spcPct val="145000"/>
              </a:lnSpc>
              <a:spcBef>
                <a:spcPts val="0"/>
              </a:spcBef>
              <a:spcAft>
                <a:spcPts val="0"/>
              </a:spcAft>
              <a:buNone/>
            </a:pPr>
            <a:r>
              <a:t/>
            </a:r>
            <a:endParaRPr b="1" sz="25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pic>
        <p:nvPicPr>
          <p:cNvPr id="184" name="Google Shape;184;p22"/>
          <p:cNvPicPr preferRelativeResize="0"/>
          <p:nvPr/>
        </p:nvPicPr>
        <p:blipFill>
          <a:blip r:embed="rId3">
            <a:alphaModFix/>
          </a:blip>
          <a:stretch>
            <a:fillRect/>
          </a:stretch>
        </p:blipFill>
        <p:spPr>
          <a:xfrm>
            <a:off x="7749725" y="4034975"/>
            <a:ext cx="3343174" cy="238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838200" y="1448650"/>
            <a:ext cx="10515600" cy="4351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60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Apply the CLAHE (Contrast Limited Adaptive Histogram Equalization) algorithm to enhance the contrast of the images.</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Use the Canny edge detection algorithm to identify edges within the images.</a:t>
            </a:r>
            <a:endParaRPr sz="2000">
              <a:solidFill>
                <a:schemeClr val="dk2"/>
              </a:solidFill>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t/>
            </a:r>
            <a:endParaRPr sz="2000">
              <a:solidFill>
                <a:schemeClr val="dk2"/>
              </a:solidFill>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91" name="Google Shape;191;p23"/>
          <p:cNvSpPr txBox="1"/>
          <p:nvPr>
            <p:ph type="title"/>
          </p:nvPr>
        </p:nvSpPr>
        <p:spPr>
          <a:xfrm>
            <a:off x="838200" y="1838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1. </a:t>
            </a:r>
            <a:r>
              <a:rPr b="1" lang="en-US" sz="3000">
                <a:latin typeface="Times New Roman"/>
                <a:ea typeface="Times New Roman"/>
                <a:cs typeface="Times New Roman"/>
                <a:sym typeface="Times New Roman"/>
              </a:rPr>
              <a:t>Data Preprocessing</a:t>
            </a:r>
            <a:endParaRPr b="1" sz="3000">
              <a:latin typeface="Times New Roman"/>
              <a:ea typeface="Times New Roman"/>
              <a:cs typeface="Times New Roman"/>
              <a:sym typeface="Times New Roman"/>
            </a:endParaRPr>
          </a:p>
        </p:txBody>
      </p:sp>
      <p:sp>
        <p:nvSpPr>
          <p:cNvPr id="192" name="Google Shape;192;p23"/>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pic>
        <p:nvPicPr>
          <p:cNvPr id="193" name="Google Shape;193;p23"/>
          <p:cNvPicPr preferRelativeResize="0"/>
          <p:nvPr/>
        </p:nvPicPr>
        <p:blipFill>
          <a:blip r:embed="rId3">
            <a:alphaModFix/>
          </a:blip>
          <a:stretch>
            <a:fillRect/>
          </a:stretch>
        </p:blipFill>
        <p:spPr>
          <a:xfrm>
            <a:off x="838200" y="3283550"/>
            <a:ext cx="2495550" cy="2400300"/>
          </a:xfrm>
          <a:prstGeom prst="rect">
            <a:avLst/>
          </a:prstGeom>
          <a:noFill/>
          <a:ln>
            <a:noFill/>
          </a:ln>
        </p:spPr>
      </p:pic>
      <p:sp>
        <p:nvSpPr>
          <p:cNvPr id="194" name="Google Shape;194;p23"/>
          <p:cNvSpPr txBox="1"/>
          <p:nvPr/>
        </p:nvSpPr>
        <p:spPr>
          <a:xfrm>
            <a:off x="1464375" y="5683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Original Image</a:t>
            </a:r>
            <a:endParaRPr>
              <a:solidFill>
                <a:schemeClr val="dk2"/>
              </a:solidFill>
              <a:latin typeface="Times New Roman"/>
              <a:ea typeface="Times New Roman"/>
              <a:cs typeface="Times New Roman"/>
              <a:sym typeface="Times New Roman"/>
            </a:endParaRPr>
          </a:p>
        </p:txBody>
      </p:sp>
      <p:pic>
        <p:nvPicPr>
          <p:cNvPr id="195" name="Google Shape;195;p23"/>
          <p:cNvPicPr preferRelativeResize="0"/>
          <p:nvPr/>
        </p:nvPicPr>
        <p:blipFill>
          <a:blip r:embed="rId4">
            <a:alphaModFix/>
          </a:blip>
          <a:stretch>
            <a:fillRect/>
          </a:stretch>
        </p:blipFill>
        <p:spPr>
          <a:xfrm>
            <a:off x="4848225" y="3283550"/>
            <a:ext cx="2495550" cy="2400300"/>
          </a:xfrm>
          <a:prstGeom prst="rect">
            <a:avLst/>
          </a:prstGeom>
          <a:noFill/>
          <a:ln>
            <a:noFill/>
          </a:ln>
        </p:spPr>
      </p:pic>
      <p:pic>
        <p:nvPicPr>
          <p:cNvPr id="196" name="Google Shape;196;p23"/>
          <p:cNvPicPr preferRelativeResize="0"/>
          <p:nvPr/>
        </p:nvPicPr>
        <p:blipFill>
          <a:blip r:embed="rId5">
            <a:alphaModFix/>
          </a:blip>
          <a:stretch>
            <a:fillRect/>
          </a:stretch>
        </p:blipFill>
        <p:spPr>
          <a:xfrm>
            <a:off x="8748750" y="3283550"/>
            <a:ext cx="2495550" cy="2400300"/>
          </a:xfrm>
          <a:prstGeom prst="rect">
            <a:avLst/>
          </a:prstGeom>
          <a:noFill/>
          <a:ln>
            <a:noFill/>
          </a:ln>
        </p:spPr>
      </p:pic>
      <p:sp>
        <p:nvSpPr>
          <p:cNvPr id="197" name="Google Shape;197;p23"/>
          <p:cNvSpPr txBox="1"/>
          <p:nvPr/>
        </p:nvSpPr>
        <p:spPr>
          <a:xfrm>
            <a:off x="5106550" y="5683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CLAHE Enhanced Image</a:t>
            </a:r>
            <a:endParaRPr>
              <a:solidFill>
                <a:schemeClr val="dk2"/>
              </a:solidFill>
              <a:latin typeface="Times New Roman"/>
              <a:ea typeface="Times New Roman"/>
              <a:cs typeface="Times New Roman"/>
              <a:sym typeface="Times New Roman"/>
            </a:endParaRPr>
          </a:p>
        </p:txBody>
      </p:sp>
      <p:sp>
        <p:nvSpPr>
          <p:cNvPr id="198" name="Google Shape;198;p23"/>
          <p:cNvSpPr txBox="1"/>
          <p:nvPr/>
        </p:nvSpPr>
        <p:spPr>
          <a:xfrm>
            <a:off x="9250100" y="5683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Edge Detected Image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05" name="Google Shape;205;p24"/>
          <p:cNvSpPr txBox="1"/>
          <p:nvPr/>
        </p:nvSpPr>
        <p:spPr>
          <a:xfrm>
            <a:off x="217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06" name="Google Shape;206;p24"/>
          <p:cNvSpPr txBox="1"/>
          <p:nvPr/>
        </p:nvSpPr>
        <p:spPr>
          <a:xfrm>
            <a:off x="324000" y="985925"/>
            <a:ext cx="11544000" cy="1277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Perform a dilate operation to eliminate small regions of noise present in the images.</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Locate the extreme points in the contours to accurately crop the image and remove any remaining </a:t>
            </a:r>
            <a:endParaRPr sz="2000">
              <a:solidFill>
                <a:schemeClr val="dk2"/>
              </a:solidFill>
              <a:latin typeface="Times New Roman"/>
              <a:ea typeface="Times New Roman"/>
              <a:cs typeface="Times New Roman"/>
              <a:sym typeface="Times New Roman"/>
            </a:endParaRPr>
          </a:p>
          <a:p>
            <a:pPr indent="0" lvl="0" marL="457200" rtl="0" algn="l">
              <a:lnSpc>
                <a:spcPct val="115000"/>
              </a:lnSpc>
              <a:spcBef>
                <a:spcPts val="600"/>
              </a:spcBef>
              <a:spcAft>
                <a:spcPts val="600"/>
              </a:spcAft>
              <a:buNone/>
            </a:pPr>
            <a:r>
              <a:rPr lang="en-US" sz="2000">
                <a:solidFill>
                  <a:schemeClr val="dk2"/>
                </a:solidFill>
                <a:latin typeface="Times New Roman"/>
                <a:ea typeface="Times New Roman"/>
                <a:cs typeface="Times New Roman"/>
                <a:sym typeface="Times New Roman"/>
              </a:rPr>
              <a:t>noise.</a:t>
            </a:r>
            <a:endParaRPr/>
          </a:p>
        </p:txBody>
      </p:sp>
      <p:pic>
        <p:nvPicPr>
          <p:cNvPr id="207" name="Google Shape;207;p24"/>
          <p:cNvPicPr preferRelativeResize="0"/>
          <p:nvPr/>
        </p:nvPicPr>
        <p:blipFill>
          <a:blip r:embed="rId3">
            <a:alphaModFix/>
          </a:blip>
          <a:stretch>
            <a:fillRect/>
          </a:stretch>
        </p:blipFill>
        <p:spPr>
          <a:xfrm>
            <a:off x="788675" y="2860875"/>
            <a:ext cx="2495550" cy="2400300"/>
          </a:xfrm>
          <a:prstGeom prst="rect">
            <a:avLst/>
          </a:prstGeom>
          <a:noFill/>
          <a:ln>
            <a:noFill/>
          </a:ln>
        </p:spPr>
      </p:pic>
      <p:pic>
        <p:nvPicPr>
          <p:cNvPr id="208" name="Google Shape;208;p24"/>
          <p:cNvPicPr preferRelativeResize="0"/>
          <p:nvPr/>
        </p:nvPicPr>
        <p:blipFill>
          <a:blip r:embed="rId4">
            <a:alphaModFix/>
          </a:blip>
          <a:stretch>
            <a:fillRect/>
          </a:stretch>
        </p:blipFill>
        <p:spPr>
          <a:xfrm>
            <a:off x="4848225" y="2860875"/>
            <a:ext cx="2495550" cy="2400300"/>
          </a:xfrm>
          <a:prstGeom prst="rect">
            <a:avLst/>
          </a:prstGeom>
          <a:noFill/>
          <a:ln>
            <a:noFill/>
          </a:ln>
        </p:spPr>
      </p:pic>
      <p:pic>
        <p:nvPicPr>
          <p:cNvPr id="209" name="Google Shape;209;p24"/>
          <p:cNvPicPr preferRelativeResize="0"/>
          <p:nvPr/>
        </p:nvPicPr>
        <p:blipFill>
          <a:blip r:embed="rId5">
            <a:alphaModFix/>
          </a:blip>
          <a:stretch>
            <a:fillRect/>
          </a:stretch>
        </p:blipFill>
        <p:spPr>
          <a:xfrm>
            <a:off x="8907775" y="2860875"/>
            <a:ext cx="2028825" cy="2400300"/>
          </a:xfrm>
          <a:prstGeom prst="rect">
            <a:avLst/>
          </a:prstGeom>
          <a:noFill/>
          <a:ln>
            <a:noFill/>
          </a:ln>
        </p:spPr>
      </p:pic>
      <p:sp>
        <p:nvSpPr>
          <p:cNvPr id="210" name="Google Shape;210;p24"/>
          <p:cNvSpPr txBox="1"/>
          <p:nvPr/>
        </p:nvSpPr>
        <p:spPr>
          <a:xfrm>
            <a:off x="1407650" y="526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Dilated </a:t>
            </a:r>
            <a:r>
              <a:rPr lang="en-US">
                <a:solidFill>
                  <a:schemeClr val="dk2"/>
                </a:solidFill>
                <a:latin typeface="Times New Roman"/>
                <a:ea typeface="Times New Roman"/>
                <a:cs typeface="Times New Roman"/>
                <a:sym typeface="Times New Roman"/>
              </a:rPr>
              <a:t> Image</a:t>
            </a:r>
            <a:endParaRPr>
              <a:solidFill>
                <a:schemeClr val="dk2"/>
              </a:solidFill>
              <a:latin typeface="Times New Roman"/>
              <a:ea typeface="Times New Roman"/>
              <a:cs typeface="Times New Roman"/>
              <a:sym typeface="Times New Roman"/>
            </a:endParaRPr>
          </a:p>
        </p:txBody>
      </p:sp>
      <p:sp>
        <p:nvSpPr>
          <p:cNvPr id="211" name="Google Shape;211;p24"/>
          <p:cNvSpPr txBox="1"/>
          <p:nvPr/>
        </p:nvSpPr>
        <p:spPr>
          <a:xfrm>
            <a:off x="5734475" y="526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Contour</a:t>
            </a:r>
            <a:endParaRPr>
              <a:solidFill>
                <a:schemeClr val="dk2"/>
              </a:solidFill>
              <a:latin typeface="Times New Roman"/>
              <a:ea typeface="Times New Roman"/>
              <a:cs typeface="Times New Roman"/>
              <a:sym typeface="Times New Roman"/>
            </a:endParaRPr>
          </a:p>
        </p:txBody>
      </p:sp>
      <p:sp>
        <p:nvSpPr>
          <p:cNvPr id="212" name="Google Shape;212;p24"/>
          <p:cNvSpPr txBox="1"/>
          <p:nvPr/>
        </p:nvSpPr>
        <p:spPr>
          <a:xfrm>
            <a:off x="9366625" y="526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Cropped Image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19" name="Google Shape;219;p25"/>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20" name="Google Shape;220;p25"/>
          <p:cNvSpPr txBox="1"/>
          <p:nvPr>
            <p:ph type="title"/>
          </p:nvPr>
        </p:nvSpPr>
        <p:spPr>
          <a:xfrm>
            <a:off x="838200" y="3012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2</a:t>
            </a:r>
            <a:r>
              <a:rPr b="1"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Data Augmentation </a:t>
            </a:r>
            <a:endParaRPr b="1" sz="3000">
              <a:latin typeface="Times New Roman"/>
              <a:ea typeface="Times New Roman"/>
              <a:cs typeface="Times New Roman"/>
              <a:sym typeface="Times New Roman"/>
            </a:endParaRPr>
          </a:p>
        </p:txBody>
      </p:sp>
      <p:sp>
        <p:nvSpPr>
          <p:cNvPr id="221" name="Google Shape;221;p25"/>
          <p:cNvSpPr txBox="1"/>
          <p:nvPr/>
        </p:nvSpPr>
        <p:spPr>
          <a:xfrm>
            <a:off x="625525" y="1626900"/>
            <a:ext cx="10515600" cy="58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US" sz="2000">
                <a:solidFill>
                  <a:schemeClr val="dk2"/>
                </a:solidFill>
                <a:latin typeface="Times New Roman"/>
                <a:ea typeface="Times New Roman"/>
                <a:cs typeface="Times New Roman"/>
                <a:sym typeface="Times New Roman"/>
              </a:rPr>
              <a:t>Generates new training samples from the original dataset by adding random alterations to the images.</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500"/>
              </a:spcBef>
              <a:spcAft>
                <a:spcPts val="0"/>
              </a:spcAft>
              <a:buClr>
                <a:schemeClr val="dk2"/>
              </a:buClr>
              <a:buSzPts val="2000"/>
              <a:buFont typeface="Roboto"/>
              <a:buChar char="●"/>
            </a:pPr>
            <a:r>
              <a:rPr lang="en-US" sz="2000">
                <a:solidFill>
                  <a:schemeClr val="dk2"/>
                </a:solidFill>
                <a:latin typeface="Times New Roman"/>
                <a:ea typeface="Times New Roman"/>
                <a:cs typeface="Times New Roman"/>
                <a:sym typeface="Times New Roman"/>
              </a:rPr>
              <a:t>An input batch of images is presented to the ImageDataGenerator.</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This transforms each image in the batch through a series of random transformations.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The ImageDataGenerator does not return both the original and transformed data, it only returns the randomly transformed data.</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Data augmentation is not applied to the test dataset</a:t>
            </a:r>
            <a:r>
              <a:rPr lang="en-US" sz="2000">
                <a:solidFill>
                  <a:schemeClr val="dk2"/>
                </a:solidFill>
                <a:latin typeface="Times New Roman"/>
                <a:ea typeface="Times New Roman"/>
                <a:cs typeface="Times New Roman"/>
                <a:sym typeface="Times New Roman"/>
              </a:rPr>
              <a:t>, which helps in increasing accuracy.</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Increase the generalizability of the model.</a:t>
            </a:r>
            <a:endParaRPr sz="2000">
              <a:solidFill>
                <a:schemeClr val="dk2"/>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1500"/>
              </a:spcBef>
              <a:spcAft>
                <a:spcPts val="0"/>
              </a:spcAft>
              <a:buNone/>
            </a:pPr>
            <a:r>
              <a:rPr lang="en-US" sz="1200">
                <a:solidFill>
                  <a:schemeClr val="lt1"/>
                </a:solidFill>
                <a:latin typeface="Calibri"/>
                <a:ea typeface="Calibri"/>
                <a:cs typeface="Calibri"/>
                <a:sym typeface="Calibri"/>
              </a:rPr>
              <a:t>17-05-2024</a:t>
            </a:r>
            <a:endParaRPr b="1" sz="1700">
              <a:solidFill>
                <a:schemeClr val="dk2"/>
              </a:solidFill>
              <a:latin typeface="Calibri"/>
              <a:ea typeface="Calibri"/>
              <a:cs typeface="Calibri"/>
              <a:sym typeface="Calibri"/>
            </a:endParaRPr>
          </a:p>
          <a:p>
            <a:pPr indent="0" lvl="0" marL="0" marR="152400" rtl="0" algn="l">
              <a:lnSpc>
                <a:spcPct val="145000"/>
              </a:lnSpc>
              <a:spcBef>
                <a:spcPts val="0"/>
              </a:spcBef>
              <a:spcAft>
                <a:spcPts val="0"/>
              </a:spcAft>
              <a:buNone/>
            </a:pPr>
            <a:r>
              <a:t/>
            </a:r>
            <a:endParaRPr b="1" sz="25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28" name="Google Shape;228;p26"/>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29" name="Google Shape;229;p26"/>
          <p:cNvSpPr txBox="1"/>
          <p:nvPr>
            <p:ph type="title"/>
          </p:nvPr>
        </p:nvSpPr>
        <p:spPr>
          <a:xfrm>
            <a:off x="838200" y="3012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3</a:t>
            </a:r>
            <a:r>
              <a:rPr b="1" lang="en-US" sz="3000">
                <a:latin typeface="Times New Roman"/>
                <a:ea typeface="Times New Roman"/>
                <a:cs typeface="Times New Roman"/>
                <a:sym typeface="Times New Roman"/>
              </a:rPr>
              <a:t>. Feature Extraction</a:t>
            </a:r>
            <a:endParaRPr b="1" sz="3000">
              <a:latin typeface="Times New Roman"/>
              <a:ea typeface="Times New Roman"/>
              <a:cs typeface="Times New Roman"/>
              <a:sym typeface="Times New Roman"/>
            </a:endParaRPr>
          </a:p>
        </p:txBody>
      </p:sp>
      <p:sp>
        <p:nvSpPr>
          <p:cNvPr id="230" name="Google Shape;230;p26"/>
          <p:cNvSpPr txBox="1"/>
          <p:nvPr/>
        </p:nvSpPr>
        <p:spPr>
          <a:xfrm>
            <a:off x="625525" y="1267975"/>
            <a:ext cx="10515600" cy="851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US" sz="2000">
                <a:solidFill>
                  <a:schemeClr val="dk2"/>
                </a:solidFill>
                <a:latin typeface="Times New Roman"/>
                <a:ea typeface="Times New Roman"/>
                <a:cs typeface="Times New Roman"/>
                <a:sym typeface="Times New Roman"/>
              </a:rPr>
              <a:t>Gray Level Co-occurrence Matrix (GLCM):</a:t>
            </a:r>
            <a:endParaRPr b="1" sz="2000">
              <a:solidFill>
                <a:schemeClr val="dk2"/>
              </a:solidFill>
              <a:latin typeface="Times New Roman"/>
              <a:ea typeface="Times New Roman"/>
              <a:cs typeface="Times New Roman"/>
              <a:sym typeface="Times New Roman"/>
            </a:endParaRPr>
          </a:p>
          <a:p>
            <a:pPr indent="-349250" lvl="0" marL="457200" rtl="0" algn="l">
              <a:lnSpc>
                <a:spcPct val="115000"/>
              </a:lnSpc>
              <a:spcBef>
                <a:spcPts val="1500"/>
              </a:spcBef>
              <a:spcAft>
                <a:spcPts val="0"/>
              </a:spcAft>
              <a:buClr>
                <a:schemeClr val="dk2"/>
              </a:buClr>
              <a:buSzPts val="1900"/>
              <a:buFont typeface="Times New Roman"/>
              <a:buChar char="●"/>
            </a:pPr>
            <a:r>
              <a:rPr lang="en-US" sz="1900">
                <a:solidFill>
                  <a:schemeClr val="dk2"/>
                </a:solidFill>
                <a:latin typeface="Times New Roman"/>
                <a:ea typeface="Times New Roman"/>
                <a:cs typeface="Times New Roman"/>
                <a:sym typeface="Times New Roman"/>
              </a:rPr>
              <a:t>Tabulates how often different combinations of pixel brightness values (grey levels) occur in an image</a:t>
            </a:r>
            <a:endParaRPr sz="19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lang="en-US" sz="1900">
                <a:solidFill>
                  <a:schemeClr val="dk2"/>
                </a:solidFill>
                <a:latin typeface="Times New Roman"/>
                <a:ea typeface="Times New Roman"/>
                <a:cs typeface="Times New Roman"/>
                <a:sym typeface="Times New Roman"/>
              </a:rPr>
              <a:t>Considers the relation between two pixels at a time: the reference and the neighbor pixel.</a:t>
            </a:r>
            <a:endParaRPr sz="19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lang="en-US" sz="1900">
                <a:solidFill>
                  <a:schemeClr val="dk2"/>
                </a:solidFill>
                <a:latin typeface="Times New Roman"/>
                <a:ea typeface="Times New Roman"/>
                <a:cs typeface="Times New Roman"/>
                <a:sym typeface="Times New Roman"/>
              </a:rPr>
              <a:t>Enhances the detection of tumors through textural finding and analysis.</a:t>
            </a:r>
            <a:endParaRPr sz="1900">
              <a:solidFill>
                <a:schemeClr val="dk2"/>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b="1" lang="en-US" sz="2000">
                <a:solidFill>
                  <a:schemeClr val="dk2"/>
                </a:solidFill>
                <a:latin typeface="Times New Roman"/>
                <a:ea typeface="Times New Roman"/>
                <a:cs typeface="Times New Roman"/>
                <a:sym typeface="Times New Roman"/>
              </a:rPr>
              <a:t>Useful Statistic Features:</a:t>
            </a:r>
            <a:endParaRPr b="1" sz="2000">
              <a:solidFill>
                <a:schemeClr val="dk2"/>
              </a:solidFill>
              <a:latin typeface="Times New Roman"/>
              <a:ea typeface="Times New Roman"/>
              <a:cs typeface="Times New Roman"/>
              <a:sym typeface="Times New Roman"/>
            </a:endParaRPr>
          </a:p>
          <a:p>
            <a:pPr indent="-349250" lvl="0" marL="457200" rtl="0" algn="just">
              <a:lnSpc>
                <a:spcPct val="115000"/>
              </a:lnSpc>
              <a:spcBef>
                <a:spcPts val="150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Correlation: </a:t>
            </a:r>
            <a:r>
              <a:rPr lang="en-US" sz="1900">
                <a:solidFill>
                  <a:schemeClr val="dk2"/>
                </a:solidFill>
                <a:latin typeface="Times New Roman"/>
                <a:ea typeface="Times New Roman"/>
                <a:cs typeface="Times New Roman"/>
                <a:sym typeface="Times New Roman"/>
              </a:rPr>
              <a:t>Describes the spatial dependencies between the pixels.</a:t>
            </a:r>
            <a:endParaRPr sz="19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Contrast: </a:t>
            </a:r>
            <a:r>
              <a:rPr lang="en-US" sz="1900">
                <a:solidFill>
                  <a:schemeClr val="dk2"/>
                </a:solidFill>
                <a:latin typeface="Times New Roman"/>
                <a:ea typeface="Times New Roman"/>
                <a:cs typeface="Times New Roman"/>
                <a:sym typeface="Times New Roman"/>
              </a:rPr>
              <a:t>Measures the intensity of a pixel and its neighbor over the image tissues.</a:t>
            </a:r>
            <a:endParaRPr sz="19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Energy:</a:t>
            </a:r>
            <a:r>
              <a:rPr lang="en-US" sz="1900">
                <a:solidFill>
                  <a:schemeClr val="dk2"/>
                </a:solidFill>
                <a:latin typeface="Times New Roman"/>
                <a:ea typeface="Times New Roman"/>
                <a:cs typeface="Times New Roman"/>
                <a:sym typeface="Times New Roman"/>
              </a:rPr>
              <a:t> Quantifies the extent of pixel pair repetitions; measures the similarity of an image.</a:t>
            </a:r>
            <a:endParaRPr sz="19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Homogeneity:</a:t>
            </a:r>
            <a:r>
              <a:rPr lang="en-US" sz="1900">
                <a:solidFill>
                  <a:schemeClr val="dk2"/>
                </a:solidFill>
                <a:latin typeface="Times New Roman"/>
                <a:ea typeface="Times New Roman"/>
                <a:cs typeface="Times New Roman"/>
                <a:sym typeface="Times New Roman"/>
              </a:rPr>
              <a:t> Scales local changes of image texture; measures the closeness of the distribution of pixels in the GLCM.</a:t>
            </a:r>
            <a:endParaRPr sz="19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Dissimilarity:</a:t>
            </a:r>
            <a:r>
              <a:rPr lang="en-US" sz="1900">
                <a:solidFill>
                  <a:schemeClr val="dk2"/>
                </a:solidFill>
                <a:latin typeface="Times New Roman"/>
                <a:ea typeface="Times New Roman"/>
                <a:cs typeface="Times New Roman"/>
                <a:sym typeface="Times New Roman"/>
              </a:rPr>
              <a:t> Compares segmentations created by different algorithms.</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1500"/>
              </a:spcBef>
              <a:spcAft>
                <a:spcPts val="0"/>
              </a:spcAft>
              <a:buNone/>
            </a:pPr>
            <a:r>
              <a:rPr lang="en-US" sz="1200">
                <a:solidFill>
                  <a:schemeClr val="lt1"/>
                </a:solidFill>
                <a:latin typeface="Calibri"/>
                <a:ea typeface="Calibri"/>
                <a:cs typeface="Calibri"/>
                <a:sym typeface="Calibri"/>
              </a:rPr>
              <a:t>17-05-2024</a:t>
            </a:r>
            <a:endParaRPr b="1" sz="1700">
              <a:solidFill>
                <a:schemeClr val="dk2"/>
              </a:solidFill>
              <a:latin typeface="Calibri"/>
              <a:ea typeface="Calibri"/>
              <a:cs typeface="Calibri"/>
              <a:sym typeface="Calibri"/>
            </a:endParaRPr>
          </a:p>
          <a:p>
            <a:pPr indent="0" lvl="0" marL="0" marR="152400" rtl="0" algn="l">
              <a:lnSpc>
                <a:spcPct val="145000"/>
              </a:lnSpc>
              <a:spcBef>
                <a:spcPts val="0"/>
              </a:spcBef>
              <a:spcAft>
                <a:spcPts val="0"/>
              </a:spcAft>
              <a:buNone/>
            </a:pPr>
            <a:r>
              <a:t/>
            </a:r>
            <a:endParaRPr b="1" sz="25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37" name="Google Shape;237;p27"/>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38" name="Google Shape;238;p27"/>
          <p:cNvSpPr txBox="1"/>
          <p:nvPr>
            <p:ph type="title"/>
          </p:nvPr>
        </p:nvSpPr>
        <p:spPr>
          <a:xfrm>
            <a:off x="838200" y="4348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4</a:t>
            </a:r>
            <a:r>
              <a:rPr b="1"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Classification</a:t>
            </a:r>
            <a:endParaRPr b="1" sz="3000">
              <a:latin typeface="Times New Roman"/>
              <a:ea typeface="Times New Roman"/>
              <a:cs typeface="Times New Roman"/>
              <a:sym typeface="Times New Roman"/>
            </a:endParaRPr>
          </a:p>
        </p:txBody>
      </p:sp>
      <p:sp>
        <p:nvSpPr>
          <p:cNvPr id="239" name="Google Shape;239;p27"/>
          <p:cNvSpPr txBox="1"/>
          <p:nvPr/>
        </p:nvSpPr>
        <p:spPr>
          <a:xfrm>
            <a:off x="735925" y="1592425"/>
            <a:ext cx="10296600" cy="7172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0"/>
              </a:spcAft>
              <a:buNone/>
            </a:pPr>
            <a:r>
              <a:rPr b="1" lang="en-US" sz="2000">
                <a:solidFill>
                  <a:schemeClr val="dk2"/>
                </a:solidFill>
                <a:latin typeface="Times New Roman"/>
                <a:ea typeface="Times New Roman"/>
                <a:cs typeface="Times New Roman"/>
                <a:sym typeface="Times New Roman"/>
              </a:rPr>
              <a:t>Convolution Neural Network (CNN) model based on ResNet50 architecture is used to classify tumor in the MRI Brain scans.</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5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Input Layer:</a:t>
            </a:r>
            <a:r>
              <a:rPr lang="en-US" sz="2000">
                <a:solidFill>
                  <a:schemeClr val="dk2"/>
                </a:solidFill>
                <a:latin typeface="Times New Roman"/>
                <a:ea typeface="Times New Roman"/>
                <a:cs typeface="Times New Roman"/>
                <a:sym typeface="Times New Roman"/>
              </a:rPr>
              <a:t> Holds pixel values of the MRI scan of the brain.</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Convolution Layer:</a:t>
            </a:r>
            <a:r>
              <a:rPr lang="en-US" sz="2000">
                <a:solidFill>
                  <a:schemeClr val="dk2"/>
                </a:solidFill>
                <a:latin typeface="Times New Roman"/>
                <a:ea typeface="Times New Roman"/>
                <a:cs typeface="Times New Roman"/>
                <a:sym typeface="Times New Roman"/>
              </a:rPr>
              <a:t> Connected to local regions of the input through the calculation of the scalar product between their weights and the connected input volume.</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Activation function:</a:t>
            </a:r>
            <a:r>
              <a:rPr lang="en-US" sz="2000">
                <a:solidFill>
                  <a:schemeClr val="dk2"/>
                </a:solidFill>
                <a:latin typeface="Times New Roman"/>
                <a:ea typeface="Times New Roman"/>
                <a:cs typeface="Times New Roman"/>
                <a:sym typeface="Times New Roman"/>
              </a:rPr>
              <a:t> Relu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Pooling Layer:</a:t>
            </a:r>
            <a:r>
              <a:rPr lang="en-US" sz="2000">
                <a:solidFill>
                  <a:schemeClr val="dk2"/>
                </a:solidFill>
                <a:latin typeface="Times New Roman"/>
                <a:ea typeface="Times New Roman"/>
                <a:cs typeface="Times New Roman"/>
                <a:sym typeface="Times New Roman"/>
              </a:rPr>
              <a:t> Performs down sampling along the spatial dimensionality of the input and reduces the number of parameters within that activation.</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Fully Connected Layers:</a:t>
            </a:r>
            <a:r>
              <a:rPr lang="en-US" sz="2000">
                <a:solidFill>
                  <a:schemeClr val="dk2"/>
                </a:solidFill>
                <a:latin typeface="Times New Roman"/>
                <a:ea typeface="Times New Roman"/>
                <a:cs typeface="Times New Roman"/>
                <a:sym typeface="Times New Roman"/>
              </a:rPr>
              <a:t> Produces class scores for the classification of MRI brain scans.</a:t>
            </a:r>
            <a:endParaRPr sz="2000">
              <a:solidFill>
                <a:schemeClr val="dk2"/>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15000"/>
              </a:lnSpc>
              <a:spcBef>
                <a:spcPts val="1500"/>
              </a:spcBef>
              <a:spcAft>
                <a:spcPts val="0"/>
              </a:spcAft>
              <a:buNone/>
            </a:pPr>
            <a:r>
              <a:t/>
            </a:r>
            <a:endParaRPr sz="2000">
              <a:solidFill>
                <a:schemeClr val="dk2"/>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1500"/>
              </a:spcBef>
              <a:spcAft>
                <a:spcPts val="0"/>
              </a:spcAft>
              <a:buNone/>
            </a:pPr>
            <a:r>
              <a:rPr lang="en-US" sz="1200">
                <a:solidFill>
                  <a:schemeClr val="lt1"/>
                </a:solidFill>
                <a:latin typeface="Calibri"/>
                <a:ea typeface="Calibri"/>
                <a:cs typeface="Calibri"/>
                <a:sym typeface="Calibri"/>
              </a:rPr>
              <a:t>17-05-2024</a:t>
            </a:r>
            <a:endParaRPr b="1" sz="1700">
              <a:solidFill>
                <a:schemeClr val="dk2"/>
              </a:solidFill>
              <a:latin typeface="Calibri"/>
              <a:ea typeface="Calibri"/>
              <a:cs typeface="Calibri"/>
              <a:sym typeface="Calibri"/>
            </a:endParaRPr>
          </a:p>
          <a:p>
            <a:pPr indent="0" lvl="0" marL="0" marR="152400" rtl="0" algn="l">
              <a:lnSpc>
                <a:spcPct val="145000"/>
              </a:lnSpc>
              <a:spcBef>
                <a:spcPts val="0"/>
              </a:spcBef>
              <a:spcAft>
                <a:spcPts val="0"/>
              </a:spcAft>
              <a:buNone/>
            </a:pPr>
            <a:r>
              <a:t/>
            </a:r>
            <a:endParaRPr b="1" sz="25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46" name="Google Shape;246;p28"/>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47" name="Google Shape;247;p28"/>
          <p:cNvSpPr txBox="1"/>
          <p:nvPr/>
        </p:nvSpPr>
        <p:spPr>
          <a:xfrm>
            <a:off x="735925" y="1592425"/>
            <a:ext cx="102966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pic>
        <p:nvPicPr>
          <p:cNvPr id="248" name="Google Shape;248;p28"/>
          <p:cNvPicPr preferRelativeResize="0"/>
          <p:nvPr/>
        </p:nvPicPr>
        <p:blipFill rotWithShape="1">
          <a:blip r:embed="rId3">
            <a:alphaModFix/>
          </a:blip>
          <a:srcRect b="0" l="400" r="-400" t="0"/>
          <a:stretch/>
        </p:blipFill>
        <p:spPr>
          <a:xfrm>
            <a:off x="1520900" y="1961725"/>
            <a:ext cx="9785200" cy="3545675"/>
          </a:xfrm>
          <a:prstGeom prst="rect">
            <a:avLst/>
          </a:prstGeom>
          <a:noFill/>
          <a:ln>
            <a:noFill/>
          </a:ln>
        </p:spPr>
      </p:pic>
      <p:pic>
        <p:nvPicPr>
          <p:cNvPr id="249" name="Google Shape;249;p28"/>
          <p:cNvPicPr preferRelativeResize="0"/>
          <p:nvPr/>
        </p:nvPicPr>
        <p:blipFill>
          <a:blip r:embed="rId4">
            <a:alphaModFix/>
          </a:blip>
          <a:stretch>
            <a:fillRect/>
          </a:stretch>
        </p:blipFill>
        <p:spPr>
          <a:xfrm>
            <a:off x="195400" y="2880438"/>
            <a:ext cx="1325500" cy="1568200"/>
          </a:xfrm>
          <a:prstGeom prst="rect">
            <a:avLst/>
          </a:prstGeom>
          <a:noFill/>
          <a:ln>
            <a:noFill/>
          </a:ln>
        </p:spPr>
      </p:pic>
      <p:pic>
        <p:nvPicPr>
          <p:cNvPr id="250" name="Google Shape;250;p28"/>
          <p:cNvPicPr preferRelativeResize="0"/>
          <p:nvPr/>
        </p:nvPicPr>
        <p:blipFill rotWithShape="1">
          <a:blip r:embed="rId5">
            <a:alphaModFix/>
          </a:blip>
          <a:srcRect b="11792" l="0" r="0" t="5391"/>
          <a:stretch/>
        </p:blipFill>
        <p:spPr>
          <a:xfrm>
            <a:off x="9850225" y="1713700"/>
            <a:ext cx="1538775" cy="1298650"/>
          </a:xfrm>
          <a:prstGeom prst="rect">
            <a:avLst/>
          </a:prstGeom>
          <a:noFill/>
          <a:ln>
            <a:noFill/>
          </a:ln>
        </p:spPr>
      </p:pic>
      <p:sp>
        <p:nvSpPr>
          <p:cNvPr id="251" name="Google Shape;251;p28"/>
          <p:cNvSpPr txBox="1"/>
          <p:nvPr/>
        </p:nvSpPr>
        <p:spPr>
          <a:xfrm>
            <a:off x="81650" y="4573100"/>
            <a:ext cx="3000000" cy="4770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000"/>
              </a:spcBef>
              <a:spcAft>
                <a:spcPts val="0"/>
              </a:spcAft>
              <a:buNone/>
            </a:pPr>
            <a:r>
              <a:rPr b="1" lang="en-US" sz="1900">
                <a:solidFill>
                  <a:schemeClr val="dk2"/>
                </a:solidFill>
                <a:latin typeface="Times New Roman"/>
                <a:ea typeface="Times New Roman"/>
                <a:cs typeface="Times New Roman"/>
                <a:sym typeface="Times New Roman"/>
              </a:rPr>
              <a:t>Input</a:t>
            </a:r>
            <a:endParaRPr b="1"/>
          </a:p>
        </p:txBody>
      </p:sp>
      <p:sp>
        <p:nvSpPr>
          <p:cNvPr id="252" name="Google Shape;252;p28"/>
          <p:cNvSpPr txBox="1"/>
          <p:nvPr/>
        </p:nvSpPr>
        <p:spPr>
          <a:xfrm>
            <a:off x="9717125" y="5986100"/>
            <a:ext cx="3000000" cy="4770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000"/>
              </a:spcBef>
              <a:spcAft>
                <a:spcPts val="0"/>
              </a:spcAft>
              <a:buNone/>
            </a:pPr>
            <a:r>
              <a:rPr b="1" lang="en-US" sz="1900">
                <a:solidFill>
                  <a:schemeClr val="dk2"/>
                </a:solidFill>
                <a:latin typeface="Times New Roman"/>
                <a:ea typeface="Times New Roman"/>
                <a:cs typeface="Times New Roman"/>
                <a:sym typeface="Times New Roman"/>
              </a:rPr>
              <a:t>Output</a:t>
            </a:r>
            <a:endParaRPr b="1">
              <a:solidFill>
                <a:schemeClr val="dk1"/>
              </a:solidFill>
            </a:endParaRPr>
          </a:p>
        </p:txBody>
      </p:sp>
      <p:cxnSp>
        <p:nvCxnSpPr>
          <p:cNvPr id="253" name="Google Shape;253;p28"/>
          <p:cNvCxnSpPr/>
          <p:nvPr/>
        </p:nvCxnSpPr>
        <p:spPr>
          <a:xfrm>
            <a:off x="1554450" y="3734425"/>
            <a:ext cx="297600" cy="300"/>
          </a:xfrm>
          <a:prstGeom prst="straightConnector1">
            <a:avLst/>
          </a:prstGeom>
          <a:noFill/>
          <a:ln cap="flat" cmpd="sng" w="9525">
            <a:solidFill>
              <a:schemeClr val="dk1"/>
            </a:solidFill>
            <a:prstDash val="solid"/>
            <a:round/>
            <a:headEnd len="med" w="med" type="none"/>
            <a:tailEnd len="med" w="med" type="triangle"/>
          </a:ln>
        </p:spPr>
      </p:cxnSp>
      <p:pic>
        <p:nvPicPr>
          <p:cNvPr id="254" name="Google Shape;254;p28"/>
          <p:cNvPicPr preferRelativeResize="0"/>
          <p:nvPr/>
        </p:nvPicPr>
        <p:blipFill rotWithShape="1">
          <a:blip r:embed="rId6">
            <a:alphaModFix/>
          </a:blip>
          <a:srcRect b="9256" l="14775" r="15659" t="9256"/>
          <a:stretch/>
        </p:blipFill>
        <p:spPr>
          <a:xfrm>
            <a:off x="10063525" y="4589175"/>
            <a:ext cx="1325500" cy="1396931"/>
          </a:xfrm>
          <a:prstGeom prst="rect">
            <a:avLst/>
          </a:prstGeom>
          <a:noFill/>
          <a:ln>
            <a:noFill/>
          </a:ln>
        </p:spPr>
      </p:pic>
      <p:sp>
        <p:nvSpPr>
          <p:cNvPr id="255" name="Google Shape;255;p28"/>
          <p:cNvSpPr txBox="1"/>
          <p:nvPr/>
        </p:nvSpPr>
        <p:spPr>
          <a:xfrm>
            <a:off x="2746075" y="6024488"/>
            <a:ext cx="627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Times New Roman"/>
                <a:ea typeface="Times New Roman"/>
                <a:cs typeface="Times New Roman"/>
                <a:sym typeface="Times New Roman"/>
              </a:rPr>
              <a:t>A simple CNN architecture, comprised of layers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62" name="Google Shape;262;p29"/>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63" name="Google Shape;263;p29"/>
          <p:cNvSpPr txBox="1"/>
          <p:nvPr>
            <p:ph type="title"/>
          </p:nvPr>
        </p:nvSpPr>
        <p:spPr>
          <a:xfrm>
            <a:off x="722175" y="6231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Times New Roman"/>
                <a:ea typeface="Times New Roman"/>
                <a:cs typeface="Times New Roman"/>
                <a:sym typeface="Times New Roman"/>
              </a:rPr>
              <a:t>Classification - ResNet50 (Architecture)</a:t>
            </a:r>
            <a:endParaRPr b="1" sz="3500">
              <a:latin typeface="Times New Roman"/>
              <a:ea typeface="Times New Roman"/>
              <a:cs typeface="Times New Roman"/>
              <a:sym typeface="Times New Roman"/>
            </a:endParaRPr>
          </a:p>
        </p:txBody>
      </p:sp>
      <p:sp>
        <p:nvSpPr>
          <p:cNvPr id="264" name="Google Shape;264;p29"/>
          <p:cNvSpPr txBox="1"/>
          <p:nvPr/>
        </p:nvSpPr>
        <p:spPr>
          <a:xfrm>
            <a:off x="722175" y="1948850"/>
            <a:ext cx="10351800" cy="3650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000"/>
              </a:spcBef>
              <a:spcAft>
                <a:spcPts val="0"/>
              </a:spcAft>
              <a:buNone/>
            </a:pPr>
            <a:r>
              <a:rPr lang="en-US" sz="1900">
                <a:solidFill>
                  <a:schemeClr val="dk2"/>
                </a:solidFill>
                <a:latin typeface="Times New Roman"/>
                <a:ea typeface="Times New Roman"/>
                <a:cs typeface="Times New Roman"/>
                <a:sym typeface="Times New Roman"/>
              </a:rPr>
              <a:t>Instead of learning features directly, the model  learns from residuals i.e. the difference between the input and the features learned by the layers. Contains 50 layers, allowing for very deep networks without the vanishing gradient problem.</a:t>
            </a:r>
            <a:endParaRPr sz="1900">
              <a:solidFill>
                <a:schemeClr val="dk2"/>
              </a:solidFill>
              <a:latin typeface="Times New Roman"/>
              <a:ea typeface="Times New Roman"/>
              <a:cs typeface="Times New Roman"/>
              <a:sym typeface="Times New Roman"/>
            </a:endParaRPr>
          </a:p>
          <a:p>
            <a:pPr indent="-349250" lvl="0" marL="457200" rtl="0" algn="just">
              <a:lnSpc>
                <a:spcPct val="100000"/>
              </a:lnSpc>
              <a:spcBef>
                <a:spcPts val="150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Core Layers:</a:t>
            </a:r>
            <a:r>
              <a:rPr lang="en-US" sz="1900">
                <a:solidFill>
                  <a:schemeClr val="dk2"/>
                </a:solidFill>
                <a:latin typeface="Times New Roman"/>
                <a:ea typeface="Times New Roman"/>
                <a:cs typeface="Times New Roman"/>
                <a:sym typeface="Times New Roman"/>
              </a:rPr>
              <a:t> InputLayer, Padding Layer, Convolution Layer, Batch Normalization, Activation Function and Max Pooling Layer.</a:t>
            </a:r>
            <a:endParaRPr sz="1900">
              <a:solidFill>
                <a:schemeClr val="dk2"/>
              </a:solidFill>
              <a:latin typeface="Times New Roman"/>
              <a:ea typeface="Times New Roman"/>
              <a:cs typeface="Times New Roman"/>
              <a:sym typeface="Times New Roman"/>
            </a:endParaRPr>
          </a:p>
          <a:p>
            <a:pPr indent="-349250" lvl="0" marL="457200" rtl="0" algn="just">
              <a:lnSpc>
                <a:spcPct val="100000"/>
              </a:lnSpc>
              <a:spcBef>
                <a:spcPts val="1500"/>
              </a:spcBef>
              <a:spcAft>
                <a:spcPts val="0"/>
              </a:spcAft>
              <a:buClr>
                <a:schemeClr val="dk2"/>
              </a:buClr>
              <a:buSzPts val="1900"/>
              <a:buFont typeface="Times New Roman"/>
              <a:buChar char="●"/>
            </a:pPr>
            <a:r>
              <a:rPr b="1" lang="en-US" sz="1900">
                <a:solidFill>
                  <a:schemeClr val="dk2"/>
                </a:solidFill>
                <a:latin typeface="Times New Roman"/>
                <a:ea typeface="Times New Roman"/>
                <a:cs typeface="Times New Roman"/>
                <a:sym typeface="Times New Roman"/>
              </a:rPr>
              <a:t>Additional Layers: </a:t>
            </a:r>
            <a:r>
              <a:rPr lang="en-US" sz="1900">
                <a:solidFill>
                  <a:schemeClr val="dk2"/>
                </a:solidFill>
                <a:latin typeface="Times New Roman"/>
                <a:ea typeface="Times New Roman"/>
                <a:cs typeface="Times New Roman"/>
                <a:sym typeface="Times New Roman"/>
              </a:rPr>
              <a:t>Average Pooling, Flatten, Dense, Dropout</a:t>
            </a:r>
            <a:endParaRPr sz="1900">
              <a:solidFill>
                <a:schemeClr val="dk2"/>
              </a:solidFill>
              <a:latin typeface="Times New Roman"/>
              <a:ea typeface="Times New Roman"/>
              <a:cs typeface="Times New Roman"/>
              <a:sym typeface="Times New Roman"/>
            </a:endParaRPr>
          </a:p>
          <a:p>
            <a:pPr indent="-349250" lvl="0" marL="457200" rtl="0" algn="l">
              <a:lnSpc>
                <a:spcPct val="100000"/>
              </a:lnSpc>
              <a:spcBef>
                <a:spcPts val="1000"/>
              </a:spcBef>
              <a:spcAft>
                <a:spcPts val="0"/>
              </a:spcAft>
              <a:buClr>
                <a:schemeClr val="dk2"/>
              </a:buClr>
              <a:buSzPts val="1900"/>
              <a:buFont typeface="Times New Roman"/>
              <a:buChar char="●"/>
            </a:pPr>
            <a:r>
              <a:rPr lang="en-US" sz="1900">
                <a:solidFill>
                  <a:schemeClr val="dk2"/>
                </a:solidFill>
                <a:latin typeface="Times New Roman"/>
                <a:ea typeface="Times New Roman"/>
                <a:cs typeface="Times New Roman"/>
                <a:sym typeface="Times New Roman"/>
              </a:rPr>
              <a:t>Increasing the total number trainable parameters, enhances the model capacity.</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l">
              <a:spcBef>
                <a:spcPts val="1500"/>
              </a:spcBef>
              <a:spcAft>
                <a:spcPts val="0"/>
              </a:spcAft>
              <a:buNone/>
            </a:pPr>
            <a:r>
              <a:t/>
            </a:r>
            <a:endParaRPr sz="1200">
              <a:solidFill>
                <a:srgbClr val="E6EDF3"/>
              </a:solidFill>
              <a:highlight>
                <a:srgbClr val="0D1117"/>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71" name="Google Shape;271;p30"/>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72" name="Google Shape;272;p30"/>
          <p:cNvSpPr txBox="1"/>
          <p:nvPr>
            <p:ph type="title"/>
          </p:nvPr>
        </p:nvSpPr>
        <p:spPr>
          <a:xfrm>
            <a:off x="714475" y="3187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4</a:t>
            </a:r>
            <a:r>
              <a:rPr b="1"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Segmentation using ResUNet</a:t>
            </a:r>
            <a:endParaRPr b="1" sz="3000">
              <a:latin typeface="Times New Roman"/>
              <a:ea typeface="Times New Roman"/>
              <a:cs typeface="Times New Roman"/>
              <a:sym typeface="Times New Roman"/>
            </a:endParaRPr>
          </a:p>
        </p:txBody>
      </p:sp>
      <p:sp>
        <p:nvSpPr>
          <p:cNvPr id="273" name="Google Shape;273;p30"/>
          <p:cNvSpPr txBox="1"/>
          <p:nvPr/>
        </p:nvSpPr>
        <p:spPr>
          <a:xfrm>
            <a:off x="714475" y="1323900"/>
            <a:ext cx="10983900" cy="109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0"/>
              </a:spcAft>
              <a:buNone/>
            </a:pPr>
            <a:r>
              <a:rPr lang="en-US" sz="1800">
                <a:solidFill>
                  <a:schemeClr val="dk2"/>
                </a:solidFill>
                <a:latin typeface="Times New Roman"/>
                <a:ea typeface="Times New Roman"/>
                <a:cs typeface="Times New Roman"/>
                <a:sym typeface="Times New Roman"/>
              </a:rPr>
              <a:t>Segmentation is used to partitions an image into regions and separates objects and textures in images.</a:t>
            </a:r>
            <a:endParaRPr sz="1800">
              <a:solidFill>
                <a:schemeClr val="dk2"/>
              </a:solidFill>
              <a:latin typeface="Times New Roman"/>
              <a:ea typeface="Times New Roman"/>
              <a:cs typeface="Times New Roman"/>
              <a:sym typeface="Times New Roman"/>
            </a:endParaRPr>
          </a:p>
          <a:p>
            <a:pPr indent="-342900" lvl="0" marL="457200" rtl="0" algn="just">
              <a:lnSpc>
                <a:spcPct val="115000"/>
              </a:lnSpc>
              <a:spcBef>
                <a:spcPts val="150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ResUNet Architecture: </a:t>
            </a:r>
            <a:r>
              <a:rPr lang="en-US" sz="1800">
                <a:solidFill>
                  <a:schemeClr val="dk2"/>
                </a:solidFill>
                <a:latin typeface="Times New Roman"/>
                <a:ea typeface="Times New Roman"/>
                <a:cs typeface="Times New Roman"/>
                <a:sym typeface="Times New Roman"/>
              </a:rPr>
              <a:t>Designed for pixel-based image segmentation, architecture visualizes as the letter "U" and consists of two main parts contraction path and expansion path.</a:t>
            </a:r>
            <a:endParaRPr sz="1800">
              <a:solidFill>
                <a:schemeClr val="dk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Contraction Path:</a:t>
            </a:r>
            <a:r>
              <a:rPr lang="en-US" sz="1800">
                <a:solidFill>
                  <a:schemeClr val="dk2"/>
                </a:solidFill>
                <a:latin typeface="Times New Roman"/>
                <a:ea typeface="Times New Roman"/>
                <a:cs typeface="Times New Roman"/>
                <a:sym typeface="Times New Roman"/>
              </a:rPr>
              <a:t> Each block processes the input through res-blocks followed by 2x2 max pooling.</a:t>
            </a:r>
            <a:endParaRPr sz="1800">
              <a:solidFill>
                <a:schemeClr val="dk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Expansion Path: </a:t>
            </a:r>
            <a:r>
              <a:rPr lang="en-US" sz="1800">
                <a:solidFill>
                  <a:schemeClr val="dk2"/>
                </a:solidFill>
                <a:latin typeface="Times New Roman"/>
                <a:ea typeface="Times New Roman"/>
                <a:cs typeface="Times New Roman"/>
                <a:sym typeface="Times New Roman"/>
              </a:rPr>
              <a:t>Each block takes the up-sampled input from the previous layer.</a:t>
            </a:r>
            <a:endParaRPr sz="1800">
              <a:solidFill>
                <a:schemeClr val="dk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Final Layer of Expansion Path:</a:t>
            </a:r>
            <a:r>
              <a:rPr lang="en-US" sz="1800">
                <a:solidFill>
                  <a:schemeClr val="dk2"/>
                </a:solidFill>
                <a:latin typeface="Times New Roman"/>
                <a:ea typeface="Times New Roman"/>
                <a:cs typeface="Times New Roman"/>
                <a:sym typeface="Times New Roman"/>
              </a:rPr>
              <a:t> Output from the res-block is passed through a 1x1 convolution layer and produces the desired output with the same size as the input.</a:t>
            </a:r>
            <a:endParaRPr sz="1800">
              <a:solidFill>
                <a:schemeClr val="dk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To deal with the class imbalance problem the loss function are used for updating the weight vector by using labelled output and calculated output of the model.</a:t>
            </a:r>
            <a:endParaRPr sz="1800">
              <a:solidFill>
                <a:schemeClr val="dk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Dice score coefficient (DSC): </a:t>
            </a:r>
            <a:r>
              <a:rPr lang="en-US" sz="1800">
                <a:solidFill>
                  <a:schemeClr val="dk2"/>
                </a:solidFill>
                <a:latin typeface="Times New Roman"/>
                <a:ea typeface="Times New Roman"/>
                <a:cs typeface="Times New Roman"/>
                <a:sym typeface="Times New Roman"/>
              </a:rPr>
              <a:t>Dice coefficient only consider the segmentation class and not the background class.</a:t>
            </a:r>
            <a:endParaRPr sz="1800">
              <a:solidFill>
                <a:schemeClr val="dk2"/>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2"/>
              </a:buClr>
              <a:buSzPts val="1900"/>
              <a:buFont typeface="Times New Roman"/>
              <a:buChar char="●"/>
            </a:pPr>
            <a:r>
              <a:rPr b="1" lang="en-US" sz="1800">
                <a:solidFill>
                  <a:schemeClr val="dk2"/>
                </a:solidFill>
                <a:latin typeface="Times New Roman"/>
                <a:ea typeface="Times New Roman"/>
                <a:cs typeface="Times New Roman"/>
                <a:sym typeface="Times New Roman"/>
              </a:rPr>
              <a:t>Focal Tversky loss function (FTL): </a:t>
            </a:r>
            <a:r>
              <a:rPr lang="en-US" sz="1800">
                <a:solidFill>
                  <a:schemeClr val="dk2"/>
                </a:solidFill>
                <a:latin typeface="Times New Roman"/>
                <a:ea typeface="Times New Roman"/>
                <a:cs typeface="Times New Roman"/>
                <a:sym typeface="Times New Roman"/>
              </a:rPr>
              <a:t>The Tversky loss is based on the Tversky index, a measure of similarity </a:t>
            </a:r>
            <a:r>
              <a:rPr lang="en-US" sz="1900">
                <a:solidFill>
                  <a:schemeClr val="dk2"/>
                </a:solidFill>
                <a:latin typeface="Times New Roman"/>
                <a:ea typeface="Times New Roman"/>
                <a:cs typeface="Times New Roman"/>
                <a:sym typeface="Times New Roman"/>
              </a:rPr>
              <a:t>between two sets and it is a loss function used to train this ResUNet.</a:t>
            </a:r>
            <a:endParaRPr sz="1900">
              <a:solidFill>
                <a:schemeClr val="dk2"/>
              </a:solidFill>
              <a:latin typeface="Times New Roman"/>
              <a:ea typeface="Times New Roman"/>
              <a:cs typeface="Times New Roman"/>
              <a:sym typeface="Times New Roman"/>
            </a:endParaRPr>
          </a:p>
          <a:p>
            <a:pPr indent="0" lvl="0" marL="914400" rtl="0" algn="l">
              <a:lnSpc>
                <a:spcPct val="115000"/>
              </a:lnSpc>
              <a:spcBef>
                <a:spcPts val="21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210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1500"/>
              </a:spcBef>
              <a:spcAft>
                <a:spcPts val="0"/>
              </a:spcAft>
              <a:buNone/>
            </a:pPr>
            <a:r>
              <a:rPr lang="en-US" sz="1200">
                <a:solidFill>
                  <a:schemeClr val="lt1"/>
                </a:solidFill>
                <a:latin typeface="Calibri"/>
                <a:ea typeface="Calibri"/>
                <a:cs typeface="Calibri"/>
                <a:sym typeface="Calibri"/>
              </a:rPr>
              <a:t>17-05-2024</a:t>
            </a:r>
            <a:endParaRPr b="1" sz="1700">
              <a:solidFill>
                <a:schemeClr val="dk2"/>
              </a:solidFill>
              <a:latin typeface="Calibri"/>
              <a:ea typeface="Calibri"/>
              <a:cs typeface="Calibri"/>
              <a:sym typeface="Calibri"/>
            </a:endParaRPr>
          </a:p>
          <a:p>
            <a:pPr indent="0" lvl="0" marL="0" marR="152400" rtl="0" algn="l">
              <a:lnSpc>
                <a:spcPct val="145000"/>
              </a:lnSpc>
              <a:spcBef>
                <a:spcPts val="0"/>
              </a:spcBef>
              <a:spcAft>
                <a:spcPts val="0"/>
              </a:spcAft>
              <a:buNone/>
            </a:pPr>
            <a:r>
              <a:t/>
            </a:r>
            <a:endParaRPr b="1" sz="25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280" name="Google Shape;280;p31"/>
          <p:cNvSpPr txBox="1"/>
          <p:nvPr/>
        </p:nvSpPr>
        <p:spPr>
          <a:xfrm>
            <a:off x="260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
        <p:nvSpPr>
          <p:cNvPr id="281" name="Google Shape;281;p31"/>
          <p:cNvSpPr txBox="1"/>
          <p:nvPr/>
        </p:nvSpPr>
        <p:spPr>
          <a:xfrm>
            <a:off x="625525" y="1267975"/>
            <a:ext cx="10351800" cy="696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t/>
            </a:r>
            <a:endParaRPr sz="1900">
              <a:solidFill>
                <a:schemeClr val="dk2"/>
              </a:solidFill>
              <a:latin typeface="Times New Roman"/>
              <a:ea typeface="Times New Roman"/>
              <a:cs typeface="Times New Roman"/>
              <a:sym typeface="Times New Roman"/>
            </a:endParaRPr>
          </a:p>
          <a:p>
            <a:pPr indent="0" lvl="0" marL="914400" rtl="0" algn="l">
              <a:lnSpc>
                <a:spcPct val="115000"/>
              </a:lnSpc>
              <a:spcBef>
                <a:spcPts val="21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210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b="1" sz="1900">
              <a:solidFill>
                <a:schemeClr val="dk2"/>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1500"/>
              </a:spcBef>
              <a:spcAft>
                <a:spcPts val="0"/>
              </a:spcAft>
              <a:buNone/>
            </a:pPr>
            <a:r>
              <a:rPr lang="en-US" sz="1200">
                <a:solidFill>
                  <a:schemeClr val="lt1"/>
                </a:solidFill>
                <a:latin typeface="Calibri"/>
                <a:ea typeface="Calibri"/>
                <a:cs typeface="Calibri"/>
                <a:sym typeface="Calibri"/>
              </a:rPr>
              <a:t>17-05-2024</a:t>
            </a:r>
            <a:endParaRPr b="1" sz="1700">
              <a:solidFill>
                <a:schemeClr val="dk2"/>
              </a:solidFill>
              <a:latin typeface="Calibri"/>
              <a:ea typeface="Calibri"/>
              <a:cs typeface="Calibri"/>
              <a:sym typeface="Calibri"/>
            </a:endParaRPr>
          </a:p>
          <a:p>
            <a:pPr indent="0" lvl="0" marL="0" marR="152400" rtl="0" algn="l">
              <a:lnSpc>
                <a:spcPct val="145000"/>
              </a:lnSpc>
              <a:spcBef>
                <a:spcPts val="0"/>
              </a:spcBef>
              <a:spcAft>
                <a:spcPts val="0"/>
              </a:spcAft>
              <a:buNone/>
            </a:pPr>
            <a:r>
              <a:t/>
            </a:r>
            <a:endParaRPr b="1" sz="25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7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22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rgbClr val="E6EDF3"/>
              </a:solidFill>
              <a:highlight>
                <a:srgbClr val="0D1117"/>
              </a:highlight>
            </a:endParaRPr>
          </a:p>
        </p:txBody>
      </p:sp>
      <p:pic>
        <p:nvPicPr>
          <p:cNvPr id="282" name="Google Shape;282;p31"/>
          <p:cNvPicPr preferRelativeResize="0"/>
          <p:nvPr/>
        </p:nvPicPr>
        <p:blipFill>
          <a:blip r:embed="rId3">
            <a:alphaModFix/>
          </a:blip>
          <a:stretch>
            <a:fillRect/>
          </a:stretch>
        </p:blipFill>
        <p:spPr>
          <a:xfrm>
            <a:off x="955987" y="0"/>
            <a:ext cx="9690875" cy="6090526"/>
          </a:xfrm>
          <a:prstGeom prst="rect">
            <a:avLst/>
          </a:prstGeom>
          <a:noFill/>
          <a:ln>
            <a:noFill/>
          </a:ln>
        </p:spPr>
      </p:pic>
      <p:sp>
        <p:nvSpPr>
          <p:cNvPr id="283" name="Google Shape;283;p31"/>
          <p:cNvSpPr txBox="1"/>
          <p:nvPr/>
        </p:nvSpPr>
        <p:spPr>
          <a:xfrm>
            <a:off x="4762475" y="6007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Times New Roman"/>
                <a:ea typeface="Times New Roman"/>
                <a:cs typeface="Times New Roman"/>
                <a:sym typeface="Times New Roman"/>
              </a:rPr>
              <a:t>ResUNet Architecture.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idx="1" type="body"/>
          </p:nvPr>
        </p:nvSpPr>
        <p:spPr>
          <a:xfrm>
            <a:off x="484900" y="1181775"/>
            <a:ext cx="11313900" cy="5606100"/>
          </a:xfrm>
          <a:prstGeom prst="rect">
            <a:avLst/>
          </a:prstGeom>
          <a:noFill/>
          <a:ln>
            <a:noFill/>
          </a:ln>
        </p:spPr>
        <p:txBody>
          <a:bodyPr anchorCtr="0" anchor="t" bIns="45700" lIns="91425" spcFirstLastPara="1" rIns="91425" wrap="square" tIns="45700">
            <a:noAutofit/>
          </a:bodyPr>
          <a:lstStyle/>
          <a:p>
            <a:pPr indent="-203200" lvl="0" marL="228600" marR="0" rtl="0" algn="just">
              <a:lnSpc>
                <a:spcPct val="90000"/>
              </a:lnSpc>
              <a:spcBef>
                <a:spcPts val="1000"/>
              </a:spcBef>
              <a:spcAft>
                <a:spcPts val="0"/>
              </a:spcAft>
              <a:buSzPts val="2400"/>
              <a:buFont typeface="Times New Roman"/>
              <a:buChar char="•"/>
            </a:pPr>
            <a:r>
              <a:rPr i="0" lang="en-US" sz="2400" u="none" cap="none" strike="noStrike">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203200" lvl="0" marL="228600" marR="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Motivation : Issues And Challenges</a:t>
            </a:r>
            <a:endParaRPr sz="2400">
              <a:latin typeface="Times New Roman"/>
              <a:ea typeface="Times New Roman"/>
              <a:cs typeface="Times New Roman"/>
              <a:sym typeface="Times New Roman"/>
            </a:endParaRPr>
          </a:p>
          <a:p>
            <a:pPr indent="-203200" lvl="0" marL="228600" marR="0" rtl="0" algn="just">
              <a:lnSpc>
                <a:spcPct val="90000"/>
              </a:lnSpc>
              <a:spcBef>
                <a:spcPts val="1000"/>
              </a:spcBef>
              <a:spcAft>
                <a:spcPts val="0"/>
              </a:spcAft>
              <a:buSzPts val="2400"/>
              <a:buFont typeface="Times New Roman"/>
              <a:buChar char="•"/>
            </a:pPr>
            <a:r>
              <a:rPr i="0" lang="en-US" sz="2400" u="none" cap="none" strike="noStrike">
                <a:latin typeface="Times New Roman"/>
                <a:ea typeface="Times New Roman"/>
                <a:cs typeface="Times New Roman"/>
                <a:sym typeface="Times New Roman"/>
              </a:rPr>
              <a:t>Literature </a:t>
            </a:r>
            <a:r>
              <a:rPr lang="en-US" sz="2400">
                <a:latin typeface="Times New Roman"/>
                <a:ea typeface="Times New Roman"/>
                <a:cs typeface="Times New Roman"/>
                <a:sym typeface="Times New Roman"/>
              </a:rPr>
              <a:t>R</a:t>
            </a:r>
            <a:r>
              <a:rPr i="0" lang="en-US" sz="2400" u="none" cap="none" strike="noStrike">
                <a:latin typeface="Times New Roman"/>
                <a:ea typeface="Times New Roman"/>
                <a:cs typeface="Times New Roman"/>
                <a:sym typeface="Times New Roman"/>
              </a:rPr>
              <a:t>eview</a:t>
            </a:r>
            <a:endParaRPr sz="2400">
              <a:latin typeface="Times New Roman"/>
              <a:ea typeface="Times New Roman"/>
              <a:cs typeface="Times New Roman"/>
              <a:sym typeface="Times New Roman"/>
            </a:endParaRPr>
          </a:p>
          <a:p>
            <a:pPr indent="-203200" lvl="0" marL="228600" marR="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203200" lvl="0" marL="228600" marR="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Objectives</a:t>
            </a:r>
            <a:endParaRPr sz="2400">
              <a:latin typeface="Times New Roman"/>
              <a:ea typeface="Times New Roman"/>
              <a:cs typeface="Times New Roman"/>
              <a:sym typeface="Times New Roman"/>
            </a:endParaRPr>
          </a:p>
          <a:p>
            <a:pPr indent="-203200" lvl="0" marL="228600" marR="0" rtl="0" algn="just">
              <a:lnSpc>
                <a:spcPct val="90000"/>
              </a:lnSpc>
              <a:spcBef>
                <a:spcPts val="1000"/>
              </a:spcBef>
              <a:spcAft>
                <a:spcPts val="0"/>
              </a:spcAft>
              <a:buSzPts val="2400"/>
              <a:buFont typeface="Times New Roman"/>
              <a:buChar char="•"/>
            </a:pPr>
            <a:r>
              <a:rPr i="0" lang="en-US" sz="2400" u="none" cap="none" strike="noStrike">
                <a:latin typeface="Times New Roman"/>
                <a:ea typeface="Times New Roman"/>
                <a:cs typeface="Times New Roman"/>
                <a:sym typeface="Times New Roman"/>
              </a:rPr>
              <a:t>Methodology </a:t>
            </a:r>
            <a:endParaRPr i="0" sz="2400" u="none" cap="none" strike="noStrike">
              <a:latin typeface="Times New Roman"/>
              <a:ea typeface="Times New Roman"/>
              <a:cs typeface="Times New Roman"/>
              <a:sym typeface="Times New Roman"/>
            </a:endParaRPr>
          </a:p>
          <a:p>
            <a:pPr indent="-203200" lvl="0" marL="22860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Result and Analysis</a:t>
            </a:r>
            <a:endParaRPr sz="2400">
              <a:latin typeface="Times New Roman"/>
              <a:ea typeface="Times New Roman"/>
              <a:cs typeface="Times New Roman"/>
              <a:sym typeface="Times New Roman"/>
            </a:endParaRPr>
          </a:p>
          <a:p>
            <a:pPr indent="-203200" lvl="0" marL="22860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Demonstration</a:t>
            </a:r>
            <a:endParaRPr sz="2400">
              <a:latin typeface="Times New Roman"/>
              <a:ea typeface="Times New Roman"/>
              <a:cs typeface="Times New Roman"/>
              <a:sym typeface="Times New Roman"/>
            </a:endParaRPr>
          </a:p>
          <a:p>
            <a:pPr indent="-203200" lvl="0" marL="22860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Conclusion </a:t>
            </a:r>
            <a:endParaRPr i="0" sz="2400" u="none" cap="none" strike="noStrike">
              <a:latin typeface="Times New Roman"/>
              <a:ea typeface="Times New Roman"/>
              <a:cs typeface="Times New Roman"/>
              <a:sym typeface="Times New Roman"/>
            </a:endParaRPr>
          </a:p>
          <a:p>
            <a:pPr indent="-203200" lvl="0" marL="228600" marR="0" rtl="0" algn="just">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a:p>
            <a:pPr indent="-76200" lvl="1" marL="685800" marR="0" rtl="0" algn="just">
              <a:lnSpc>
                <a:spcPct val="90000"/>
              </a:lnSpc>
              <a:spcBef>
                <a:spcPts val="500"/>
              </a:spcBef>
              <a:spcAft>
                <a:spcPts val="0"/>
              </a:spcAft>
              <a:buClr>
                <a:schemeClr val="dk1"/>
              </a:buClr>
              <a:buSzPts val="2400"/>
              <a:buFont typeface="Arial"/>
              <a:buNone/>
            </a:pPr>
            <a:r>
              <a:t/>
            </a:r>
            <a:endParaRPr b="0" i="0" sz="2000" u="none" cap="none" strike="noStrike">
              <a:solidFill>
                <a:srgbClr val="002060"/>
              </a:solidFill>
              <a:latin typeface="Times New Roman"/>
              <a:ea typeface="Times New Roman"/>
              <a:cs typeface="Times New Roman"/>
              <a:sym typeface="Times New Roman"/>
            </a:endParaRPr>
          </a:p>
          <a:p>
            <a:pPr indent="-76200" lvl="1" marL="685800" marR="0" rtl="0" algn="just">
              <a:lnSpc>
                <a:spcPct val="90000"/>
              </a:lnSpc>
              <a:spcBef>
                <a:spcPts val="500"/>
              </a:spcBef>
              <a:spcAft>
                <a:spcPts val="0"/>
              </a:spcAft>
              <a:buClr>
                <a:schemeClr val="dk1"/>
              </a:buClr>
              <a:buSzPts val="2400"/>
              <a:buFont typeface="Arial"/>
              <a:buNone/>
            </a:pPr>
            <a:r>
              <a:t/>
            </a:r>
            <a:endParaRPr b="0" i="0" sz="2000" u="none" cap="none" strike="noStrike">
              <a:solidFill>
                <a:srgbClr val="002060"/>
              </a:solidFill>
              <a:latin typeface="Times New Roman"/>
              <a:ea typeface="Times New Roman"/>
              <a:cs typeface="Times New Roman"/>
              <a:sym typeface="Times New Roman"/>
            </a:endParaRPr>
          </a:p>
          <a:p>
            <a:pPr indent="-228600" lvl="1" marL="685800" marR="0" rtl="0" algn="just">
              <a:lnSpc>
                <a:spcPct val="90000"/>
              </a:lnSpc>
              <a:spcBef>
                <a:spcPts val="500"/>
              </a:spcBef>
              <a:spcAft>
                <a:spcPts val="0"/>
              </a:spcAft>
              <a:buClr>
                <a:schemeClr val="dk1"/>
              </a:buClr>
              <a:buSzPts val="2400"/>
              <a:buFont typeface="Arial"/>
              <a:buNone/>
            </a:pPr>
            <a:r>
              <a:t/>
            </a:r>
            <a:endParaRPr b="0" i="0" sz="2000" u="none" cap="none" strike="noStrike">
              <a:solidFill>
                <a:srgbClr val="002060"/>
              </a:solidFill>
              <a:latin typeface="Times New Roman"/>
              <a:ea typeface="Times New Roman"/>
              <a:cs typeface="Times New Roman"/>
              <a:sym typeface="Times New Roman"/>
            </a:endParaRPr>
          </a:p>
          <a:p>
            <a:pPr indent="-76200" lvl="0" marL="228600" marR="0" rtl="0" algn="l">
              <a:lnSpc>
                <a:spcPct val="90000"/>
              </a:lnSpc>
              <a:spcBef>
                <a:spcPts val="1000"/>
              </a:spcBef>
              <a:spcAft>
                <a:spcPts val="0"/>
              </a:spcAft>
              <a:buClr>
                <a:schemeClr val="dk1"/>
              </a:buClr>
              <a:buSzPts val="2400"/>
              <a:buFont typeface="Arial"/>
              <a:buNone/>
            </a:pPr>
            <a:r>
              <a:t/>
            </a:r>
            <a:endParaRPr b="0" i="0" sz="2000" u="none" cap="none" strike="noStrike">
              <a:solidFill>
                <a:srgbClr val="002060"/>
              </a:solidFill>
              <a:latin typeface="Times New Roman"/>
              <a:ea typeface="Times New Roman"/>
              <a:cs typeface="Times New Roman"/>
              <a:sym typeface="Times New Roman"/>
            </a:endParaRPr>
          </a:p>
        </p:txBody>
      </p:sp>
      <p:sp>
        <p:nvSpPr>
          <p:cNvPr id="106" name="Google Shape;106;p14"/>
          <p:cNvSpPr txBox="1"/>
          <p:nvPr>
            <p:ph type="title"/>
          </p:nvPr>
        </p:nvSpPr>
        <p:spPr>
          <a:xfrm>
            <a:off x="586750" y="98175"/>
            <a:ext cx="9779100" cy="108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Times New Roman"/>
              <a:buNone/>
            </a:pPr>
            <a:r>
              <a:rPr b="1" i="0" lang="en-US" sz="4400" u="none">
                <a:solidFill>
                  <a:srgbClr val="002060"/>
                </a:solidFill>
                <a:latin typeface="Times New Roman"/>
                <a:ea typeface="Times New Roman"/>
                <a:cs typeface="Times New Roman"/>
                <a:sym typeface="Times New Roman"/>
              </a:rPr>
              <a:t>Outlines</a:t>
            </a:r>
            <a:endParaRPr>
              <a:latin typeface="Times New Roman"/>
              <a:ea typeface="Times New Roman"/>
              <a:cs typeface="Times New Roman"/>
              <a:sym typeface="Times New Roman"/>
            </a:endParaRPr>
          </a:p>
        </p:txBody>
      </p:sp>
      <p:sp>
        <p:nvSpPr>
          <p:cNvPr id="107" name="Google Shape;107;p14"/>
          <p:cNvSpPr txBox="1"/>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17-05-2024</a:t>
            </a:r>
            <a:endParaRPr b="0" i="0" sz="1400" u="none" cap="none" strike="noStrike">
              <a:solidFill>
                <a:srgbClr val="000000"/>
              </a:solidFill>
              <a:latin typeface="Arial"/>
              <a:ea typeface="Arial"/>
              <a:cs typeface="Arial"/>
              <a:sym typeface="Arial"/>
            </a:endParaRPr>
          </a:p>
        </p:txBody>
      </p:sp>
      <p:sp>
        <p:nvSpPr>
          <p:cNvPr id="108" name="Google Shape;108;p14"/>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09" name="Google Shape;109;p14"/>
          <p:cNvSpPr txBox="1"/>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10" name="Google Shape;110;p14"/>
          <p:cNvPicPr preferRelativeResize="0"/>
          <p:nvPr/>
        </p:nvPicPr>
        <p:blipFill rotWithShape="1">
          <a:blip r:embed="rId3">
            <a:alphaModFix/>
          </a:blip>
          <a:srcRect b="0" l="0" r="0" t="0"/>
          <a:stretch/>
        </p:blipFill>
        <p:spPr>
          <a:xfrm>
            <a:off x="5411225" y="1865375"/>
            <a:ext cx="6198150" cy="382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idx="1" type="body"/>
          </p:nvPr>
        </p:nvSpPr>
        <p:spPr>
          <a:xfrm>
            <a:off x="621750" y="1656325"/>
            <a:ext cx="10948500" cy="4204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00"/>
              </a:spcBef>
              <a:spcAft>
                <a:spcPts val="0"/>
              </a:spcAft>
              <a:buNone/>
            </a:pPr>
            <a:r>
              <a:rPr lang="en-US" sz="1800">
                <a:solidFill>
                  <a:schemeClr val="dk2"/>
                </a:solidFill>
                <a:latin typeface="Times New Roman"/>
                <a:ea typeface="Times New Roman"/>
                <a:cs typeface="Times New Roman"/>
                <a:sym typeface="Times New Roman"/>
              </a:rPr>
              <a:t>CNN managed to accurately categorize the images into tumor patient and normal patient with a test accuracy of 95%.</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en-US" sz="1800">
                <a:solidFill>
                  <a:schemeClr val="dk2"/>
                </a:solidFill>
                <a:latin typeface="Times New Roman"/>
                <a:ea typeface="Times New Roman"/>
                <a:cs typeface="Times New Roman"/>
                <a:sym typeface="Times New Roman"/>
              </a:rPr>
              <a:t>Also the precision of the CNN obtained by ResNet is 95%. </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600"/>
              </a:spcBef>
              <a:spcAft>
                <a:spcPts val="0"/>
              </a:spcAft>
              <a:buClr>
                <a:schemeClr val="dk1"/>
              </a:buClr>
              <a:buSzPts val="1100"/>
              <a:buFont typeface="Arial"/>
              <a:buNone/>
            </a:pPr>
            <a:r>
              <a:rPr lang="en-US" sz="1800">
                <a:solidFill>
                  <a:schemeClr val="dk2"/>
                </a:solidFill>
                <a:latin typeface="Times New Roman"/>
                <a:ea typeface="Times New Roman"/>
                <a:cs typeface="Times New Roman"/>
                <a:sym typeface="Times New Roman"/>
              </a:rPr>
              <a:t>In the proposed CNN based classification does not require feature extraction steps separately the feature value is taken from CNN itself.</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600"/>
              </a:spcBef>
              <a:spcAft>
                <a:spcPts val="0"/>
              </a:spcAft>
              <a:buClr>
                <a:schemeClr val="dk1"/>
              </a:buClr>
              <a:buSzPts val="1100"/>
              <a:buFont typeface="Arial"/>
              <a:buNone/>
            </a:pPr>
            <a:r>
              <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600"/>
              </a:spcBef>
              <a:spcAft>
                <a:spcPts val="0"/>
              </a:spcAft>
              <a:buClr>
                <a:schemeClr val="dk1"/>
              </a:buClr>
              <a:buSzPts val="1100"/>
              <a:buFont typeface="Arial"/>
              <a:buNone/>
            </a:pPr>
            <a:r>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30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rPr b="1" lang="en-US" sz="2000">
                <a:solidFill>
                  <a:schemeClr val="dk2"/>
                </a:solidFill>
                <a:latin typeface="Times New Roman"/>
                <a:ea typeface="Times New Roman"/>
                <a:cs typeface="Times New Roman"/>
                <a:sym typeface="Times New Roman"/>
              </a:rPr>
              <a:t>                   </a:t>
            </a:r>
            <a:r>
              <a:rPr b="1" lang="en-US" sz="1400">
                <a:solidFill>
                  <a:schemeClr val="dk2"/>
                </a:solidFill>
                <a:latin typeface="Times New Roman"/>
                <a:ea typeface="Times New Roman"/>
                <a:cs typeface="Times New Roman"/>
                <a:sym typeface="Times New Roman"/>
              </a:rPr>
              <a:t>              </a:t>
            </a:r>
            <a:r>
              <a:rPr b="1" lang="en-US" sz="1400">
                <a:solidFill>
                  <a:schemeClr val="dk2"/>
                </a:solidFill>
                <a:latin typeface="Times New Roman"/>
                <a:ea typeface="Times New Roman"/>
                <a:cs typeface="Times New Roman"/>
                <a:sym typeface="Times New Roman"/>
              </a:rPr>
              <a:t>Precision, recall and accuracy</a:t>
            </a:r>
            <a:endParaRPr b="1" sz="14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2000">
              <a:solidFill>
                <a:schemeClr val="dk2"/>
              </a:solidFill>
            </a:endParaRPr>
          </a:p>
        </p:txBody>
      </p:sp>
      <p:sp>
        <p:nvSpPr>
          <p:cNvPr id="290" name="Google Shape;290;p32"/>
          <p:cNvSpPr txBox="1"/>
          <p:nvPr>
            <p:ph type="title"/>
          </p:nvPr>
        </p:nvSpPr>
        <p:spPr>
          <a:xfrm>
            <a:off x="467600" y="225600"/>
            <a:ext cx="571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Result and Analysis</a:t>
            </a:r>
            <a:endParaRPr b="1">
              <a:latin typeface="Times New Roman"/>
              <a:ea typeface="Times New Roman"/>
              <a:cs typeface="Times New Roman"/>
              <a:sym typeface="Times New Roman"/>
            </a:endParaRPr>
          </a:p>
        </p:txBody>
      </p:sp>
      <p:sp>
        <p:nvSpPr>
          <p:cNvPr id="291" name="Google Shape;291;p32"/>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292" name="Google Shape;292;p32"/>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graphicFrame>
        <p:nvGraphicFramePr>
          <p:cNvPr id="293" name="Google Shape;293;p32"/>
          <p:cNvGraphicFramePr/>
          <p:nvPr/>
        </p:nvGraphicFramePr>
        <p:xfrm>
          <a:off x="1440850" y="3221875"/>
          <a:ext cx="3000000" cy="3000000"/>
        </p:xfrm>
        <a:graphic>
          <a:graphicData uri="http://schemas.openxmlformats.org/drawingml/2006/table">
            <a:tbl>
              <a:tblPr>
                <a:noFill/>
                <a:tableStyleId>{9DA6ED89-3063-401B-89AA-54720711269C}</a:tableStyleId>
              </a:tblPr>
              <a:tblGrid>
                <a:gridCol w="1289875"/>
                <a:gridCol w="997600"/>
                <a:gridCol w="907425"/>
                <a:gridCol w="1038500"/>
              </a:tblGrid>
              <a:tr h="439825">
                <a:tc>
                  <a:txBody>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Precision</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Recall</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 F1 - score</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r>
              <a:tr h="439825">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r>
              <a:tr h="439825">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0.93</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0.93</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r>
              <a:tr h="439825">
                <a:tc>
                  <a:txBody>
                    <a:bodyPr/>
                    <a:lstStyle/>
                    <a:p>
                      <a:pPr indent="0" lvl="0" marL="0" rtl="0" algn="r">
                        <a:spcBef>
                          <a:spcPts val="0"/>
                        </a:spcBef>
                        <a:spcAft>
                          <a:spcPts val="0"/>
                        </a:spcAft>
                        <a:buNone/>
                      </a:pPr>
                      <a:r>
                        <a:rPr b="1" lang="en-US">
                          <a:solidFill>
                            <a:schemeClr val="dk1"/>
                          </a:solidFill>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39825">
                <a:tc>
                  <a:txBody>
                    <a:bodyPr/>
                    <a:lstStyle/>
                    <a:p>
                      <a:pPr indent="0" lvl="0" marL="0" rtl="0" algn="r">
                        <a:spcBef>
                          <a:spcPts val="0"/>
                        </a:spcBef>
                        <a:spcAft>
                          <a:spcPts val="0"/>
                        </a:spcAft>
                        <a:buNone/>
                      </a:pPr>
                      <a:r>
                        <a:rPr b="1" lang="en-US">
                          <a:latin typeface="Times New Roman"/>
                          <a:ea typeface="Times New Roman"/>
                          <a:cs typeface="Times New Roman"/>
                          <a:sym typeface="Times New Roman"/>
                        </a:rPr>
                        <a:t>macro avg </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9FC5E8"/>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439825">
                <a:tc>
                  <a:txBody>
                    <a:bodyPr/>
                    <a:lstStyle/>
                    <a:p>
                      <a:pPr indent="0" lvl="0" marL="0" rtl="0" algn="r">
                        <a:spcBef>
                          <a:spcPts val="0"/>
                        </a:spcBef>
                        <a:spcAft>
                          <a:spcPts val="0"/>
                        </a:spcAft>
                        <a:buNone/>
                      </a:pPr>
                      <a:r>
                        <a:rPr b="1" lang="en-US">
                          <a:latin typeface="Times New Roman"/>
                          <a:ea typeface="Times New Roman"/>
                          <a:cs typeface="Times New Roman"/>
                          <a:sym typeface="Times New Roman"/>
                        </a:rPr>
                        <a:t>weighted avg</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9FC5E8"/>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c>
                  <a:txBody>
                    <a:bodyPr/>
                    <a:lstStyle/>
                    <a:p>
                      <a:pPr indent="0" lvl="0" marL="0" rtl="0" algn="r">
                        <a:spcBef>
                          <a:spcPts val="0"/>
                        </a:spcBef>
                        <a:spcAft>
                          <a:spcPts val="0"/>
                        </a:spcAft>
                        <a:buNone/>
                      </a:pPr>
                      <a:r>
                        <a:rPr lang="en-US">
                          <a:latin typeface="Times New Roman"/>
                          <a:ea typeface="Times New Roman"/>
                          <a:cs typeface="Times New Roman"/>
                          <a:sym typeface="Times New Roman"/>
                        </a:rPr>
                        <a:t>0.9</a:t>
                      </a: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bl>
          </a:graphicData>
        </a:graphic>
      </p:graphicFrame>
      <p:pic>
        <p:nvPicPr>
          <p:cNvPr id="294" name="Google Shape;294;p32"/>
          <p:cNvPicPr preferRelativeResize="0"/>
          <p:nvPr/>
        </p:nvPicPr>
        <p:blipFill>
          <a:blip r:embed="rId3">
            <a:alphaModFix/>
          </a:blip>
          <a:stretch>
            <a:fillRect/>
          </a:stretch>
        </p:blipFill>
        <p:spPr>
          <a:xfrm>
            <a:off x="7087675" y="2861876"/>
            <a:ext cx="3709975" cy="3358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idx="1" type="body"/>
          </p:nvPr>
        </p:nvSpPr>
        <p:spPr>
          <a:xfrm>
            <a:off x="621750" y="1497550"/>
            <a:ext cx="10948500" cy="42045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1000"/>
              </a:spcBef>
              <a:spcAft>
                <a:spcPts val="0"/>
              </a:spcAft>
              <a:buSzPts val="2800"/>
              <a:buNone/>
            </a:pPr>
            <a:r>
              <a:rPr lang="en-US" sz="1800">
                <a:solidFill>
                  <a:schemeClr val="dk2"/>
                </a:solidFill>
                <a:latin typeface="Times New Roman"/>
                <a:ea typeface="Times New Roman"/>
                <a:cs typeface="Times New Roman"/>
                <a:sym typeface="Times New Roman"/>
              </a:rPr>
              <a:t>For Segmentation Model Loss: 0.2390 </a:t>
            </a:r>
            <a:endParaRPr sz="1800">
              <a:solidFill>
                <a:schemeClr val="dk2"/>
              </a:solidFill>
              <a:latin typeface="Times New Roman"/>
              <a:ea typeface="Times New Roman"/>
              <a:cs typeface="Times New Roman"/>
              <a:sym typeface="Times New Roman"/>
            </a:endParaRPr>
          </a:p>
          <a:p>
            <a:pPr indent="0" lvl="0" marL="0" rtl="0" algn="l">
              <a:lnSpc>
                <a:spcPct val="170000"/>
              </a:lnSpc>
              <a:spcBef>
                <a:spcPts val="0"/>
              </a:spcBef>
              <a:spcAft>
                <a:spcPts val="0"/>
              </a:spcAft>
              <a:buClr>
                <a:schemeClr val="dk1"/>
              </a:buClr>
              <a:buSzPts val="1100"/>
              <a:buFont typeface="Arial"/>
              <a:buNone/>
            </a:pPr>
            <a:r>
              <a:rPr lang="en-US" sz="1800">
                <a:solidFill>
                  <a:schemeClr val="dk2"/>
                </a:solidFill>
                <a:latin typeface="Times New Roman"/>
                <a:ea typeface="Times New Roman"/>
                <a:cs typeface="Times New Roman"/>
                <a:sym typeface="Times New Roman"/>
              </a:rPr>
              <a:t>Segmentation tversky is 85.10%</a:t>
            </a:r>
            <a:endParaRPr sz="18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1800">
              <a:solidFill>
                <a:schemeClr val="dk2"/>
              </a:solidFill>
              <a:latin typeface="Times New Roman"/>
              <a:ea typeface="Times New Roman"/>
              <a:cs typeface="Times New Roman"/>
              <a:sym typeface="Times New Roman"/>
            </a:endParaRPr>
          </a:p>
        </p:txBody>
      </p:sp>
      <p:sp>
        <p:nvSpPr>
          <p:cNvPr id="301" name="Google Shape;301;p33"/>
          <p:cNvSpPr txBox="1"/>
          <p:nvPr>
            <p:ph type="title"/>
          </p:nvPr>
        </p:nvSpPr>
        <p:spPr>
          <a:xfrm>
            <a:off x="467600" y="225600"/>
            <a:ext cx="571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Result and Analysis</a:t>
            </a:r>
            <a:endParaRPr b="1">
              <a:latin typeface="Times New Roman"/>
              <a:ea typeface="Times New Roman"/>
              <a:cs typeface="Times New Roman"/>
              <a:sym typeface="Times New Roman"/>
            </a:endParaRPr>
          </a:p>
        </p:txBody>
      </p:sp>
      <p:sp>
        <p:nvSpPr>
          <p:cNvPr id="302" name="Google Shape;302;p33"/>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03" name="Google Shape;303;p33"/>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pic>
        <p:nvPicPr>
          <p:cNvPr id="304" name="Google Shape;304;p33"/>
          <p:cNvPicPr preferRelativeResize="0"/>
          <p:nvPr/>
        </p:nvPicPr>
        <p:blipFill>
          <a:blip r:embed="rId3">
            <a:alphaModFix/>
          </a:blip>
          <a:stretch>
            <a:fillRect/>
          </a:stretch>
        </p:blipFill>
        <p:spPr>
          <a:xfrm>
            <a:off x="2083850" y="2339973"/>
            <a:ext cx="7918450" cy="3833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idx="1" type="body"/>
          </p:nvPr>
        </p:nvSpPr>
        <p:spPr>
          <a:xfrm>
            <a:off x="660875" y="1326750"/>
            <a:ext cx="10068000" cy="42045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1000"/>
              </a:spcBef>
              <a:spcAft>
                <a:spcPts val="0"/>
              </a:spcAft>
              <a:buNone/>
            </a:pPr>
            <a:r>
              <a:rPr lang="en-US" sz="1800">
                <a:solidFill>
                  <a:schemeClr val="dk2"/>
                </a:solidFill>
                <a:latin typeface="Times New Roman"/>
                <a:ea typeface="Times New Roman"/>
                <a:cs typeface="Times New Roman"/>
                <a:sym typeface="Times New Roman"/>
              </a:rPr>
              <a:t>Prediction function takes data frame containing ImageID as input and perform 2 type of prediction on the image:</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US" sz="1800">
                <a:solidFill>
                  <a:schemeClr val="dk2"/>
                </a:solidFill>
                <a:latin typeface="Times New Roman"/>
                <a:ea typeface="Times New Roman"/>
                <a:cs typeface="Times New Roman"/>
                <a:sym typeface="Times New Roman"/>
              </a:rPr>
              <a:t>Initial Prediction:</a:t>
            </a:r>
            <a:endParaRPr b="1" sz="1800">
              <a:solidFill>
                <a:schemeClr val="dk2"/>
              </a:solidFill>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Image is passed through the classification network.</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Predicts whether the image has a tumor or not.</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If the classification model is certain that the image has no tumor then the image is labeled as no-tumor.</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sz="1800">
                <a:solidFill>
                  <a:schemeClr val="dk2"/>
                </a:solidFill>
                <a:latin typeface="Times New Roman"/>
                <a:ea typeface="Times New Roman"/>
                <a:cs typeface="Times New Roman"/>
                <a:sym typeface="Times New Roman"/>
              </a:rPr>
              <a:t>Uncertainty Handling:</a:t>
            </a:r>
            <a:endParaRPr b="1" sz="1800">
              <a:solidFill>
                <a:schemeClr val="dk2"/>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If the classification model is uncertain.</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The image is passed to the segmentation network.</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sz="1800">
                <a:solidFill>
                  <a:schemeClr val="dk2"/>
                </a:solidFill>
                <a:latin typeface="Times New Roman"/>
                <a:ea typeface="Times New Roman"/>
                <a:cs typeface="Times New Roman"/>
                <a:sym typeface="Times New Roman"/>
              </a:rPr>
              <a:t>Segmentation Network: </a:t>
            </a:r>
            <a:endParaRPr b="1" sz="1800">
              <a:solidFill>
                <a:schemeClr val="dk2"/>
              </a:solidFill>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Checks again if the image has a tumor.</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If a tumor is detected.</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Determines the type and location of the tumor.</a:t>
            </a:r>
            <a:endParaRPr sz="18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30000"/>
              </a:lnSpc>
              <a:spcBef>
                <a:spcPts val="1500"/>
              </a:spcBef>
              <a:spcAft>
                <a:spcPts val="0"/>
              </a:spcAft>
              <a:buClr>
                <a:schemeClr val="dk1"/>
              </a:buClr>
              <a:buSzPts val="1100"/>
              <a:buFont typeface="Arial"/>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2000">
              <a:solidFill>
                <a:schemeClr val="dk2"/>
              </a:solidFill>
            </a:endParaRPr>
          </a:p>
        </p:txBody>
      </p:sp>
      <p:sp>
        <p:nvSpPr>
          <p:cNvPr id="311" name="Google Shape;311;p34"/>
          <p:cNvSpPr txBox="1"/>
          <p:nvPr>
            <p:ph type="title"/>
          </p:nvPr>
        </p:nvSpPr>
        <p:spPr>
          <a:xfrm>
            <a:off x="467600" y="225600"/>
            <a:ext cx="571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Result and Analysis</a:t>
            </a:r>
            <a:endParaRPr b="1">
              <a:latin typeface="Times New Roman"/>
              <a:ea typeface="Times New Roman"/>
              <a:cs typeface="Times New Roman"/>
              <a:sym typeface="Times New Roman"/>
            </a:endParaRPr>
          </a:p>
        </p:txBody>
      </p:sp>
      <p:sp>
        <p:nvSpPr>
          <p:cNvPr id="312" name="Google Shape;312;p34"/>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13" name="Google Shape;313;p34"/>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467600" y="225600"/>
            <a:ext cx="571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Result and Analysis</a:t>
            </a:r>
            <a:endParaRPr b="1">
              <a:latin typeface="Times New Roman"/>
              <a:ea typeface="Times New Roman"/>
              <a:cs typeface="Times New Roman"/>
              <a:sym typeface="Times New Roman"/>
            </a:endParaRPr>
          </a:p>
        </p:txBody>
      </p:sp>
      <p:sp>
        <p:nvSpPr>
          <p:cNvPr id="320" name="Google Shape;320;p35"/>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21" name="Google Shape;321;p35"/>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pic>
        <p:nvPicPr>
          <p:cNvPr id="322" name="Google Shape;322;p35"/>
          <p:cNvPicPr preferRelativeResize="0"/>
          <p:nvPr/>
        </p:nvPicPr>
        <p:blipFill>
          <a:blip r:embed="rId3">
            <a:alphaModFix/>
          </a:blip>
          <a:stretch>
            <a:fillRect/>
          </a:stretch>
        </p:blipFill>
        <p:spPr>
          <a:xfrm>
            <a:off x="152400" y="1689900"/>
            <a:ext cx="11887199" cy="3987306"/>
          </a:xfrm>
          <a:prstGeom prst="rect">
            <a:avLst/>
          </a:prstGeom>
          <a:noFill/>
          <a:ln>
            <a:noFill/>
          </a:ln>
        </p:spPr>
      </p:pic>
      <p:sp>
        <p:nvSpPr>
          <p:cNvPr id="323" name="Google Shape;323;p35"/>
          <p:cNvSpPr txBox="1"/>
          <p:nvPr>
            <p:ph idx="1" type="body"/>
          </p:nvPr>
        </p:nvSpPr>
        <p:spPr>
          <a:xfrm>
            <a:off x="5340525" y="5677200"/>
            <a:ext cx="10068000" cy="42045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1000"/>
              </a:spcBef>
              <a:spcAft>
                <a:spcPts val="0"/>
              </a:spcAft>
              <a:buNone/>
            </a:pPr>
            <a:r>
              <a:rPr lang="en-US" sz="1400">
                <a:solidFill>
                  <a:schemeClr val="dk2"/>
                </a:solidFill>
                <a:latin typeface="Times New Roman"/>
                <a:ea typeface="Times New Roman"/>
                <a:cs typeface="Times New Roman"/>
                <a:sym typeface="Times New Roman"/>
              </a:rPr>
              <a:t>Visualizing the results</a:t>
            </a:r>
            <a:endParaRPr sz="1400">
              <a:solidFill>
                <a:schemeClr val="dk2"/>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30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2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idx="1" type="body"/>
          </p:nvPr>
        </p:nvSpPr>
        <p:spPr>
          <a:xfrm>
            <a:off x="660875" y="1326750"/>
            <a:ext cx="10068000" cy="42045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30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2000">
              <a:solidFill>
                <a:schemeClr val="dk2"/>
              </a:solidFill>
            </a:endParaRPr>
          </a:p>
        </p:txBody>
      </p:sp>
      <p:sp>
        <p:nvSpPr>
          <p:cNvPr id="330" name="Google Shape;330;p36"/>
          <p:cNvSpPr txBox="1"/>
          <p:nvPr>
            <p:ph type="title"/>
          </p:nvPr>
        </p:nvSpPr>
        <p:spPr>
          <a:xfrm>
            <a:off x="467600" y="225600"/>
            <a:ext cx="10178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Demonstration- Web Application</a:t>
            </a:r>
            <a:endParaRPr b="1">
              <a:latin typeface="Times New Roman"/>
              <a:ea typeface="Times New Roman"/>
              <a:cs typeface="Times New Roman"/>
              <a:sym typeface="Times New Roman"/>
            </a:endParaRPr>
          </a:p>
        </p:txBody>
      </p:sp>
      <p:sp>
        <p:nvSpPr>
          <p:cNvPr id="331" name="Google Shape;331;p36"/>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32" name="Google Shape;332;p36"/>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pic>
        <p:nvPicPr>
          <p:cNvPr id="333" name="Google Shape;333;p36"/>
          <p:cNvPicPr preferRelativeResize="0"/>
          <p:nvPr/>
        </p:nvPicPr>
        <p:blipFill>
          <a:blip r:embed="rId3">
            <a:alphaModFix/>
          </a:blip>
          <a:stretch>
            <a:fillRect/>
          </a:stretch>
        </p:blipFill>
        <p:spPr>
          <a:xfrm>
            <a:off x="1249299" y="1609025"/>
            <a:ext cx="9824525" cy="4646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idx="1" type="body"/>
          </p:nvPr>
        </p:nvSpPr>
        <p:spPr>
          <a:xfrm>
            <a:off x="660875" y="1326750"/>
            <a:ext cx="10068000" cy="42045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130000"/>
              </a:lnSpc>
              <a:spcBef>
                <a:spcPts val="15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2000">
              <a:solidFill>
                <a:schemeClr val="dk2"/>
              </a:solidFill>
            </a:endParaRPr>
          </a:p>
        </p:txBody>
      </p:sp>
      <p:sp>
        <p:nvSpPr>
          <p:cNvPr id="340" name="Google Shape;340;p37"/>
          <p:cNvSpPr txBox="1"/>
          <p:nvPr>
            <p:ph type="title"/>
          </p:nvPr>
        </p:nvSpPr>
        <p:spPr>
          <a:xfrm>
            <a:off x="467600" y="225600"/>
            <a:ext cx="10178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Demonstration- Web Application</a:t>
            </a:r>
            <a:endParaRPr b="1">
              <a:latin typeface="Times New Roman"/>
              <a:ea typeface="Times New Roman"/>
              <a:cs typeface="Times New Roman"/>
              <a:sym typeface="Times New Roman"/>
            </a:endParaRPr>
          </a:p>
        </p:txBody>
      </p:sp>
      <p:sp>
        <p:nvSpPr>
          <p:cNvPr id="341" name="Google Shape;341;p37"/>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42" name="Google Shape;342;p37"/>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pic>
        <p:nvPicPr>
          <p:cNvPr id="343" name="Google Shape;343;p37"/>
          <p:cNvPicPr preferRelativeResize="0"/>
          <p:nvPr/>
        </p:nvPicPr>
        <p:blipFill rotWithShape="1">
          <a:blip r:embed="rId3">
            <a:alphaModFix/>
          </a:blip>
          <a:srcRect b="8486" l="0" r="0" t="4647"/>
          <a:stretch/>
        </p:blipFill>
        <p:spPr>
          <a:xfrm>
            <a:off x="1223200" y="1464800"/>
            <a:ext cx="4519125" cy="4320674"/>
          </a:xfrm>
          <a:prstGeom prst="rect">
            <a:avLst/>
          </a:prstGeom>
          <a:noFill/>
          <a:ln cap="flat" cmpd="sng" w="9525">
            <a:solidFill>
              <a:schemeClr val="dk2"/>
            </a:solidFill>
            <a:prstDash val="solid"/>
            <a:round/>
            <a:headEnd len="sm" w="sm" type="none"/>
            <a:tailEnd len="sm" w="sm" type="none"/>
          </a:ln>
        </p:spPr>
      </p:pic>
      <p:pic>
        <p:nvPicPr>
          <p:cNvPr id="344" name="Google Shape;344;p37"/>
          <p:cNvPicPr preferRelativeResize="0"/>
          <p:nvPr/>
        </p:nvPicPr>
        <p:blipFill>
          <a:blip r:embed="rId4">
            <a:alphaModFix/>
          </a:blip>
          <a:stretch>
            <a:fillRect/>
          </a:stretch>
        </p:blipFill>
        <p:spPr>
          <a:xfrm>
            <a:off x="6150750" y="1464800"/>
            <a:ext cx="4578127" cy="43206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idx="1" type="body"/>
          </p:nvPr>
        </p:nvSpPr>
        <p:spPr>
          <a:xfrm>
            <a:off x="622575" y="14610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Developed an automatic brain tumor classification and localization system focusing on high accuracy, performance, and low complexity.</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Utilized Convolutional Neural Networks (CNNs) based on ResNet50 and ResUNet architectures for tumor classification and segmentation.</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precision of the CNN obtained by ResUNet is 95%.</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Demonstrated the potential of the proposed method to assist physicians in diagnosing and treating brain tumors with improved medical accuracy.</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integration of advanced neural network architectures and loss functions showcases the efficacy of deep learning techniques in medical image analysis.</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Future research could explore further optimization of the proposed system and its validation in clinical settings to ensure its practical utility and effectiveness in real-world applications.</a:t>
            </a:r>
            <a:endParaRPr sz="2000">
              <a:latin typeface="Times New Roman"/>
              <a:ea typeface="Times New Roman"/>
              <a:cs typeface="Times New Roman"/>
              <a:sym typeface="Times New Roman"/>
            </a:endParaRPr>
          </a:p>
          <a:p>
            <a:pPr indent="0" lvl="0" marL="457200" rtl="0" algn="just">
              <a:lnSpc>
                <a:spcPct val="90000"/>
              </a:lnSpc>
              <a:spcBef>
                <a:spcPts val="1000"/>
              </a:spcBef>
              <a:spcAft>
                <a:spcPts val="0"/>
              </a:spcAft>
              <a:buNone/>
            </a:pPr>
            <a:r>
              <a:t/>
            </a:r>
            <a:endParaRPr sz="2000">
              <a:latin typeface="Times New Roman"/>
              <a:ea typeface="Times New Roman"/>
              <a:cs typeface="Times New Roman"/>
              <a:sym typeface="Times New Roman"/>
            </a:endParaRPr>
          </a:p>
        </p:txBody>
      </p:sp>
      <p:sp>
        <p:nvSpPr>
          <p:cNvPr id="351" name="Google Shape;351;p38"/>
          <p:cNvSpPr txBox="1"/>
          <p:nvPr>
            <p:ph type="title"/>
          </p:nvPr>
        </p:nvSpPr>
        <p:spPr>
          <a:xfrm>
            <a:off x="838200" y="230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52" name="Google Shape;352;p38"/>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53" name="Google Shape;353;p38"/>
          <p:cNvSpPr txBox="1"/>
          <p:nvPr/>
        </p:nvSpPr>
        <p:spPr>
          <a:xfrm>
            <a:off x="246500"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idx="1" type="body"/>
          </p:nvPr>
        </p:nvSpPr>
        <p:spPr>
          <a:xfrm>
            <a:off x="622575" y="14610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Highlight the importance of identifying and addressing samples with low detection scores to prevent misclassification.</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Emphasize the need to identify samples that may be erroneously classified as "no tumors" despite tumor presence.</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Suggest incorporating healthy images into the dataset to improve model performance.</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Propose using pre-processing algorithms to enhance subtle image features for accurate tumor classification.</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Advocate for the use of optimization algorithms to improve model parameter selection and classification accuracy.</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Highlight the potential for further exploration of advanced optimization techniques to enhance classification accuracy.</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p:txBody>
      </p:sp>
      <p:sp>
        <p:nvSpPr>
          <p:cNvPr id="360" name="Google Shape;360;p39"/>
          <p:cNvSpPr txBox="1"/>
          <p:nvPr>
            <p:ph type="title"/>
          </p:nvPr>
        </p:nvSpPr>
        <p:spPr>
          <a:xfrm>
            <a:off x="838200" y="230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361" name="Google Shape;361;p39"/>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62" name="Google Shape;362;p39"/>
          <p:cNvSpPr txBox="1"/>
          <p:nvPr/>
        </p:nvSpPr>
        <p:spPr>
          <a:xfrm>
            <a:off x="246500"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idx="1" type="body"/>
          </p:nvPr>
        </p:nvSpPr>
        <p:spPr>
          <a:xfrm>
            <a:off x="900550" y="1579725"/>
            <a:ext cx="10587000" cy="50112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"Automatic Brain Tumor Detection and Segmentation Using U-Net Based Fully Convolutional Networks" (2017) by Kamnitsas et al.</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"Deep Learning for Brain Tumor Segmentation: A Review" (2018) by Havaei et al.</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"Brain Tumor Detection and Classification Using Deep Learning" (2019) by Haider et al.</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"A Review on Brain Tumor Segmentation and Classification in MRI Images" (2020) by Saha et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"Brain Tumor Detection and Segmentation Using Convolutional Neural Networks: A Systematic Review" (2021) by Alomari et</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"Automated Brain Tumor Detection and Classification Using ResUNet with Attention Mechanism" (2022) by Smith et al.</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Yang, Qifan et al. (2021). ‘Evaluation of magnetic resonance image segmentation in brain low-grade gliomas using support vector machine and convolutional neural network’. In: Quantitative Imaging in Medicine and Surgery 11.1, p. 300 (cit. on p. 4). </a:t>
            </a:r>
            <a:endParaRPr sz="2000">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000">
              <a:latin typeface="Times New Roman"/>
              <a:ea typeface="Times New Roman"/>
              <a:cs typeface="Times New Roman"/>
              <a:sym typeface="Times New Roman"/>
            </a:endParaRPr>
          </a:p>
        </p:txBody>
      </p:sp>
      <p:sp>
        <p:nvSpPr>
          <p:cNvPr id="369" name="Google Shape;369;p40"/>
          <p:cNvSpPr txBox="1"/>
          <p:nvPr>
            <p:ph type="title"/>
          </p:nvPr>
        </p:nvSpPr>
        <p:spPr>
          <a:xfrm>
            <a:off x="936250" y="533225"/>
            <a:ext cx="10515600" cy="85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370" name="Google Shape;370;p40"/>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371" name="Google Shape;371;p40"/>
          <p:cNvSpPr txBox="1"/>
          <p:nvPr/>
        </p:nvSpPr>
        <p:spPr>
          <a:xfrm>
            <a:off x="231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nvSpPr>
        <p:spPr>
          <a:xfrm>
            <a:off x="0" y="3175"/>
            <a:ext cx="12192000" cy="4727575"/>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377" name="Google Shape;377;p41"/>
          <p:cNvSpPr txBox="1"/>
          <p:nvPr>
            <p:ph type="title"/>
          </p:nvPr>
        </p:nvSpPr>
        <p:spPr>
          <a:xfrm>
            <a:off x="931862" y="1536700"/>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Georgia"/>
              <a:buNone/>
            </a:pPr>
            <a:r>
              <a:rPr b="1" i="0" lang="en-US" sz="4400" u="none">
                <a:solidFill>
                  <a:schemeClr val="lt1"/>
                </a:solidFill>
                <a:latin typeface="Georgia"/>
                <a:ea typeface="Georgia"/>
                <a:cs typeface="Georgia"/>
                <a:sym typeface="Georgia"/>
              </a:rPr>
              <a:t>Thank</a:t>
            </a:r>
            <a:r>
              <a:rPr b="1" lang="en-US">
                <a:solidFill>
                  <a:schemeClr val="lt1"/>
                </a:solidFill>
                <a:latin typeface="Georgia"/>
                <a:ea typeface="Georgia"/>
                <a:cs typeface="Georgia"/>
                <a:sym typeface="Georgia"/>
              </a:rPr>
              <a:t> You </a:t>
            </a:r>
            <a:endParaRPr/>
          </a:p>
        </p:txBody>
      </p:sp>
      <p:pic>
        <p:nvPicPr>
          <p:cNvPr id="378" name="Google Shape;378;p41"/>
          <p:cNvPicPr preferRelativeResize="0"/>
          <p:nvPr/>
        </p:nvPicPr>
        <p:blipFill rotWithShape="1">
          <a:blip r:embed="rId3">
            <a:alphaModFix/>
          </a:blip>
          <a:srcRect b="0" l="0" r="0" t="0"/>
          <a:stretch/>
        </p:blipFill>
        <p:spPr>
          <a:xfrm>
            <a:off x="215900" y="5002212"/>
            <a:ext cx="1244600" cy="1244600"/>
          </a:xfrm>
          <a:prstGeom prst="rect">
            <a:avLst/>
          </a:prstGeom>
          <a:noFill/>
          <a:ln>
            <a:noFill/>
          </a:ln>
        </p:spPr>
      </p:pic>
      <p:sp>
        <p:nvSpPr>
          <p:cNvPr id="379" name="Google Shape;379;p41"/>
          <p:cNvSpPr txBox="1"/>
          <p:nvPr/>
        </p:nvSpPr>
        <p:spPr>
          <a:xfrm>
            <a:off x="1652587" y="5162550"/>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400" u="none" cap="none" strike="noStrike">
              <a:solidFill>
                <a:srgbClr val="000000"/>
              </a:solidFill>
              <a:latin typeface="Arial"/>
              <a:ea typeface="Arial"/>
              <a:cs typeface="Arial"/>
              <a:sym typeface="Arial"/>
            </a:endParaRPr>
          </a:p>
        </p:txBody>
      </p:sp>
      <p:sp>
        <p:nvSpPr>
          <p:cNvPr id="380" name="Google Shape;380;p41"/>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17-05-2024</a:t>
            </a:r>
            <a:endParaRPr b="0" i="0" sz="1400" u="none" cap="none" strike="noStrike">
              <a:solidFill>
                <a:srgbClr val="000000"/>
              </a:solidFill>
              <a:latin typeface="Arial"/>
              <a:ea typeface="Arial"/>
              <a:cs typeface="Arial"/>
              <a:sym typeface="Arial"/>
            </a:endParaRPr>
          </a:p>
        </p:txBody>
      </p:sp>
      <p:sp>
        <p:nvSpPr>
          <p:cNvPr id="381" name="Google Shape;381;p41"/>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82" name="Google Shape;382;p41"/>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1000"/>
                                        <p:tgtEl>
                                          <p:spTgt spid="3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376">
                                            <p:txEl>
                                              <p:pRg end="0" st="0"/>
                                            </p:txEl>
                                          </p:spTgt>
                                        </p:tgtEl>
                                        <p:attrNameLst>
                                          <p:attrName>style.visibility</p:attrName>
                                        </p:attrNameLst>
                                      </p:cBhvr>
                                      <p:to>
                                        <p:strVal val="visible"/>
                                      </p:to>
                                    </p:set>
                                    <p:anim calcmode="lin" valueType="num">
                                      <p:cBhvr additive="base">
                                        <p:cTn dur="1000"/>
                                        <p:tgtEl>
                                          <p:spTgt spid="37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idx="1" type="body"/>
          </p:nvPr>
        </p:nvSpPr>
        <p:spPr>
          <a:xfrm>
            <a:off x="347200" y="1452350"/>
            <a:ext cx="11621400" cy="49707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000"/>
              </a:spcBef>
              <a:spcAft>
                <a:spcPts val="0"/>
              </a:spcAft>
              <a:buNone/>
            </a:pPr>
            <a:r>
              <a:t/>
            </a:r>
            <a:endParaRPr sz="22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Brain tumors affect individuals of all ages, with around 11,700 new cases diagnosed annually, posing a significant health challenge.</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Despite medical advancements, survival rates for malignant brain tumors remain low, highlighting the urgent need for improved diagnostics and treatments.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Brain tumors encompass a range of classifications, from </a:t>
            </a:r>
            <a:r>
              <a:rPr lang="en-US" sz="2000">
                <a:solidFill>
                  <a:schemeClr val="dk2"/>
                </a:solidFill>
                <a:highlight>
                  <a:srgbClr val="FFFFFF"/>
                </a:highlight>
                <a:latin typeface="Times New Roman"/>
                <a:ea typeface="Times New Roman"/>
                <a:cs typeface="Times New Roman"/>
                <a:sym typeface="Times New Roman"/>
              </a:rPr>
              <a:t>non cancerous</a:t>
            </a:r>
            <a:r>
              <a:rPr lang="en-US" sz="2000">
                <a:solidFill>
                  <a:schemeClr val="dk2"/>
                </a:solidFill>
                <a:highlight>
                  <a:srgbClr val="FFFFFF"/>
                </a:highlight>
                <a:latin typeface="Times New Roman"/>
                <a:ea typeface="Times New Roman"/>
                <a:cs typeface="Times New Roman"/>
                <a:sym typeface="Times New Roman"/>
              </a:rPr>
              <a:t> </a:t>
            </a:r>
            <a:r>
              <a:rPr lang="en-US" sz="2000">
                <a:solidFill>
                  <a:schemeClr val="dk2"/>
                </a:solidFill>
                <a:latin typeface="Times New Roman"/>
                <a:ea typeface="Times New Roman"/>
                <a:cs typeface="Times New Roman"/>
                <a:sym typeface="Times New Roman"/>
              </a:rPr>
              <a:t>to </a:t>
            </a:r>
            <a:r>
              <a:rPr lang="en-US" sz="2000">
                <a:solidFill>
                  <a:schemeClr val="dk2"/>
                </a:solidFill>
                <a:highlight>
                  <a:srgbClr val="FFFFFF"/>
                </a:highlight>
                <a:latin typeface="Times New Roman"/>
                <a:ea typeface="Times New Roman"/>
                <a:cs typeface="Times New Roman"/>
                <a:sym typeface="Times New Roman"/>
              </a:rPr>
              <a:t>cancerous</a:t>
            </a:r>
            <a:r>
              <a:rPr lang="en-US" sz="2000">
                <a:solidFill>
                  <a:schemeClr val="dk2"/>
                </a:solidFill>
                <a:latin typeface="Times New Roman"/>
                <a:ea typeface="Times New Roman"/>
                <a:cs typeface="Times New Roman"/>
                <a:sym typeface="Times New Roman"/>
              </a:rPr>
              <a:t>, each with its own diagnostic and management complexities.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Manual MRI examination can be error-prone, particularly in regions with limited access to specialized professionals, necessitating innovative solutions for accurate and timely diagnosis.</a:t>
            </a:r>
            <a:endParaRPr sz="2000">
              <a:solidFill>
                <a:schemeClr val="dk2"/>
              </a:solidFill>
              <a:latin typeface="Times New Roman"/>
              <a:ea typeface="Times New Roman"/>
              <a:cs typeface="Times New Roman"/>
              <a:sym typeface="Times New Roman"/>
            </a:endParaRPr>
          </a:p>
          <a:p>
            <a:pPr indent="0" lvl="0" marL="457200" rtl="0" algn="just">
              <a:lnSpc>
                <a:spcPct val="115000"/>
              </a:lnSpc>
              <a:spcBef>
                <a:spcPts val="1000"/>
              </a:spcBef>
              <a:spcAft>
                <a:spcPts val="0"/>
              </a:spcAft>
              <a:buNone/>
            </a:pPr>
            <a:r>
              <a:t/>
            </a:r>
            <a:endParaRPr sz="2000">
              <a:solidFill>
                <a:schemeClr val="dk2"/>
              </a:solidFill>
              <a:latin typeface="Times New Roman"/>
              <a:ea typeface="Times New Roman"/>
              <a:cs typeface="Times New Roman"/>
              <a:sym typeface="Times New Roman"/>
            </a:endParaRPr>
          </a:p>
        </p:txBody>
      </p:sp>
      <p:sp>
        <p:nvSpPr>
          <p:cNvPr id="116" name="Google Shape;116;p15"/>
          <p:cNvSpPr txBox="1"/>
          <p:nvPr>
            <p:ph type="title"/>
          </p:nvPr>
        </p:nvSpPr>
        <p:spPr>
          <a:xfrm>
            <a:off x="768150" y="5284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Introduction</a:t>
            </a:r>
            <a:endParaRPr b="1">
              <a:solidFill>
                <a:srgbClr val="002060"/>
              </a:solidFill>
              <a:latin typeface="Times New Roman"/>
              <a:ea typeface="Times New Roman"/>
              <a:cs typeface="Times New Roman"/>
              <a:sym typeface="Times New Roman"/>
            </a:endParaRPr>
          </a:p>
        </p:txBody>
      </p:sp>
      <p:sp>
        <p:nvSpPr>
          <p:cNvPr id="117" name="Google Shape;117;p15"/>
          <p:cNvSpPr txBox="1"/>
          <p:nvPr/>
        </p:nvSpPr>
        <p:spPr>
          <a:xfrm>
            <a:off x="266700" y="6557962"/>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17-05-2024</a:t>
            </a:r>
            <a:endParaRPr b="0" i="0" sz="1400" u="none" cap="none" strike="noStrike">
              <a:solidFill>
                <a:srgbClr val="000000"/>
              </a:solidFill>
              <a:latin typeface="Arial"/>
              <a:ea typeface="Arial"/>
              <a:cs typeface="Arial"/>
              <a:sym typeface="Arial"/>
            </a:endParaRPr>
          </a:p>
        </p:txBody>
      </p:sp>
      <p:sp>
        <p:nvSpPr>
          <p:cNvPr id="118" name="Google Shape;118;p15"/>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19" name="Google Shape;119;p15"/>
          <p:cNvSpPr txBox="1"/>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idx="1" type="body"/>
          </p:nvPr>
        </p:nvSpPr>
        <p:spPr>
          <a:xfrm>
            <a:off x="493800" y="1743600"/>
            <a:ext cx="10965900" cy="44595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Health Impact: </a:t>
            </a:r>
            <a:r>
              <a:rPr lang="en-US" sz="2000">
                <a:latin typeface="Times New Roman"/>
                <a:ea typeface="Times New Roman"/>
                <a:cs typeface="Times New Roman"/>
                <a:sym typeface="Times New Roman"/>
              </a:rPr>
              <a:t>Brain tumors are a significant health concern with high incidence rates and low survival rates.</a:t>
            </a:r>
            <a:endParaRPr sz="20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Complexity:</a:t>
            </a:r>
            <a:r>
              <a:rPr lang="en-US" sz="2000">
                <a:latin typeface="Times New Roman"/>
                <a:ea typeface="Times New Roman"/>
                <a:cs typeface="Times New Roman"/>
                <a:sym typeface="Times New Roman"/>
              </a:rPr>
              <a:t> Variability in tumor classification and localization poses challenges in diagnosis and treatment.</a:t>
            </a:r>
            <a:endParaRPr sz="20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Diagnostic Challenges:</a:t>
            </a:r>
            <a:r>
              <a:rPr lang="en-US" sz="2000">
                <a:latin typeface="Times New Roman"/>
                <a:ea typeface="Times New Roman"/>
                <a:cs typeface="Times New Roman"/>
                <a:sym typeface="Times New Roman"/>
              </a:rPr>
              <a:t> Manual MRI examination is error-prone, particularly in regions with limited medical expertise. </a:t>
            </a:r>
            <a:endParaRPr sz="20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Global Disparities:</a:t>
            </a:r>
            <a:r>
              <a:rPr lang="en-US" sz="2000">
                <a:latin typeface="Times New Roman"/>
                <a:ea typeface="Times New Roman"/>
                <a:cs typeface="Times New Roman"/>
                <a:sym typeface="Times New Roman"/>
              </a:rPr>
              <a:t> Developing countries face healthcare disparities due to a shortage of skilled professionals, hindering accurate diagnosis. </a:t>
            </a:r>
            <a:endParaRPr sz="20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b="1" lang="en-US" sz="2000">
                <a:latin typeface="Times New Roman"/>
                <a:ea typeface="Times New Roman"/>
                <a:cs typeface="Times New Roman"/>
                <a:sym typeface="Times New Roman"/>
              </a:rPr>
              <a:t>Impact:</a:t>
            </a:r>
            <a:r>
              <a:rPr lang="en-US" sz="2000">
                <a:latin typeface="Times New Roman"/>
                <a:ea typeface="Times New Roman"/>
                <a:cs typeface="Times New Roman"/>
                <a:sym typeface="Times New Roman"/>
              </a:rPr>
              <a:t> Enhancing diagnostic capabilities can lead to earlier detection and better patient outcomes globally.</a:t>
            </a:r>
            <a:endParaRPr sz="2000">
              <a:latin typeface="Times New Roman"/>
              <a:ea typeface="Times New Roman"/>
              <a:cs typeface="Times New Roman"/>
              <a:sym typeface="Times New Roman"/>
            </a:endParaRPr>
          </a:p>
          <a:p>
            <a:pPr indent="0" lvl="0" marL="457200" rtl="0" algn="just">
              <a:lnSpc>
                <a:spcPct val="115000"/>
              </a:lnSpc>
              <a:spcBef>
                <a:spcPts val="1000"/>
              </a:spcBef>
              <a:spcAft>
                <a:spcPts val="0"/>
              </a:spcAft>
              <a:buNone/>
            </a:pPr>
            <a:r>
              <a:t/>
            </a:r>
            <a:endParaRPr sz="2000">
              <a:latin typeface="Times New Roman"/>
              <a:ea typeface="Times New Roman"/>
              <a:cs typeface="Times New Roman"/>
              <a:sym typeface="Times New Roman"/>
            </a:endParaRPr>
          </a:p>
        </p:txBody>
      </p:sp>
      <p:sp>
        <p:nvSpPr>
          <p:cNvPr id="126" name="Google Shape;126;p16"/>
          <p:cNvSpPr txBox="1"/>
          <p:nvPr>
            <p:ph type="title"/>
          </p:nvPr>
        </p:nvSpPr>
        <p:spPr>
          <a:xfrm>
            <a:off x="838200" y="4179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Motivation </a:t>
            </a:r>
            <a:endParaRPr b="1">
              <a:latin typeface="Times New Roman"/>
              <a:ea typeface="Times New Roman"/>
              <a:cs typeface="Times New Roman"/>
              <a:sym typeface="Times New Roman"/>
            </a:endParaRPr>
          </a:p>
        </p:txBody>
      </p:sp>
      <p:sp>
        <p:nvSpPr>
          <p:cNvPr id="127" name="Google Shape;127;p16"/>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128" name="Google Shape;128;p16"/>
          <p:cNvSpPr txBox="1"/>
          <p:nvPr/>
        </p:nvSpPr>
        <p:spPr>
          <a:xfrm>
            <a:off x="130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472950" y="493425"/>
            <a:ext cx="9761400" cy="95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Literature Review</a:t>
            </a:r>
            <a:endParaRPr b="1">
              <a:solidFill>
                <a:srgbClr val="002060"/>
              </a:solidFill>
              <a:latin typeface="Times New Roman"/>
              <a:ea typeface="Times New Roman"/>
              <a:cs typeface="Times New Roman"/>
              <a:sym typeface="Times New Roman"/>
            </a:endParaRPr>
          </a:p>
        </p:txBody>
      </p:sp>
      <p:sp>
        <p:nvSpPr>
          <p:cNvPr id="135" name="Google Shape;135;p17"/>
          <p:cNvSpPr txBox="1"/>
          <p:nvPr/>
        </p:nvSpPr>
        <p:spPr>
          <a:xfrm>
            <a:off x="199475" y="5946775"/>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17-05-2024</a:t>
            </a:r>
            <a:endParaRPr b="0" i="0" sz="1400" u="none" cap="none" strike="noStrike">
              <a:solidFill>
                <a:srgbClr val="000000"/>
              </a:solidFill>
              <a:latin typeface="Arial"/>
              <a:ea typeface="Arial"/>
              <a:cs typeface="Arial"/>
              <a:sym typeface="Arial"/>
            </a:endParaRPr>
          </a:p>
        </p:txBody>
      </p:sp>
      <p:sp>
        <p:nvSpPr>
          <p:cNvPr id="136" name="Google Shape;136;p17"/>
          <p:cNvSpPr txBox="1"/>
          <p:nvPr/>
        </p:nvSpPr>
        <p:spPr>
          <a:xfrm>
            <a:off x="9540325" y="58816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7" name="Google Shape;137;p17"/>
          <p:cNvSpPr txBox="1"/>
          <p:nvPr/>
        </p:nvSpPr>
        <p:spPr>
          <a:xfrm>
            <a:off x="2791862" y="59213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graphicFrame>
        <p:nvGraphicFramePr>
          <p:cNvPr id="138" name="Google Shape;138;p17"/>
          <p:cNvGraphicFramePr/>
          <p:nvPr/>
        </p:nvGraphicFramePr>
        <p:xfrm>
          <a:off x="799800" y="1988150"/>
          <a:ext cx="3000000" cy="3000000"/>
        </p:xfrm>
        <a:graphic>
          <a:graphicData uri="http://schemas.openxmlformats.org/drawingml/2006/table">
            <a:tbl>
              <a:tblPr>
                <a:noFill/>
                <a:tableStyleId>{9DA6ED89-3063-401B-89AA-54720711269C}</a:tableStyleId>
              </a:tblPr>
              <a:tblGrid>
                <a:gridCol w="787550"/>
                <a:gridCol w="3384575"/>
                <a:gridCol w="3543125"/>
                <a:gridCol w="2571750"/>
              </a:tblGrid>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050">
                          <a:solidFill>
                            <a:schemeClr val="dk1"/>
                          </a:solidFill>
                          <a:latin typeface="Times New Roman"/>
                          <a:ea typeface="Times New Roman"/>
                          <a:cs typeface="Times New Roman"/>
                          <a:sym typeface="Times New Roman"/>
                        </a:rPr>
                        <a:t>Research Paper Title</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050">
                          <a:solidFill>
                            <a:schemeClr val="dk1"/>
                          </a:solidFill>
                          <a:latin typeface="Times New Roman"/>
                          <a:ea typeface="Times New Roman"/>
                          <a:cs typeface="Times New Roman"/>
                          <a:sym typeface="Times New Roman"/>
                        </a:rPr>
                        <a:t>Research Gap</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050">
                          <a:solidFill>
                            <a:schemeClr val="dk1"/>
                          </a:solidFill>
                          <a:latin typeface="Times New Roman"/>
                          <a:ea typeface="Times New Roman"/>
                          <a:cs typeface="Times New Roman"/>
                          <a:sym typeface="Times New Roman"/>
                        </a:rPr>
                        <a:t>Key Findings</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1</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"Automatic Brain Tumor Detection and Segmentation Using U-Net Based Fully Convolutional Networks" (2017) by Kamnitsas et al.</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Limited exploration of FCNs for brain tumor detection and segmentation in MRI images.</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Demonstrates effectiveness of U-Net for accurate tumor segmentation.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2</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"Deep Learning for Brain Tumor Segmentation: A Review" (2018) by Havaei et al.</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Lack of comprehensive overview of CNNs for brain tumor segmentation.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Provides overview of CNN architectures for tumor segmentation.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"Brain Tumor Detection and Classification Using Deep Learning" (2019) by Haider et al.</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Inadequate exploration of CNN-based approaches for tumor detection.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Proposes deep learning-based approach for accurate tumor detection.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4</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"A Review on Brain Tumor Segmentation and Classification in MRI Images" (2020) by Saha et al.</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Limited discussion on utility of CNN architectures for tumor segmentation.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Reviews recent advancements in CNN-based tumor segmentation.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5</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"Brain Tumor Detection and Segmentation Using Convolutional Neural Networks: A Systematic Review" (2021) by Alomari et al.</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Sparse analysis of CNN architectures for tumor detection.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Conducts systematic review of CNN architectures for tumor detection.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6</a:t>
                      </a:r>
                      <a:endParaRPr b="1">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"Automated Brain Tumor Detection and Classification Using ResUNet with Attention Mechanism" (2022) by Smith et al.</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Limited exploration of attention mechanisms in ResUNet for tumor detection.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050">
                          <a:solidFill>
                            <a:schemeClr val="dk1"/>
                          </a:solidFill>
                          <a:latin typeface="Times New Roman"/>
                          <a:ea typeface="Times New Roman"/>
                          <a:cs typeface="Times New Roman"/>
                          <a:sym typeface="Times New Roman"/>
                        </a:rPr>
                        <a:t>Introduces attention mechanism into ResUNet for improved tumor detection.</a:t>
                      </a:r>
                      <a:endParaRPr b="1">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idx="1" type="body"/>
          </p:nvPr>
        </p:nvSpPr>
        <p:spPr>
          <a:xfrm>
            <a:off x="736700" y="1825625"/>
            <a:ext cx="10515600" cy="4351200"/>
          </a:xfrm>
          <a:prstGeom prst="rect">
            <a:avLst/>
          </a:prstGeom>
        </p:spPr>
        <p:txBody>
          <a:bodyPr anchorCtr="0" anchor="t" bIns="45700" lIns="91425" spcFirstLastPara="1" rIns="91425" wrap="square" tIns="45700">
            <a:noAutofit/>
          </a:bodyPr>
          <a:lstStyle/>
          <a:p>
            <a:pPr indent="-355600" lvl="0" marL="457200" rtl="0" algn="just">
              <a:lnSpc>
                <a:spcPct val="115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Global Accessibility :</a:t>
            </a:r>
            <a:r>
              <a:rPr lang="en-US" sz="2000">
                <a:solidFill>
                  <a:schemeClr val="dk2"/>
                </a:solidFill>
                <a:latin typeface="Times New Roman"/>
                <a:ea typeface="Times New Roman"/>
                <a:cs typeface="Times New Roman"/>
                <a:sym typeface="Times New Roman"/>
              </a:rPr>
              <a:t> Limited access to automated diagnostic tools hampers early brain tumor detection, particularly in resource-constrained regions.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Algorithm Integration:</a:t>
            </a:r>
            <a:r>
              <a:rPr lang="en-US" sz="2000">
                <a:solidFill>
                  <a:schemeClr val="dk2"/>
                </a:solidFill>
                <a:latin typeface="Times New Roman"/>
                <a:ea typeface="Times New Roman"/>
                <a:cs typeface="Times New Roman"/>
                <a:sym typeface="Times New Roman"/>
              </a:rPr>
              <a:t> Challenges persist in effectively integrating machine learning algorithms into clinical practice for improved MRI interpretation.</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Tumor Characterization: </a:t>
            </a:r>
            <a:r>
              <a:rPr lang="en-US" sz="2000">
                <a:solidFill>
                  <a:schemeClr val="dk2"/>
                </a:solidFill>
                <a:latin typeface="Times New Roman"/>
                <a:ea typeface="Times New Roman"/>
                <a:cs typeface="Times New Roman"/>
                <a:sym typeface="Times New Roman"/>
              </a:rPr>
              <a:t>Current methods struggle to accurately characterize the diverse features of brain tumors, necessitating advancements in imaging techniques and algorithms.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Standardization and Validation: </a:t>
            </a:r>
            <a:r>
              <a:rPr lang="en-US" sz="2000">
                <a:solidFill>
                  <a:schemeClr val="dk2"/>
                </a:solidFill>
                <a:latin typeface="Times New Roman"/>
                <a:ea typeface="Times New Roman"/>
                <a:cs typeface="Times New Roman"/>
                <a:sym typeface="Times New Roman"/>
              </a:rPr>
              <a:t>Lack of standardized protocols and validation processes undermines the reliability and reproducibility of brain tumor diagnostic outcomes.</a:t>
            </a:r>
            <a:endParaRPr sz="2000">
              <a:solidFill>
                <a:schemeClr val="dk2"/>
              </a:solidFill>
              <a:latin typeface="Times New Roman"/>
              <a:ea typeface="Times New Roman"/>
              <a:cs typeface="Times New Roman"/>
              <a:sym typeface="Times New Roman"/>
            </a:endParaRPr>
          </a:p>
          <a:p>
            <a:pPr indent="0" lvl="0" marL="457200" rtl="0" algn="just">
              <a:lnSpc>
                <a:spcPct val="115000"/>
              </a:lnSpc>
              <a:spcBef>
                <a:spcPts val="1000"/>
              </a:spcBef>
              <a:spcAft>
                <a:spcPts val="0"/>
              </a:spcAft>
              <a:buNone/>
            </a:pPr>
            <a:r>
              <a:t/>
            </a:r>
            <a:endParaRPr sz="2000">
              <a:solidFill>
                <a:schemeClr val="dk2"/>
              </a:solidFill>
              <a:latin typeface="Times New Roman"/>
              <a:ea typeface="Times New Roman"/>
              <a:cs typeface="Times New Roman"/>
              <a:sym typeface="Times New Roman"/>
            </a:endParaRPr>
          </a:p>
        </p:txBody>
      </p:sp>
      <p:sp>
        <p:nvSpPr>
          <p:cNvPr id="145" name="Google Shape;145;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a:latin typeface="Times New Roman"/>
                <a:ea typeface="Times New Roman"/>
                <a:cs typeface="Times New Roman"/>
                <a:sym typeface="Times New Roman"/>
              </a:rPr>
              <a:t>Research Gap</a:t>
            </a:r>
            <a:endParaRPr>
              <a:latin typeface="Times New Roman"/>
              <a:ea typeface="Times New Roman"/>
              <a:cs typeface="Times New Roman"/>
              <a:sym typeface="Times New Roman"/>
            </a:endParaRPr>
          </a:p>
        </p:txBody>
      </p:sp>
      <p:sp>
        <p:nvSpPr>
          <p:cNvPr id="146" name="Google Shape;146;p18"/>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1200"/>
              <a:buFont typeface="Calibri"/>
              <a:buNone/>
            </a:pPr>
            <a:fld id="{00000000-1234-1234-1234-123412341234}" type="slidenum">
              <a:rPr lang="en-US"/>
              <a:t>‹#›</a:t>
            </a:fld>
            <a:endParaRPr/>
          </a:p>
        </p:txBody>
      </p:sp>
      <p:sp>
        <p:nvSpPr>
          <p:cNvPr id="147" name="Google Shape;147;p18"/>
          <p:cNvSpPr txBox="1"/>
          <p:nvPr/>
        </p:nvSpPr>
        <p:spPr>
          <a:xfrm>
            <a:off x="130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idx="1" type="body"/>
          </p:nvPr>
        </p:nvSpPr>
        <p:spPr>
          <a:xfrm>
            <a:off x="329700" y="1620325"/>
            <a:ext cx="11280000" cy="4204500"/>
          </a:xfrm>
          <a:prstGeom prst="rect">
            <a:avLst/>
          </a:prstGeom>
          <a:noFill/>
          <a:ln>
            <a:noFill/>
          </a:ln>
        </p:spPr>
        <p:txBody>
          <a:bodyPr anchorCtr="0" anchor="t" bIns="45700" lIns="91425" spcFirstLastPara="1" rIns="91425" wrap="square" tIns="45700">
            <a:noAutofit/>
          </a:bodyPr>
          <a:lstStyle/>
          <a:p>
            <a:pPr indent="-355600" lvl="0" marL="457200" rtl="0" algn="just">
              <a:lnSpc>
                <a:spcPct val="130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Diagnostic Inaccuracy : </a:t>
            </a:r>
            <a:r>
              <a:rPr lang="en-US" sz="2000">
                <a:solidFill>
                  <a:schemeClr val="dk2"/>
                </a:solidFill>
                <a:latin typeface="Times New Roman"/>
                <a:ea typeface="Times New Roman"/>
                <a:cs typeface="Times New Roman"/>
                <a:sym typeface="Times New Roman"/>
              </a:rPr>
              <a:t>Current methods of brain tumor diagnosis, particularly manual interpretation of MRI scans, are prone to errors, leading to misdiagnosis and delays in treatment initiation.</a:t>
            </a:r>
            <a:endParaRPr sz="2000">
              <a:solidFill>
                <a:schemeClr val="dk2"/>
              </a:solidFill>
              <a:latin typeface="Times New Roman"/>
              <a:ea typeface="Times New Roman"/>
              <a:cs typeface="Times New Roman"/>
              <a:sym typeface="Times New Roman"/>
            </a:endParaRPr>
          </a:p>
          <a:p>
            <a:pPr indent="-355600" lvl="0" marL="457200" rtl="0" algn="just">
              <a:lnSpc>
                <a:spcPct val="130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Resource Constraints:</a:t>
            </a:r>
            <a:r>
              <a:rPr lang="en-US" sz="2000">
                <a:solidFill>
                  <a:schemeClr val="dk2"/>
                </a:solidFill>
                <a:latin typeface="Times New Roman"/>
                <a:ea typeface="Times New Roman"/>
                <a:cs typeface="Times New Roman"/>
                <a:sym typeface="Times New Roman"/>
              </a:rPr>
              <a:t> Limited access to specialized medical expertise and diagnostic tools, especially in developing countries, hinders timely and accurate diagnosis of brain tumors.</a:t>
            </a:r>
            <a:endParaRPr sz="2000">
              <a:solidFill>
                <a:schemeClr val="dk2"/>
              </a:solidFill>
              <a:latin typeface="Times New Roman"/>
              <a:ea typeface="Times New Roman"/>
              <a:cs typeface="Times New Roman"/>
              <a:sym typeface="Times New Roman"/>
            </a:endParaRPr>
          </a:p>
          <a:p>
            <a:pPr indent="-355600" lvl="0" marL="457200" rtl="0" algn="just">
              <a:lnSpc>
                <a:spcPct val="130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Tumor Complexity: </a:t>
            </a:r>
            <a:r>
              <a:rPr lang="en-US" sz="2000">
                <a:solidFill>
                  <a:schemeClr val="dk2"/>
                </a:solidFill>
                <a:latin typeface="Times New Roman"/>
                <a:ea typeface="Times New Roman"/>
                <a:cs typeface="Times New Roman"/>
                <a:sym typeface="Times New Roman"/>
              </a:rPr>
              <a:t>The diverse characteristics of brain tumors, including variations in size, location, and morphology, present challenges for accurate characterization and treatment planning.</a:t>
            </a:r>
            <a:endParaRPr sz="2000">
              <a:solidFill>
                <a:schemeClr val="dk2"/>
              </a:solidFill>
              <a:latin typeface="Times New Roman"/>
              <a:ea typeface="Times New Roman"/>
              <a:cs typeface="Times New Roman"/>
              <a:sym typeface="Times New Roman"/>
            </a:endParaRPr>
          </a:p>
          <a:p>
            <a:pPr indent="-355600" lvl="0" marL="457200" rtl="0" algn="just">
              <a:lnSpc>
                <a:spcPct val="130000"/>
              </a:lnSpc>
              <a:spcBef>
                <a:spcPts val="1000"/>
              </a:spcBef>
              <a:spcAft>
                <a:spcPts val="0"/>
              </a:spcAft>
              <a:buClr>
                <a:schemeClr val="dk2"/>
              </a:buClr>
              <a:buSzPts val="2000"/>
              <a:buFont typeface="Times New Roman"/>
              <a:buChar char="•"/>
            </a:pPr>
            <a:r>
              <a:rPr b="1" lang="en-US" sz="2000">
                <a:solidFill>
                  <a:schemeClr val="dk2"/>
                </a:solidFill>
                <a:latin typeface="Times New Roman"/>
                <a:ea typeface="Times New Roman"/>
                <a:cs typeface="Times New Roman"/>
                <a:sym typeface="Times New Roman"/>
              </a:rPr>
              <a:t>Lack of Standardization: </a:t>
            </a:r>
            <a:r>
              <a:rPr lang="en-US" sz="2000">
                <a:solidFill>
                  <a:schemeClr val="dk2"/>
                </a:solidFill>
                <a:latin typeface="Times New Roman"/>
                <a:ea typeface="Times New Roman"/>
                <a:cs typeface="Times New Roman"/>
                <a:sym typeface="Times New Roman"/>
              </a:rPr>
              <a:t>The absence of standardized protocols for data collection, analysis, and validation in brain tumor diagnosis contributes to variability in diagnostic outcomes and undermines reliability and reproducibility.</a:t>
            </a:r>
            <a:endParaRPr sz="2000">
              <a:solidFill>
                <a:schemeClr val="dk2"/>
              </a:solidFill>
              <a:latin typeface="Times New Roman"/>
              <a:ea typeface="Times New Roman"/>
              <a:cs typeface="Times New Roman"/>
              <a:sym typeface="Times New Roman"/>
            </a:endParaRPr>
          </a:p>
          <a:p>
            <a:pPr indent="0" lvl="0" marL="0" rtl="0" algn="just">
              <a:lnSpc>
                <a:spcPct val="130000"/>
              </a:lnSpc>
              <a:spcBef>
                <a:spcPts val="1000"/>
              </a:spcBef>
              <a:spcAft>
                <a:spcPts val="0"/>
              </a:spcAft>
              <a:buSzPts val="2800"/>
              <a:buNone/>
            </a:pPr>
            <a:r>
              <a:t/>
            </a:r>
            <a:endParaRPr sz="2000">
              <a:solidFill>
                <a:schemeClr val="dk2"/>
              </a:solidFill>
            </a:endParaRPr>
          </a:p>
        </p:txBody>
      </p:sp>
      <p:sp>
        <p:nvSpPr>
          <p:cNvPr id="154" name="Google Shape;154;p19"/>
          <p:cNvSpPr txBox="1"/>
          <p:nvPr>
            <p:ph type="title"/>
          </p:nvPr>
        </p:nvSpPr>
        <p:spPr>
          <a:xfrm>
            <a:off x="605625" y="294625"/>
            <a:ext cx="5718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155" name="Google Shape;155;p19"/>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156" name="Google Shape;156;p19"/>
          <p:cNvSpPr txBox="1"/>
          <p:nvPr/>
        </p:nvSpPr>
        <p:spPr>
          <a:xfrm>
            <a:off x="1594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1" type="body"/>
          </p:nvPr>
        </p:nvSpPr>
        <p:spPr>
          <a:xfrm>
            <a:off x="838200" y="1690825"/>
            <a:ext cx="10515600" cy="1026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SzPts val="2800"/>
              <a:buNone/>
            </a:pPr>
            <a:r>
              <a:rPr lang="en-US" sz="2200">
                <a:solidFill>
                  <a:schemeClr val="dk2"/>
                </a:solidFill>
                <a:latin typeface="Times New Roman"/>
                <a:ea typeface="Times New Roman"/>
                <a:cs typeface="Times New Roman"/>
                <a:sym typeface="Times New Roman"/>
              </a:rPr>
              <a:t>The main objective is developing innovative diagnostic solutions for accurate and timely detection of brain tumors, addressing challenges in accuracy, accessibility, tumor complexity, and standardization. </a:t>
            </a:r>
            <a:endParaRPr sz="2200">
              <a:solidFill>
                <a:schemeClr val="dk2"/>
              </a:solidFill>
              <a:latin typeface="Times New Roman"/>
              <a:ea typeface="Times New Roman"/>
              <a:cs typeface="Times New Roman"/>
              <a:sym typeface="Times New Roman"/>
            </a:endParaRPr>
          </a:p>
          <a:p>
            <a:pPr indent="0" lvl="0" marL="0" rtl="0" algn="just">
              <a:lnSpc>
                <a:spcPct val="90000"/>
              </a:lnSpc>
              <a:spcBef>
                <a:spcPts val="1000"/>
              </a:spcBef>
              <a:spcAft>
                <a:spcPts val="0"/>
              </a:spcAft>
              <a:buSzPts val="2800"/>
              <a:buNone/>
            </a:pPr>
            <a:r>
              <a:t/>
            </a:r>
            <a:endParaRPr sz="2200">
              <a:solidFill>
                <a:schemeClr val="dk2"/>
              </a:solidFill>
            </a:endParaRPr>
          </a:p>
          <a:p>
            <a:pPr indent="0" lvl="0" marL="0" rtl="0" algn="just">
              <a:lnSpc>
                <a:spcPct val="90000"/>
              </a:lnSpc>
              <a:spcBef>
                <a:spcPts val="1000"/>
              </a:spcBef>
              <a:spcAft>
                <a:spcPts val="0"/>
              </a:spcAft>
              <a:buSzPts val="2800"/>
              <a:buNone/>
            </a:pPr>
            <a:r>
              <a:t/>
            </a:r>
            <a:endParaRPr sz="2200">
              <a:solidFill>
                <a:schemeClr val="dk2"/>
              </a:solidFill>
            </a:endParaRPr>
          </a:p>
          <a:p>
            <a:pPr indent="0" lvl="0" marL="0" rtl="0" algn="l">
              <a:lnSpc>
                <a:spcPct val="90000"/>
              </a:lnSpc>
              <a:spcBef>
                <a:spcPts val="0"/>
              </a:spcBef>
              <a:spcAft>
                <a:spcPts val="0"/>
              </a:spcAft>
              <a:buNone/>
            </a:pPr>
            <a:r>
              <a:t/>
            </a:r>
            <a:endParaRPr>
              <a:solidFill>
                <a:schemeClr val="dk1"/>
              </a:solidFill>
            </a:endParaRPr>
          </a:p>
        </p:txBody>
      </p:sp>
      <p:sp>
        <p:nvSpPr>
          <p:cNvPr id="163" name="Google Shape;163;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164" name="Google Shape;164;p20"/>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pic>
        <p:nvPicPr>
          <p:cNvPr id="165" name="Google Shape;165;p20"/>
          <p:cNvPicPr preferRelativeResize="0"/>
          <p:nvPr/>
        </p:nvPicPr>
        <p:blipFill rotWithShape="1">
          <a:blip r:embed="rId3">
            <a:alphaModFix/>
          </a:blip>
          <a:srcRect b="0" l="0" r="0" t="0"/>
          <a:stretch/>
        </p:blipFill>
        <p:spPr>
          <a:xfrm>
            <a:off x="8759950" y="2622275"/>
            <a:ext cx="3432050" cy="3432050"/>
          </a:xfrm>
          <a:prstGeom prst="rect">
            <a:avLst/>
          </a:prstGeom>
          <a:noFill/>
          <a:ln>
            <a:noFill/>
          </a:ln>
        </p:spPr>
      </p:pic>
      <p:sp>
        <p:nvSpPr>
          <p:cNvPr id="166" name="Google Shape;166;p20"/>
          <p:cNvSpPr txBox="1"/>
          <p:nvPr/>
        </p:nvSpPr>
        <p:spPr>
          <a:xfrm>
            <a:off x="838200" y="3041550"/>
            <a:ext cx="9009600" cy="3596100"/>
          </a:xfrm>
          <a:prstGeom prst="rect">
            <a:avLst/>
          </a:prstGeom>
          <a:noFill/>
          <a:ln>
            <a:noFill/>
          </a:ln>
        </p:spPr>
        <p:txBody>
          <a:bodyPr anchorCtr="0" anchor="t" bIns="91425" lIns="91425" spcFirstLastPara="1" rIns="91425" wrap="square" tIns="91425">
            <a:spAutoFit/>
          </a:bodyPr>
          <a:lstStyle/>
          <a:p>
            <a:pPr indent="-361950" lvl="0" marL="457200" rtl="0" algn="just">
              <a:lnSpc>
                <a:spcPct val="115000"/>
              </a:lnSpc>
              <a:spcBef>
                <a:spcPts val="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Improve diagnostic accuracy. </a:t>
            </a:r>
            <a:endParaRPr sz="2100">
              <a:solidFill>
                <a:schemeClr val="dk2"/>
              </a:solidFill>
              <a:latin typeface="Times New Roman"/>
              <a:ea typeface="Times New Roman"/>
              <a:cs typeface="Times New Roman"/>
              <a:sym typeface="Times New Roman"/>
            </a:endParaRPr>
          </a:p>
          <a:p>
            <a:pPr indent="-361950" lvl="0" marL="457200" rtl="0" algn="just">
              <a:lnSpc>
                <a:spcPct val="115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Enhance access to diagnostic resources. </a:t>
            </a:r>
            <a:endParaRPr sz="2100">
              <a:solidFill>
                <a:schemeClr val="dk2"/>
              </a:solidFill>
              <a:latin typeface="Times New Roman"/>
              <a:ea typeface="Times New Roman"/>
              <a:cs typeface="Times New Roman"/>
              <a:sym typeface="Times New Roman"/>
            </a:endParaRPr>
          </a:p>
          <a:p>
            <a:pPr indent="-361950" lvl="0" marL="457200" rtl="0" algn="just">
              <a:lnSpc>
                <a:spcPct val="115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Address complexity in brain tumor diagnosis. </a:t>
            </a:r>
            <a:endParaRPr sz="2100">
              <a:solidFill>
                <a:schemeClr val="dk2"/>
              </a:solidFill>
              <a:latin typeface="Times New Roman"/>
              <a:ea typeface="Times New Roman"/>
              <a:cs typeface="Times New Roman"/>
              <a:sym typeface="Times New Roman"/>
            </a:endParaRPr>
          </a:p>
          <a:p>
            <a:pPr indent="-361950" lvl="0" marL="457200" rtl="0" algn="just">
              <a:lnSpc>
                <a:spcPct val="115000"/>
              </a:lnSpc>
              <a:spcBef>
                <a:spcPts val="1000"/>
              </a:spcBef>
              <a:spcAft>
                <a:spcPts val="0"/>
              </a:spcAft>
              <a:buClr>
                <a:schemeClr val="dk2"/>
              </a:buClr>
              <a:buSzPts val="2100"/>
              <a:buFont typeface="Times New Roman"/>
              <a:buChar char="●"/>
            </a:pPr>
            <a:r>
              <a:rPr lang="en-US" sz="2100">
                <a:solidFill>
                  <a:schemeClr val="dk2"/>
                </a:solidFill>
                <a:latin typeface="Times New Roman"/>
                <a:ea typeface="Times New Roman"/>
                <a:cs typeface="Times New Roman"/>
                <a:sym typeface="Times New Roman"/>
              </a:rPr>
              <a:t>Establish standardized diagnostic protocols.</a:t>
            </a:r>
            <a:endParaRPr sz="2100">
              <a:solidFill>
                <a:schemeClr val="dk2"/>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sz="2200">
              <a:solidFill>
                <a:schemeClr val="dk2"/>
              </a:solidFill>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90000"/>
              </a:lnSpc>
              <a:spcBef>
                <a:spcPts val="10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just">
              <a:lnSpc>
                <a:spcPct val="90000"/>
              </a:lnSpc>
              <a:spcBef>
                <a:spcPts val="1000"/>
              </a:spcBef>
              <a:spcAft>
                <a:spcPts val="0"/>
              </a:spcAft>
              <a:buNone/>
            </a:pPr>
            <a:r>
              <a:t/>
            </a:r>
            <a:endParaRPr sz="2200">
              <a:solidFill>
                <a:schemeClr val="dk2"/>
              </a:solidFill>
              <a:latin typeface="Calibri"/>
              <a:ea typeface="Calibri"/>
              <a:cs typeface="Calibri"/>
              <a:sym typeface="Calibri"/>
            </a:endParaRPr>
          </a:p>
        </p:txBody>
      </p:sp>
      <p:sp>
        <p:nvSpPr>
          <p:cNvPr id="167" name="Google Shape;167;p20"/>
          <p:cNvSpPr txBox="1"/>
          <p:nvPr/>
        </p:nvSpPr>
        <p:spPr>
          <a:xfrm>
            <a:off x="231975" y="649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17-05-2024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200"/>
              <a:buFont typeface="Calibri"/>
              <a:buNone/>
            </a:pPr>
            <a:fld id="{00000000-1234-1234-1234-123412341234}" type="slidenum">
              <a:rPr lang="en-US"/>
              <a:t>‹#›</a:t>
            </a:fld>
            <a:endParaRPr/>
          </a:p>
        </p:txBody>
      </p:sp>
      <p:sp>
        <p:nvSpPr>
          <p:cNvPr id="174" name="Google Shape;174;p21"/>
          <p:cNvSpPr txBox="1"/>
          <p:nvPr/>
        </p:nvSpPr>
        <p:spPr>
          <a:xfrm>
            <a:off x="704250" y="275475"/>
            <a:ext cx="103263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4400">
                <a:solidFill>
                  <a:srgbClr val="002060"/>
                </a:solidFill>
                <a:latin typeface="Times New Roman"/>
                <a:ea typeface="Times New Roman"/>
                <a:cs typeface="Times New Roman"/>
                <a:sym typeface="Times New Roman"/>
              </a:rPr>
              <a:t>Methodology - Proposed Model</a:t>
            </a:r>
            <a:endParaRPr>
              <a:latin typeface="Times New Roman"/>
              <a:ea typeface="Times New Roman"/>
              <a:cs typeface="Times New Roman"/>
              <a:sym typeface="Times New Roman"/>
            </a:endParaRPr>
          </a:p>
        </p:txBody>
      </p:sp>
      <p:pic>
        <p:nvPicPr>
          <p:cNvPr id="175" name="Google Shape;175;p21"/>
          <p:cNvPicPr preferRelativeResize="0"/>
          <p:nvPr/>
        </p:nvPicPr>
        <p:blipFill>
          <a:blip r:embed="rId3">
            <a:alphaModFix/>
          </a:blip>
          <a:stretch>
            <a:fillRect/>
          </a:stretch>
        </p:blipFill>
        <p:spPr>
          <a:xfrm>
            <a:off x="2654050" y="1118450"/>
            <a:ext cx="6539650" cy="520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