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65" r:id="rId5"/>
    <p:sldId id="261" r:id="rId6"/>
    <p:sldId id="259" r:id="rId7"/>
    <p:sldId id="263" r:id="rId8"/>
    <p:sldId id="262" r:id="rId9"/>
    <p:sldId id="260" r:id="rId10"/>
    <p:sldId id="266" r:id="rId11"/>
    <p:sldId id="264" r:id="rId12"/>
  </p:sldIdLst>
  <p:sldSz cx="14630400" cy="8229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1143000" y="685800"/>
            <a:ext cx="4572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731519" y="110489"/>
            <a:ext cx="13167362" cy="18097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731519" y="1920239"/>
            <a:ext cx="13167362" cy="63093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7071359" y="7408544"/>
            <a:ext cx="3413761" cy="43815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0"/>
          <p:cNvSpPr/>
          <p:nvPr/>
        </p:nvSpPr>
        <p:spPr>
          <a:xfrm>
            <a:off x="0" y="0"/>
            <a:ext cx="14630400" cy="8229600"/>
          </a:xfrm>
          <a:prstGeom prst="rect">
            <a:avLst/>
          </a:prstGeom>
          <a:solidFill>
            <a:srgbClr val="150D48"/>
          </a:solidFill>
          <a:ln w="12700">
            <a:miter lim="400000"/>
          </a:ln>
        </p:spPr>
        <p:txBody>
          <a:bodyPr lIns="45719" rIns="45719"/>
          <a:lstStyle/>
          <a:p>
            <a:endParaRPr/>
          </a:p>
        </p:txBody>
      </p:sp>
      <p:sp>
        <p:nvSpPr>
          <p:cNvPr id="21" name="Shape 1"/>
          <p:cNvSpPr/>
          <p:nvPr/>
        </p:nvSpPr>
        <p:spPr>
          <a:xfrm>
            <a:off x="0" y="0"/>
            <a:ext cx="14630400" cy="8229600"/>
          </a:xfrm>
          <a:prstGeom prst="rect">
            <a:avLst/>
          </a:prstGeom>
          <a:solidFill>
            <a:srgbClr val="0C0A33"/>
          </a:solidFill>
          <a:ln w="12700">
            <a:miter lim="400000"/>
          </a:ln>
        </p:spPr>
        <p:txBody>
          <a:bodyPr lIns="45719" rIns="45719"/>
          <a:lstStyle/>
          <a:p>
            <a:endParaRPr/>
          </a:p>
        </p:txBody>
      </p:sp>
      <p:pic>
        <p:nvPicPr>
          <p:cNvPr id="22" name="Image 0" descr="Image 0"/>
          <p:cNvPicPr>
            <a:picLocks noChangeAspect="1"/>
          </p:cNvPicPr>
          <p:nvPr/>
        </p:nvPicPr>
        <p:blipFill>
          <a:blip r:embed="rId2">
            <a:extLst/>
          </a:blip>
          <a:stretch>
            <a:fillRect/>
          </a:stretch>
        </p:blipFill>
        <p:spPr>
          <a:xfrm>
            <a:off x="9144000" y="0"/>
            <a:ext cx="5486400" cy="8229600"/>
          </a:xfrm>
          <a:prstGeom prst="rect">
            <a:avLst/>
          </a:prstGeom>
          <a:ln w="12700">
            <a:miter lim="400000"/>
          </a:ln>
        </p:spPr>
      </p:pic>
      <p:sp>
        <p:nvSpPr>
          <p:cNvPr id="23" name="Text 2"/>
          <p:cNvSpPr txBox="1"/>
          <p:nvPr/>
        </p:nvSpPr>
        <p:spPr>
          <a:xfrm>
            <a:off x="601999" y="971908"/>
            <a:ext cx="7996075" cy="6217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ts val="4300"/>
              </a:lnSpc>
              <a:defRPr sz="3400" b="1" u="sng">
                <a:solidFill>
                  <a:srgbClr val="FFFFFF"/>
                </a:solidFill>
                <a:latin typeface="Times New Roman"/>
                <a:ea typeface="Times New Roman"/>
                <a:cs typeface="Times New Roman"/>
                <a:sym typeface="Times New Roman"/>
              </a:defRPr>
            </a:lvl1pPr>
          </a:lstStyle>
          <a:p>
            <a:r>
              <a:t>Inventory Management Database System</a:t>
            </a:r>
          </a:p>
        </p:txBody>
      </p:sp>
      <p:sp>
        <p:nvSpPr>
          <p:cNvPr id="24" name="Text 3"/>
          <p:cNvSpPr txBox="1"/>
          <p:nvPr/>
        </p:nvSpPr>
        <p:spPr>
          <a:xfrm>
            <a:off x="3725958" y="1866152"/>
            <a:ext cx="1556666" cy="4879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nSpc>
                <a:spcPts val="3200"/>
              </a:lnSpc>
              <a:defRPr sz="2600" b="1">
                <a:solidFill>
                  <a:srgbClr val="FFFFFF"/>
                </a:solidFill>
                <a:latin typeface="Times New Roman"/>
                <a:ea typeface="Times New Roman"/>
                <a:cs typeface="Times New Roman"/>
                <a:sym typeface="Times New Roman"/>
              </a:defRPr>
            </a:lvl1pPr>
          </a:lstStyle>
          <a:p>
            <a:r>
              <a:t>Group- 18</a:t>
            </a:r>
          </a:p>
        </p:txBody>
      </p:sp>
      <p:sp>
        <p:nvSpPr>
          <p:cNvPr id="25" name="Text 4"/>
          <p:cNvSpPr txBox="1"/>
          <p:nvPr/>
        </p:nvSpPr>
        <p:spPr>
          <a:xfrm>
            <a:off x="3315908" y="3108636"/>
            <a:ext cx="2270812" cy="438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ts val="2700"/>
              </a:lnSpc>
              <a:defRPr sz="1700" b="1">
                <a:solidFill>
                  <a:srgbClr val="FFFFFF"/>
                </a:solidFill>
                <a:latin typeface="Times New Roman"/>
                <a:ea typeface="Times New Roman"/>
                <a:cs typeface="Times New Roman"/>
                <a:sym typeface="Times New Roman"/>
              </a:defRPr>
            </a:lvl1pPr>
          </a:lstStyle>
          <a:p>
            <a:r>
              <a:rPr sz="2400" dirty="0"/>
              <a:t>Team Members:</a:t>
            </a:r>
          </a:p>
        </p:txBody>
      </p:sp>
      <p:sp>
        <p:nvSpPr>
          <p:cNvPr id="26" name="Text 5"/>
          <p:cNvSpPr txBox="1"/>
          <p:nvPr/>
        </p:nvSpPr>
        <p:spPr>
          <a:xfrm>
            <a:off x="3025177" y="4131533"/>
            <a:ext cx="2799803" cy="438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lnSpc>
                <a:spcPts val="2700"/>
              </a:lnSpc>
              <a:defRPr sz="1700">
                <a:solidFill>
                  <a:srgbClr val="FFFFFF"/>
                </a:solidFill>
                <a:latin typeface="Times New Roman"/>
                <a:ea typeface="Times New Roman"/>
                <a:cs typeface="Times New Roman"/>
                <a:sym typeface="Times New Roman"/>
              </a:defRPr>
            </a:lvl1pPr>
          </a:lstStyle>
          <a:p>
            <a:r>
              <a:rPr sz="2400" dirty="0" err="1"/>
              <a:t>Priyadarshini</a:t>
            </a:r>
            <a:r>
              <a:rPr sz="2400" dirty="0"/>
              <a:t> </a:t>
            </a:r>
            <a:r>
              <a:rPr sz="2400" dirty="0" err="1"/>
              <a:t>Karaddi</a:t>
            </a:r>
            <a:endParaRPr sz="2400" dirty="0"/>
          </a:p>
        </p:txBody>
      </p:sp>
      <p:sp>
        <p:nvSpPr>
          <p:cNvPr id="27" name="Text 6"/>
          <p:cNvSpPr txBox="1"/>
          <p:nvPr/>
        </p:nvSpPr>
        <p:spPr>
          <a:xfrm>
            <a:off x="3455201" y="5656514"/>
            <a:ext cx="1911740" cy="438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lnSpc>
                <a:spcPts val="2700"/>
              </a:lnSpc>
              <a:defRPr sz="1700">
                <a:solidFill>
                  <a:srgbClr val="FFFFFF"/>
                </a:solidFill>
                <a:latin typeface="Times New Roman"/>
                <a:ea typeface="Times New Roman"/>
                <a:cs typeface="Times New Roman"/>
                <a:sym typeface="Times New Roman"/>
              </a:defRPr>
            </a:lvl1pPr>
          </a:lstStyle>
          <a:p>
            <a:r>
              <a:rPr sz="2400" dirty="0" err="1"/>
              <a:t>Vikram</a:t>
            </a:r>
            <a:r>
              <a:rPr sz="2400" dirty="0"/>
              <a:t> Reddy</a:t>
            </a:r>
          </a:p>
        </p:txBody>
      </p:sp>
      <p:sp>
        <p:nvSpPr>
          <p:cNvPr id="28" name="Text 7"/>
          <p:cNvSpPr txBox="1"/>
          <p:nvPr/>
        </p:nvSpPr>
        <p:spPr>
          <a:xfrm>
            <a:off x="3493038" y="4903303"/>
            <a:ext cx="1842811" cy="438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lnSpc>
                <a:spcPts val="2700"/>
              </a:lnSpc>
              <a:defRPr sz="1700">
                <a:solidFill>
                  <a:srgbClr val="FFFFFF"/>
                </a:solidFill>
                <a:latin typeface="Times New Roman"/>
                <a:ea typeface="Times New Roman"/>
                <a:cs typeface="Times New Roman"/>
                <a:sym typeface="Times New Roman"/>
              </a:defRPr>
            </a:lvl1pPr>
          </a:lstStyle>
          <a:p>
            <a:r>
              <a:rPr sz="2400" dirty="0"/>
              <a:t>Riya </a:t>
            </a:r>
            <a:r>
              <a:rPr sz="2400" dirty="0" err="1"/>
              <a:t>Chaddha</a:t>
            </a:r>
            <a:endParaRPr sz="2400" dirty="0"/>
          </a:p>
        </p:txBody>
      </p:sp>
      <p:sp>
        <p:nvSpPr>
          <p:cNvPr id="29" name="Text 8"/>
          <p:cNvSpPr txBox="1"/>
          <p:nvPr/>
        </p:nvSpPr>
        <p:spPr>
          <a:xfrm>
            <a:off x="3364802" y="6433656"/>
            <a:ext cx="2099291" cy="438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lnSpc>
                <a:spcPts val="2700"/>
              </a:lnSpc>
              <a:defRPr sz="1700">
                <a:solidFill>
                  <a:srgbClr val="FFFFFF"/>
                </a:solidFill>
                <a:latin typeface="Times New Roman"/>
                <a:ea typeface="Times New Roman"/>
                <a:cs typeface="Times New Roman"/>
                <a:sym typeface="Times New Roman"/>
              </a:defRPr>
            </a:lvl1pPr>
          </a:lstStyle>
          <a:p>
            <a:r>
              <a:rPr sz="2400" dirty="0" err="1"/>
              <a:t>Advait</a:t>
            </a:r>
            <a:r>
              <a:rPr sz="2400" dirty="0"/>
              <a:t> Kulkarni</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0"/>
          <p:cNvSpPr/>
          <p:nvPr/>
        </p:nvSpPr>
        <p:spPr>
          <a:xfrm>
            <a:off x="0" y="0"/>
            <a:ext cx="14630400" cy="8229600"/>
          </a:xfrm>
          <a:prstGeom prst="rect">
            <a:avLst/>
          </a:prstGeom>
          <a:solidFill>
            <a:srgbClr val="150D48"/>
          </a:solidFill>
          <a:ln w="12700">
            <a:miter lim="400000"/>
          </a:ln>
        </p:spPr>
        <p:txBody>
          <a:bodyPr lIns="45719" rIns="45719"/>
          <a:lstStyle/>
          <a:p>
            <a:endParaRPr/>
          </a:p>
        </p:txBody>
      </p:sp>
      <p:sp>
        <p:nvSpPr>
          <p:cNvPr id="90" name="Shape 1"/>
          <p:cNvSpPr/>
          <p:nvPr/>
        </p:nvSpPr>
        <p:spPr>
          <a:xfrm>
            <a:off x="0" y="0"/>
            <a:ext cx="14630400" cy="8229600"/>
          </a:xfrm>
          <a:prstGeom prst="rect">
            <a:avLst/>
          </a:prstGeom>
          <a:solidFill>
            <a:srgbClr val="0C0A33"/>
          </a:solidFill>
          <a:ln w="12700">
            <a:miter lim="400000"/>
          </a:ln>
        </p:spPr>
        <p:txBody>
          <a:bodyPr lIns="45719" rIns="45719"/>
          <a:lstStyle/>
          <a:p>
            <a:endParaRPr/>
          </a:p>
        </p:txBody>
      </p:sp>
      <p:sp>
        <p:nvSpPr>
          <p:cNvPr id="91" name="Text 2"/>
          <p:cNvSpPr txBox="1"/>
          <p:nvPr/>
        </p:nvSpPr>
        <p:spPr>
          <a:xfrm>
            <a:off x="3661214" y="395177"/>
            <a:ext cx="4681729" cy="784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nSpc>
                <a:spcPts val="5400"/>
              </a:lnSpc>
              <a:defRPr sz="3500" b="1">
                <a:solidFill>
                  <a:srgbClr val="FFFFFF"/>
                </a:solidFill>
                <a:latin typeface="Times New Roman"/>
                <a:ea typeface="Times New Roman"/>
                <a:cs typeface="Times New Roman"/>
                <a:sym typeface="Times New Roman"/>
              </a:defRPr>
            </a:lvl1pPr>
          </a:lstStyle>
          <a:p>
            <a:r>
              <a:rPr lang="en-US" u="sng" dirty="0" smtClean="0"/>
              <a:t>Power BI Visualizations</a:t>
            </a:r>
            <a:endParaRPr u="sng" dirty="0"/>
          </a:p>
        </p:txBody>
      </p:sp>
      <p:pic>
        <p:nvPicPr>
          <p:cNvPr id="5" name="Image 0" descr="Image 0"/>
          <p:cNvPicPr>
            <a:picLocks noChangeAspect="1"/>
          </p:cNvPicPr>
          <p:nvPr/>
        </p:nvPicPr>
        <p:blipFill>
          <a:blip r:embed="rId2">
            <a:extLst/>
          </a:blip>
          <a:stretch>
            <a:fillRect/>
          </a:stretch>
        </p:blipFill>
        <p:spPr>
          <a:xfrm>
            <a:off x="12004157" y="0"/>
            <a:ext cx="2626243" cy="8229600"/>
          </a:xfrm>
          <a:prstGeom prst="rect">
            <a:avLst/>
          </a:prstGeom>
          <a:ln w="12700">
            <a:miter lim="400000"/>
          </a:ln>
        </p:spPr>
      </p:pic>
      <p:pic>
        <p:nvPicPr>
          <p:cNvPr id="2" name="Picture 1"/>
          <p:cNvPicPr>
            <a:picLocks noChangeAspect="1"/>
          </p:cNvPicPr>
          <p:nvPr/>
        </p:nvPicPr>
        <p:blipFill>
          <a:blip r:embed="rId3"/>
          <a:stretch>
            <a:fillRect/>
          </a:stretch>
        </p:blipFill>
        <p:spPr>
          <a:xfrm rot="5400000">
            <a:off x="2684565" y="-334277"/>
            <a:ext cx="6635028" cy="9823517"/>
          </a:xfrm>
          <a:prstGeom prst="rect">
            <a:avLst/>
          </a:prstGeom>
        </p:spPr>
      </p:pic>
    </p:spTree>
    <p:extLst>
      <p:ext uri="{BB962C8B-B14F-4D97-AF65-F5344CB8AC3E}">
        <p14:creationId xmlns:p14="http://schemas.microsoft.com/office/powerpoint/2010/main" val="402814123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0"/>
          <p:cNvSpPr/>
          <p:nvPr/>
        </p:nvSpPr>
        <p:spPr>
          <a:xfrm>
            <a:off x="0" y="0"/>
            <a:ext cx="14630400" cy="8229600"/>
          </a:xfrm>
          <a:prstGeom prst="rect">
            <a:avLst/>
          </a:prstGeom>
          <a:solidFill>
            <a:srgbClr val="150D48"/>
          </a:solidFill>
          <a:ln w="12700">
            <a:miter lim="400000"/>
          </a:ln>
        </p:spPr>
        <p:txBody>
          <a:bodyPr lIns="45719" rIns="45719"/>
          <a:lstStyle/>
          <a:p>
            <a:endParaRPr/>
          </a:p>
        </p:txBody>
      </p:sp>
      <p:sp>
        <p:nvSpPr>
          <p:cNvPr id="90" name="Shape 1"/>
          <p:cNvSpPr/>
          <p:nvPr/>
        </p:nvSpPr>
        <p:spPr>
          <a:xfrm>
            <a:off x="0" y="-104172"/>
            <a:ext cx="14630400" cy="8229600"/>
          </a:xfrm>
          <a:prstGeom prst="rect">
            <a:avLst/>
          </a:prstGeom>
          <a:solidFill>
            <a:srgbClr val="0C0A33"/>
          </a:solidFill>
          <a:ln w="12700">
            <a:miter lim="400000"/>
          </a:ln>
        </p:spPr>
        <p:txBody>
          <a:bodyPr lIns="45719" rIns="45719"/>
          <a:lstStyle/>
          <a:p>
            <a:endParaRPr/>
          </a:p>
        </p:txBody>
      </p:sp>
      <p:sp>
        <p:nvSpPr>
          <p:cNvPr id="91" name="Text 2"/>
          <p:cNvSpPr txBox="1"/>
          <p:nvPr/>
        </p:nvSpPr>
        <p:spPr>
          <a:xfrm>
            <a:off x="3951973" y="1066405"/>
            <a:ext cx="92396" cy="7169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nSpc>
                <a:spcPts val="5400"/>
              </a:lnSpc>
              <a:defRPr sz="3500" b="1">
                <a:solidFill>
                  <a:srgbClr val="FFFFFF"/>
                </a:solidFill>
                <a:latin typeface="Times New Roman"/>
                <a:ea typeface="Times New Roman"/>
                <a:cs typeface="Times New Roman"/>
                <a:sym typeface="Times New Roman"/>
              </a:defRPr>
            </a:lvl1pPr>
          </a:lstStyle>
          <a:p>
            <a:endParaRPr u="sng" dirty="0"/>
          </a:p>
        </p:txBody>
      </p:sp>
      <p:pic>
        <p:nvPicPr>
          <p:cNvPr id="5" name="Image 0" descr="Image 0"/>
          <p:cNvPicPr>
            <a:picLocks noChangeAspect="1"/>
          </p:cNvPicPr>
          <p:nvPr/>
        </p:nvPicPr>
        <p:blipFill>
          <a:blip r:embed="rId2">
            <a:extLst/>
          </a:blip>
          <a:stretch>
            <a:fillRect/>
          </a:stretch>
        </p:blipFill>
        <p:spPr>
          <a:xfrm>
            <a:off x="12004157" y="0"/>
            <a:ext cx="2626243" cy="8229600"/>
          </a:xfrm>
          <a:prstGeom prst="rect">
            <a:avLst/>
          </a:prstGeom>
          <a:ln w="12700">
            <a:miter lim="400000"/>
          </a:ln>
        </p:spPr>
      </p:pic>
      <p:sp>
        <p:nvSpPr>
          <p:cNvPr id="6" name="Text 2"/>
          <p:cNvSpPr txBox="1"/>
          <p:nvPr/>
        </p:nvSpPr>
        <p:spPr>
          <a:xfrm>
            <a:off x="4788927" y="3311997"/>
            <a:ext cx="2426303" cy="7169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nSpc>
                <a:spcPts val="5400"/>
              </a:lnSpc>
              <a:defRPr sz="3500" b="1">
                <a:solidFill>
                  <a:srgbClr val="FFFFFF"/>
                </a:solidFill>
                <a:latin typeface="Times New Roman"/>
                <a:ea typeface="Times New Roman"/>
                <a:cs typeface="Times New Roman"/>
                <a:sym typeface="Times New Roman"/>
              </a:defRPr>
            </a:lvl1pPr>
          </a:lstStyle>
          <a:p>
            <a:r>
              <a:rPr lang="en-US" u="sng" dirty="0" smtClean="0"/>
              <a:t>Thank You!</a:t>
            </a:r>
            <a:endParaRPr u="sng"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0"/>
          <p:cNvSpPr/>
          <p:nvPr/>
        </p:nvSpPr>
        <p:spPr>
          <a:xfrm>
            <a:off x="0" y="0"/>
            <a:ext cx="14630400" cy="8229600"/>
          </a:xfrm>
          <a:prstGeom prst="rect">
            <a:avLst/>
          </a:prstGeom>
          <a:solidFill>
            <a:srgbClr val="150D48"/>
          </a:solidFill>
          <a:ln w="12700">
            <a:miter lim="400000"/>
          </a:ln>
        </p:spPr>
        <p:txBody>
          <a:bodyPr lIns="45719" rIns="45719"/>
          <a:lstStyle/>
          <a:p>
            <a:endParaRPr/>
          </a:p>
        </p:txBody>
      </p:sp>
      <p:sp>
        <p:nvSpPr>
          <p:cNvPr id="32" name="Shape 1"/>
          <p:cNvSpPr/>
          <p:nvPr/>
        </p:nvSpPr>
        <p:spPr>
          <a:xfrm>
            <a:off x="0" y="-300942"/>
            <a:ext cx="14630400" cy="8530541"/>
          </a:xfrm>
          <a:prstGeom prst="rect">
            <a:avLst/>
          </a:prstGeom>
          <a:solidFill>
            <a:srgbClr val="0C0A33"/>
          </a:solidFill>
          <a:ln w="12700">
            <a:miter lim="400000"/>
          </a:ln>
        </p:spPr>
        <p:txBody>
          <a:bodyPr lIns="45719" rIns="45719"/>
          <a:lstStyle/>
          <a:p>
            <a:endParaRPr/>
          </a:p>
        </p:txBody>
      </p:sp>
      <p:sp>
        <p:nvSpPr>
          <p:cNvPr id="34" name="Text 2"/>
          <p:cNvSpPr txBox="1"/>
          <p:nvPr/>
        </p:nvSpPr>
        <p:spPr>
          <a:xfrm>
            <a:off x="855013" y="952936"/>
            <a:ext cx="3464717" cy="6217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nSpc>
                <a:spcPts val="4300"/>
              </a:lnSpc>
              <a:defRPr sz="3400" b="1" u="sng">
                <a:solidFill>
                  <a:srgbClr val="FFFFFF"/>
                </a:solidFill>
                <a:latin typeface="Times New Roman"/>
                <a:ea typeface="Times New Roman"/>
                <a:cs typeface="Times New Roman"/>
                <a:sym typeface="Times New Roman"/>
              </a:defRPr>
            </a:lvl1pPr>
          </a:lstStyle>
          <a:p>
            <a:r>
              <a:rPr dirty="0"/>
              <a:t>Project Overview:</a:t>
            </a:r>
          </a:p>
        </p:txBody>
      </p:sp>
      <p:sp>
        <p:nvSpPr>
          <p:cNvPr id="35" name="Text 3"/>
          <p:cNvSpPr txBox="1"/>
          <p:nvPr/>
        </p:nvSpPr>
        <p:spPr>
          <a:xfrm>
            <a:off x="855013" y="2527595"/>
            <a:ext cx="7386161" cy="34163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spcBef>
                <a:spcPts val="700"/>
              </a:spcBef>
              <a:defRPr sz="2700">
                <a:solidFill>
                  <a:srgbClr val="FFFFFF"/>
                </a:solidFill>
              </a:defRPr>
            </a:lvl1pPr>
          </a:lstStyle>
          <a:p>
            <a:r>
              <a:rPr dirty="0">
                <a:solidFill>
                  <a:schemeClr val="bg1"/>
                </a:solidFill>
                <a:latin typeface="Times New Roman" panose="02020603050405020304" pitchFamily="18" charset="0"/>
                <a:cs typeface="Times New Roman" panose="02020603050405020304" pitchFamily="18" charset="0"/>
              </a:rPr>
              <a:t>The database system for grocery stores to efficiently manage inventory. It centralizes stock data, tracks costs, and aims to reduce waste. The system supports better stock control and helps maintain optimal inventory levels. It's designed to improve store operations and performance. The goal is to streamline supply chain processes and increase customer satisfaction.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0366" y="1574659"/>
            <a:ext cx="4762500" cy="4667250"/>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0"/>
          <p:cNvSpPr/>
          <p:nvPr/>
        </p:nvSpPr>
        <p:spPr>
          <a:xfrm>
            <a:off x="0" y="0"/>
            <a:ext cx="14630400" cy="8229600"/>
          </a:xfrm>
          <a:prstGeom prst="rect">
            <a:avLst/>
          </a:prstGeom>
          <a:solidFill>
            <a:srgbClr val="150D48"/>
          </a:solidFill>
          <a:ln w="12700">
            <a:miter lim="400000"/>
          </a:ln>
        </p:spPr>
        <p:txBody>
          <a:bodyPr lIns="45719" rIns="45719"/>
          <a:lstStyle/>
          <a:p>
            <a:endParaRPr/>
          </a:p>
        </p:txBody>
      </p:sp>
      <p:sp>
        <p:nvSpPr>
          <p:cNvPr id="38" name="Shape 1"/>
          <p:cNvSpPr/>
          <p:nvPr/>
        </p:nvSpPr>
        <p:spPr>
          <a:xfrm>
            <a:off x="0" y="0"/>
            <a:ext cx="14630400" cy="8539282"/>
          </a:xfrm>
          <a:prstGeom prst="rect">
            <a:avLst/>
          </a:prstGeom>
          <a:solidFill>
            <a:srgbClr val="0C0A33"/>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lvl1pPr>
              <a:lnSpc>
                <a:spcPts val="2300"/>
              </a:lnSpc>
              <a:defRPr sz="1900" b="1">
                <a:solidFill>
                  <a:srgbClr val="FFFFFF"/>
                </a:solidFill>
                <a:latin typeface="Syne"/>
                <a:ea typeface="Syne"/>
                <a:cs typeface="Syne"/>
                <a:sym typeface="Syne"/>
              </a:defRPr>
            </a:lvl1pPr>
          </a:lstStyle>
          <a:p>
            <a:endParaRPr dirty="0"/>
          </a:p>
        </p:txBody>
      </p:sp>
      <p:sp>
        <p:nvSpPr>
          <p:cNvPr id="40" name="Text 2"/>
          <p:cNvSpPr txBox="1"/>
          <p:nvPr/>
        </p:nvSpPr>
        <p:spPr>
          <a:xfrm>
            <a:off x="665043" y="352252"/>
            <a:ext cx="7483534" cy="90486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ts val="4700"/>
              </a:lnSpc>
              <a:defRPr sz="3800" b="1">
                <a:solidFill>
                  <a:srgbClr val="FFFFFF"/>
                </a:solidFill>
                <a:latin typeface="Syne"/>
                <a:ea typeface="Syne"/>
                <a:cs typeface="Syne"/>
                <a:sym typeface="Syne"/>
              </a:defRPr>
            </a:pPr>
            <a:r>
              <a:rPr lang="en-US" dirty="0" smtClean="0"/>
              <a:t>					</a:t>
            </a:r>
            <a:r>
              <a:rPr sz="3500" u="sng" dirty="0" smtClean="0">
                <a:latin typeface="Times New Roman" panose="02020603050405020304" pitchFamily="18" charset="0"/>
                <a:cs typeface="Times New Roman" panose="02020603050405020304" pitchFamily="18" charset="0"/>
              </a:rPr>
              <a:t>Design</a:t>
            </a:r>
            <a:endParaRPr sz="3500" u="sng" dirty="0">
              <a:latin typeface="Times New Roman" panose="02020603050405020304" pitchFamily="18" charset="0"/>
              <a:cs typeface="Times New Roman" panose="02020603050405020304" pitchFamily="18" charset="0"/>
            </a:endParaRPr>
          </a:p>
          <a:p>
            <a:pPr>
              <a:lnSpc>
                <a:spcPts val="4700"/>
              </a:lnSpc>
              <a:defRPr sz="3800" b="1">
                <a:solidFill>
                  <a:srgbClr val="FFFFFF"/>
                </a:solidFill>
                <a:latin typeface="Syne"/>
                <a:ea typeface="Syne"/>
                <a:cs typeface="Syne"/>
                <a:sym typeface="Syne"/>
              </a:defRPr>
            </a:pPr>
            <a:endParaRPr dirty="0"/>
          </a:p>
          <a:p>
            <a:pPr>
              <a:spcBef>
                <a:spcPts val="700"/>
              </a:spcBef>
              <a:defRPr sz="2000">
                <a:solidFill>
                  <a:srgbClr val="FFFFFF"/>
                </a:solidFill>
              </a:defRPr>
            </a:pPr>
            <a:r>
              <a:rPr sz="2400" dirty="0">
                <a:solidFill>
                  <a:schemeClr val="bg1"/>
                </a:solidFill>
                <a:latin typeface="Times New Roman" panose="02020603050405020304" pitchFamily="18" charset="0"/>
                <a:cs typeface="Times New Roman" panose="02020603050405020304" pitchFamily="18" charset="0"/>
              </a:rPr>
              <a:t>Our database is intricately designed to track and adapt inventory in real-time, aligned with seasonal consumption patterns, ensuring that supply always meets demand. We've streamlined our database to support a rapid product lifecycle from onboarding to delivery through meticulously planned inventory workflows</a:t>
            </a:r>
            <a:r>
              <a:rPr sz="2400" dirty="0" smtClean="0">
                <a:solidFill>
                  <a:schemeClr val="bg1"/>
                </a:solidFill>
                <a:latin typeface="Times New Roman" panose="02020603050405020304" pitchFamily="18" charset="0"/>
                <a:cs typeface="Times New Roman" panose="02020603050405020304" pitchFamily="18" charset="0"/>
              </a:rPr>
              <a:t>.</a:t>
            </a:r>
            <a:endParaRPr lang="en-US" sz="2400" dirty="0" smtClean="0">
              <a:solidFill>
                <a:schemeClr val="bg1"/>
              </a:solidFill>
              <a:latin typeface="Times New Roman" panose="02020603050405020304" pitchFamily="18" charset="0"/>
              <a:cs typeface="Times New Roman" panose="02020603050405020304" pitchFamily="18" charset="0"/>
            </a:endParaRPr>
          </a:p>
          <a:p>
            <a:pPr>
              <a:spcBef>
                <a:spcPts val="700"/>
              </a:spcBef>
              <a:defRPr sz="2000">
                <a:solidFill>
                  <a:srgbClr val="FFFFFF"/>
                </a:solidFill>
              </a:defRPr>
            </a:pPr>
            <a:endParaRPr sz="2400" dirty="0">
              <a:solidFill>
                <a:schemeClr val="bg1"/>
              </a:solidFill>
              <a:latin typeface="Times New Roman" panose="02020603050405020304" pitchFamily="18" charset="0"/>
              <a:cs typeface="Times New Roman" panose="02020603050405020304" pitchFamily="18" charset="0"/>
            </a:endParaRPr>
          </a:p>
          <a:p>
            <a:pPr defTabSz="457200">
              <a:defRPr sz="2000">
                <a:solidFill>
                  <a:srgbClr val="FFFFFF">
                    <a:alpha val="84706"/>
                  </a:srgbClr>
                </a:solidFill>
                <a:latin typeface="Helvetica Neue"/>
                <a:ea typeface="Helvetica Neue"/>
                <a:cs typeface="Helvetica Neue"/>
                <a:sym typeface="Helvetica Neue"/>
              </a:defRPr>
            </a:pPr>
            <a:r>
              <a:rPr sz="2400" dirty="0">
                <a:solidFill>
                  <a:schemeClr val="bg1"/>
                </a:solidFill>
                <a:latin typeface="Times New Roman" panose="02020603050405020304" pitchFamily="18" charset="0"/>
                <a:cs typeface="Times New Roman" panose="02020603050405020304" pitchFamily="18" charset="0"/>
              </a:rPr>
              <a:t>By analyzing inventory turnover rates, our system is calibrated to maintain optimal product quantities, thereby minimizing carrying costs and enhancing profitability.</a:t>
            </a:r>
          </a:p>
          <a:p>
            <a:pPr defTabSz="457200">
              <a:defRPr sz="2000">
                <a:solidFill>
                  <a:srgbClr val="FFFFFF">
                    <a:alpha val="84706"/>
                  </a:srgbClr>
                </a:solidFill>
                <a:latin typeface="Helvetica Neue"/>
                <a:ea typeface="Helvetica Neue"/>
                <a:cs typeface="Helvetica Neue"/>
                <a:sym typeface="Helvetica Neue"/>
              </a:defRPr>
            </a:pPr>
            <a:endParaRPr sz="2400" dirty="0">
              <a:solidFill>
                <a:schemeClr val="bg1"/>
              </a:solidFill>
              <a:latin typeface="Times New Roman" panose="02020603050405020304" pitchFamily="18" charset="0"/>
              <a:cs typeface="Times New Roman" panose="02020603050405020304" pitchFamily="18" charset="0"/>
            </a:endParaRPr>
          </a:p>
          <a:p>
            <a:pPr defTabSz="457200">
              <a:defRPr sz="2000">
                <a:solidFill>
                  <a:srgbClr val="FFFFFF">
                    <a:alpha val="84706"/>
                  </a:srgbClr>
                </a:solidFill>
                <a:latin typeface="Helvetica Neue"/>
                <a:ea typeface="Helvetica Neue"/>
                <a:cs typeface="Helvetica Neue"/>
                <a:sym typeface="Helvetica Neue"/>
              </a:defRPr>
            </a:pPr>
            <a:r>
              <a:rPr sz="2400" dirty="0">
                <a:solidFill>
                  <a:schemeClr val="bg1"/>
                </a:solidFill>
                <a:latin typeface="Times New Roman" panose="02020603050405020304" pitchFamily="18" charset="0"/>
                <a:cs typeface="Times New Roman" panose="02020603050405020304" pitchFamily="18" charset="0"/>
              </a:rPr>
              <a:t>The system's design now includes tightened batch-to-inventory associations, supporting accurate tracking and recall processes for products, critical for quality assurance</a:t>
            </a:r>
            <a:r>
              <a:rPr sz="2400" dirty="0" smtClean="0">
                <a:solidFill>
                  <a:schemeClr val="bg1"/>
                </a:solidFill>
                <a:latin typeface="Times New Roman" panose="02020603050405020304" pitchFamily="18" charset="0"/>
                <a:cs typeface="Times New Roman" panose="02020603050405020304" pitchFamily="18" charset="0"/>
              </a:rPr>
              <a:t>.</a:t>
            </a:r>
            <a:endParaRPr lang="en-US" sz="2400" dirty="0" smtClean="0">
              <a:solidFill>
                <a:schemeClr val="bg1"/>
              </a:solidFill>
              <a:latin typeface="Times New Roman" panose="02020603050405020304" pitchFamily="18" charset="0"/>
              <a:cs typeface="Times New Roman" panose="02020603050405020304" pitchFamily="18" charset="0"/>
            </a:endParaRPr>
          </a:p>
          <a:p>
            <a:pPr defTabSz="457200">
              <a:defRPr sz="2000">
                <a:solidFill>
                  <a:srgbClr val="FFFFFF">
                    <a:alpha val="84706"/>
                  </a:srgbClr>
                </a:solidFill>
                <a:latin typeface="Helvetica Neue"/>
                <a:ea typeface="Helvetica Neue"/>
                <a:cs typeface="Helvetica Neue"/>
                <a:sym typeface="Helvetica Neue"/>
              </a:defRPr>
            </a:pPr>
            <a:endParaRPr lang="en-US" sz="2400" dirty="0">
              <a:solidFill>
                <a:schemeClr val="bg1"/>
              </a:solidFill>
              <a:latin typeface="Times New Roman" panose="02020603050405020304" pitchFamily="18" charset="0"/>
              <a:cs typeface="Times New Roman" panose="02020603050405020304" pitchFamily="18" charset="0"/>
            </a:endParaRPr>
          </a:p>
          <a:p>
            <a:pPr defTabSz="457200">
              <a:defRPr sz="2000">
                <a:solidFill>
                  <a:srgbClr val="FFFFFF">
                    <a:alpha val="84706"/>
                  </a:srgbClr>
                </a:solidFill>
                <a:latin typeface="Helvetica Neue"/>
                <a:ea typeface="Helvetica Neue"/>
                <a:cs typeface="Helvetica Neue"/>
                <a:sym typeface="Helvetica Neue"/>
              </a:defRPr>
            </a:pPr>
            <a:endParaRPr lang="en-US" sz="2400" dirty="0" smtClean="0">
              <a:solidFill>
                <a:schemeClr val="bg1"/>
              </a:solidFill>
              <a:latin typeface="Times New Roman" panose="02020603050405020304" pitchFamily="18" charset="0"/>
              <a:cs typeface="Times New Roman" panose="02020603050405020304" pitchFamily="18" charset="0"/>
            </a:endParaRPr>
          </a:p>
          <a:p>
            <a:pPr defTabSz="457200">
              <a:defRPr sz="2000">
                <a:solidFill>
                  <a:srgbClr val="FFFFFF">
                    <a:alpha val="84706"/>
                  </a:srgbClr>
                </a:solidFill>
                <a:latin typeface="Helvetica Neue"/>
                <a:ea typeface="Helvetica Neue"/>
                <a:cs typeface="Helvetica Neue"/>
                <a:sym typeface="Helvetica Neue"/>
              </a:defRPr>
            </a:pPr>
            <a:endParaRPr lang="en-US" sz="2400" dirty="0" smtClean="0">
              <a:solidFill>
                <a:schemeClr val="bg1"/>
              </a:solidFill>
              <a:latin typeface="Times New Roman" panose="02020603050405020304" pitchFamily="18" charset="0"/>
              <a:cs typeface="Times New Roman" panose="02020603050405020304" pitchFamily="18" charset="0"/>
            </a:endParaRPr>
          </a:p>
          <a:p>
            <a:pPr defTabSz="457200">
              <a:defRPr sz="2000">
                <a:solidFill>
                  <a:srgbClr val="FFFFFF">
                    <a:alpha val="84706"/>
                  </a:srgbClr>
                </a:solidFill>
                <a:latin typeface="Helvetica Neue"/>
                <a:ea typeface="Helvetica Neue"/>
                <a:cs typeface="Helvetica Neue"/>
                <a:sym typeface="Helvetica Neue"/>
              </a:defRPr>
            </a:pPr>
            <a:endParaRPr lang="en-US" sz="2400" dirty="0">
              <a:solidFill>
                <a:schemeClr val="bg1"/>
              </a:solidFill>
              <a:latin typeface="Times New Roman" panose="02020603050405020304" pitchFamily="18" charset="0"/>
              <a:cs typeface="Times New Roman" panose="02020603050405020304" pitchFamily="18" charset="0"/>
            </a:endParaRPr>
          </a:p>
          <a:p>
            <a:pPr defTabSz="457200">
              <a:defRPr sz="2000">
                <a:solidFill>
                  <a:srgbClr val="FFFFFF">
                    <a:alpha val="84706"/>
                  </a:srgbClr>
                </a:solidFill>
                <a:latin typeface="Helvetica Neue"/>
                <a:ea typeface="Helvetica Neue"/>
                <a:cs typeface="Helvetica Neue"/>
                <a:sym typeface="Helvetica Neue"/>
              </a:defRPr>
            </a:pPr>
            <a:endParaRPr lang="en-US" sz="2400" dirty="0" smtClean="0">
              <a:solidFill>
                <a:schemeClr val="bg1"/>
              </a:solidFill>
              <a:latin typeface="Times New Roman" panose="02020603050405020304" pitchFamily="18" charset="0"/>
              <a:cs typeface="Times New Roman" panose="02020603050405020304" pitchFamily="18" charset="0"/>
            </a:endParaRPr>
          </a:p>
          <a:p>
            <a:pPr defTabSz="457200">
              <a:defRPr sz="2000">
                <a:solidFill>
                  <a:srgbClr val="FFFFFF">
                    <a:alpha val="84706"/>
                  </a:srgbClr>
                </a:solidFill>
                <a:latin typeface="Helvetica Neue"/>
                <a:ea typeface="Helvetica Neue"/>
                <a:cs typeface="Helvetica Neue"/>
                <a:sym typeface="Helvetica Neue"/>
              </a:defRPr>
            </a:pPr>
            <a:endParaRPr sz="2400" dirty="0">
              <a:solidFill>
                <a:schemeClr val="bg1"/>
              </a:solidFill>
              <a:latin typeface="Times New Roman" panose="02020603050405020304" pitchFamily="18" charset="0"/>
              <a:cs typeface="Times New Roman" panose="02020603050405020304" pitchFamily="18" charset="0"/>
            </a:endParaRPr>
          </a:p>
          <a:p>
            <a:pPr defTabSz="457200">
              <a:defRPr sz="1200">
                <a:solidFill>
                  <a:srgbClr val="FFFFFF">
                    <a:alpha val="84706"/>
                  </a:srgbClr>
                </a:solidFill>
                <a:latin typeface="Helvetica Neue"/>
                <a:ea typeface="Helvetica Neue"/>
                <a:cs typeface="Helvetica Neue"/>
                <a:sym typeface="Helvetica Neue"/>
              </a:defRPr>
            </a:pPr>
            <a:endParaRPr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71940" y="729205"/>
            <a:ext cx="4175640" cy="267883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940" y="4269641"/>
            <a:ext cx="4241424" cy="2721469"/>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0"/>
          <p:cNvSpPr/>
          <p:nvPr/>
        </p:nvSpPr>
        <p:spPr>
          <a:xfrm>
            <a:off x="0" y="0"/>
            <a:ext cx="14630400" cy="8229600"/>
          </a:xfrm>
          <a:prstGeom prst="rect">
            <a:avLst/>
          </a:prstGeom>
          <a:solidFill>
            <a:srgbClr val="150D48"/>
          </a:solidFill>
          <a:ln w="12700">
            <a:miter lim="400000"/>
          </a:ln>
        </p:spPr>
        <p:txBody>
          <a:bodyPr lIns="45719" rIns="45719"/>
          <a:lstStyle/>
          <a:p>
            <a:endParaRPr/>
          </a:p>
        </p:txBody>
      </p:sp>
      <p:sp>
        <p:nvSpPr>
          <p:cNvPr id="90" name="Shape 1"/>
          <p:cNvSpPr/>
          <p:nvPr/>
        </p:nvSpPr>
        <p:spPr>
          <a:xfrm>
            <a:off x="0" y="0"/>
            <a:ext cx="14630400" cy="8229600"/>
          </a:xfrm>
          <a:prstGeom prst="rect">
            <a:avLst/>
          </a:prstGeom>
          <a:solidFill>
            <a:srgbClr val="0C0A33"/>
          </a:solidFill>
          <a:ln w="12700">
            <a:miter lim="400000"/>
          </a:ln>
        </p:spPr>
        <p:txBody>
          <a:bodyPr lIns="45719" rIns="45719"/>
          <a:lstStyle/>
          <a:p>
            <a:endParaRPr/>
          </a:p>
        </p:txBody>
      </p:sp>
      <p:sp>
        <p:nvSpPr>
          <p:cNvPr id="91" name="Text 2"/>
          <p:cNvSpPr txBox="1"/>
          <p:nvPr/>
        </p:nvSpPr>
        <p:spPr>
          <a:xfrm>
            <a:off x="4595430" y="140714"/>
            <a:ext cx="2522483" cy="7169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nSpc>
                <a:spcPts val="5400"/>
              </a:lnSpc>
              <a:defRPr sz="3500" b="1">
                <a:solidFill>
                  <a:srgbClr val="FFFFFF"/>
                </a:solidFill>
                <a:latin typeface="Times New Roman"/>
                <a:ea typeface="Times New Roman"/>
                <a:cs typeface="Times New Roman"/>
                <a:sym typeface="Times New Roman"/>
              </a:defRPr>
            </a:lvl1pPr>
          </a:lstStyle>
          <a:p>
            <a:r>
              <a:rPr lang="en-US" u="sng" dirty="0" smtClean="0"/>
              <a:t>ER Diagram</a:t>
            </a:r>
            <a:endParaRPr u="sng" dirty="0"/>
          </a:p>
        </p:txBody>
      </p:sp>
      <p:pic>
        <p:nvPicPr>
          <p:cNvPr id="5" name="Image 0" descr="Image 0"/>
          <p:cNvPicPr>
            <a:picLocks noChangeAspect="1"/>
          </p:cNvPicPr>
          <p:nvPr/>
        </p:nvPicPr>
        <p:blipFill>
          <a:blip r:embed="rId2">
            <a:extLst/>
          </a:blip>
          <a:stretch>
            <a:fillRect/>
          </a:stretch>
        </p:blipFill>
        <p:spPr>
          <a:xfrm>
            <a:off x="12004157" y="0"/>
            <a:ext cx="2626243" cy="8229600"/>
          </a:xfrm>
          <a:prstGeom prst="rect">
            <a:avLst/>
          </a:prstGeom>
          <a:ln w="12700">
            <a:miter lim="400000"/>
          </a:ln>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3922" y="1025541"/>
            <a:ext cx="7092757" cy="6931695"/>
          </a:xfrm>
          <a:prstGeom prst="rect">
            <a:avLst/>
          </a:prstGeom>
        </p:spPr>
      </p:pic>
    </p:spTree>
    <p:extLst>
      <p:ext uri="{BB962C8B-B14F-4D97-AF65-F5344CB8AC3E}">
        <p14:creationId xmlns:p14="http://schemas.microsoft.com/office/powerpoint/2010/main" val="10994162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1"/>
          <p:cNvSpPr/>
          <p:nvPr/>
        </p:nvSpPr>
        <p:spPr>
          <a:xfrm>
            <a:off x="-52301" y="0"/>
            <a:ext cx="14682701" cy="8529712"/>
          </a:xfrm>
          <a:prstGeom prst="rect">
            <a:avLst/>
          </a:prstGeom>
          <a:solidFill>
            <a:srgbClr val="0C0A33"/>
          </a:solidFill>
          <a:ln w="12700">
            <a:miter lim="400000"/>
          </a:ln>
        </p:spPr>
        <p:txBody>
          <a:bodyPr lIns="45719" rIns="45719"/>
          <a:lstStyle/>
          <a:p>
            <a:endParaRPr/>
          </a:p>
        </p:txBody>
      </p:sp>
      <p:sp>
        <p:nvSpPr>
          <p:cNvPr id="64" name="Text 2"/>
          <p:cNvSpPr txBox="1"/>
          <p:nvPr/>
        </p:nvSpPr>
        <p:spPr>
          <a:xfrm>
            <a:off x="5456285" y="312826"/>
            <a:ext cx="2015214" cy="7362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ts val="5400"/>
              </a:lnSpc>
              <a:defRPr sz="3500" b="1" u="sng">
                <a:solidFill>
                  <a:srgbClr val="FFFFFF"/>
                </a:solidFill>
                <a:latin typeface="Times New Roman"/>
                <a:ea typeface="Times New Roman"/>
                <a:cs typeface="Times New Roman"/>
                <a:sym typeface="Times New Roman"/>
              </a:defRPr>
            </a:lvl1pPr>
          </a:lstStyle>
          <a:p>
            <a:r>
              <a:t>Functions</a:t>
            </a:r>
          </a:p>
        </p:txBody>
      </p:sp>
      <p:sp>
        <p:nvSpPr>
          <p:cNvPr id="65" name="Text 3"/>
          <p:cNvSpPr txBox="1"/>
          <p:nvPr/>
        </p:nvSpPr>
        <p:spPr>
          <a:xfrm>
            <a:off x="596334" y="2690652"/>
            <a:ext cx="3968341" cy="4316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ts val="2700"/>
              </a:lnSpc>
              <a:defRPr sz="2400">
                <a:solidFill>
                  <a:srgbClr val="FFFFFF"/>
                </a:solidFill>
                <a:latin typeface="Times New Roman"/>
                <a:ea typeface="Times New Roman"/>
                <a:cs typeface="Times New Roman"/>
                <a:sym typeface="Times New Roman"/>
              </a:defRPr>
            </a:lvl1pPr>
          </a:lstStyle>
          <a:p>
            <a:r>
              <a:t>GetTotalQuantityAvailable</a:t>
            </a:r>
          </a:p>
        </p:txBody>
      </p:sp>
      <p:sp>
        <p:nvSpPr>
          <p:cNvPr id="66" name="Text 5"/>
          <p:cNvSpPr txBox="1"/>
          <p:nvPr/>
        </p:nvSpPr>
        <p:spPr>
          <a:xfrm>
            <a:off x="611605" y="5352531"/>
            <a:ext cx="5272085" cy="4316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ts val="2700"/>
              </a:lnSpc>
              <a:defRPr sz="2400">
                <a:solidFill>
                  <a:srgbClr val="FFFFFF"/>
                </a:solidFill>
                <a:latin typeface="Times New Roman"/>
                <a:ea typeface="Times New Roman"/>
                <a:cs typeface="Times New Roman"/>
                <a:sym typeface="Times New Roman"/>
              </a:defRPr>
            </a:lvl1pPr>
          </a:lstStyle>
          <a:p>
            <a:r>
              <a:t>ConcatenateProductNameAndDescription</a:t>
            </a:r>
          </a:p>
        </p:txBody>
      </p:sp>
      <p:pic>
        <p:nvPicPr>
          <p:cNvPr id="67" name="Picture 15" descr="Picture 15"/>
          <p:cNvPicPr>
            <a:picLocks noChangeAspect="1"/>
          </p:cNvPicPr>
          <p:nvPr/>
        </p:nvPicPr>
        <p:blipFill>
          <a:blip r:embed="rId2">
            <a:extLst/>
          </a:blip>
          <a:stretch>
            <a:fillRect/>
          </a:stretch>
        </p:blipFill>
        <p:spPr>
          <a:xfrm>
            <a:off x="5929410" y="2356254"/>
            <a:ext cx="5319829" cy="1363172"/>
          </a:xfrm>
          <a:prstGeom prst="rect">
            <a:avLst/>
          </a:prstGeom>
          <a:ln w="12700">
            <a:miter lim="400000"/>
          </a:ln>
        </p:spPr>
      </p:pic>
      <p:pic>
        <p:nvPicPr>
          <p:cNvPr id="68" name="Picture 16" descr="Picture 16"/>
          <p:cNvPicPr>
            <a:picLocks noChangeAspect="1"/>
          </p:cNvPicPr>
          <p:nvPr/>
        </p:nvPicPr>
        <p:blipFill>
          <a:blip r:embed="rId3">
            <a:extLst/>
          </a:blip>
          <a:stretch>
            <a:fillRect/>
          </a:stretch>
        </p:blipFill>
        <p:spPr>
          <a:xfrm>
            <a:off x="5929410" y="4935592"/>
            <a:ext cx="5319829" cy="1241071"/>
          </a:xfrm>
          <a:prstGeom prst="rect">
            <a:avLst/>
          </a:prstGeom>
          <a:ln w="12700">
            <a:miter lim="400000"/>
          </a:ln>
        </p:spPr>
      </p:pic>
      <p:pic>
        <p:nvPicPr>
          <p:cNvPr id="69" name="Image 0" descr="Image 0"/>
          <p:cNvPicPr>
            <a:picLocks noChangeAspect="1"/>
          </p:cNvPicPr>
          <p:nvPr/>
        </p:nvPicPr>
        <p:blipFill>
          <a:blip r:embed="rId4">
            <a:extLst/>
          </a:blip>
          <a:stretch>
            <a:fillRect/>
          </a:stretch>
        </p:blipFill>
        <p:spPr>
          <a:xfrm>
            <a:off x="12004157" y="0"/>
            <a:ext cx="2626243" cy="8529712"/>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1"/>
          <p:cNvSpPr/>
          <p:nvPr/>
        </p:nvSpPr>
        <p:spPr>
          <a:xfrm>
            <a:off x="-67911" y="0"/>
            <a:ext cx="14630401" cy="8229600"/>
          </a:xfrm>
          <a:prstGeom prst="rect">
            <a:avLst/>
          </a:prstGeom>
          <a:solidFill>
            <a:srgbClr val="0C0A33"/>
          </a:solidFill>
          <a:ln w="12700">
            <a:miter lim="400000"/>
          </a:ln>
        </p:spPr>
        <p:txBody>
          <a:bodyPr lIns="45719" rIns="45719"/>
          <a:lstStyle/>
          <a:p>
            <a:endParaRPr/>
          </a:p>
        </p:txBody>
      </p:sp>
      <p:sp>
        <p:nvSpPr>
          <p:cNvPr id="43" name="Shape 11"/>
          <p:cNvSpPr/>
          <p:nvPr/>
        </p:nvSpPr>
        <p:spPr>
          <a:xfrm>
            <a:off x="9118758" y="3009662"/>
            <a:ext cx="499944" cy="499944"/>
          </a:xfrm>
          <a:prstGeom prst="roundRect">
            <a:avLst>
              <a:gd name="adj" fmla="val 13333"/>
            </a:avLst>
          </a:prstGeom>
          <a:solidFill>
            <a:srgbClr val="171542"/>
          </a:solidFill>
          <a:ln w="12700">
            <a:miter lim="400000"/>
          </a:ln>
        </p:spPr>
        <p:txBody>
          <a:bodyPr lIns="45719" rIns="45719"/>
          <a:lstStyle/>
          <a:p>
            <a:endParaRPr/>
          </a:p>
        </p:txBody>
      </p:sp>
      <p:sp>
        <p:nvSpPr>
          <p:cNvPr id="44" name="Text 2"/>
          <p:cNvSpPr txBox="1"/>
          <p:nvPr/>
        </p:nvSpPr>
        <p:spPr>
          <a:xfrm>
            <a:off x="5014984" y="487315"/>
            <a:ext cx="3375281" cy="6081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nSpc>
                <a:spcPts val="4300"/>
              </a:lnSpc>
              <a:defRPr sz="3400" b="1">
                <a:solidFill>
                  <a:srgbClr val="FFFFFF"/>
                </a:solidFill>
                <a:latin typeface="Times New Roman"/>
                <a:ea typeface="Times New Roman"/>
                <a:cs typeface="Times New Roman"/>
                <a:sym typeface="Times New Roman"/>
              </a:defRPr>
            </a:lvl1pPr>
          </a:lstStyle>
          <a:p>
            <a:r>
              <a:rPr u="sng" dirty="0"/>
              <a:t>Stored Procedure</a:t>
            </a:r>
          </a:p>
        </p:txBody>
      </p:sp>
      <p:sp>
        <p:nvSpPr>
          <p:cNvPr id="45" name="Text 2"/>
          <p:cNvSpPr txBox="1"/>
          <p:nvPr/>
        </p:nvSpPr>
        <p:spPr>
          <a:xfrm>
            <a:off x="607116" y="2543885"/>
            <a:ext cx="3082638" cy="594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nSpc>
                <a:spcPts val="4300"/>
              </a:lnSpc>
              <a:defRPr sz="2400">
                <a:solidFill>
                  <a:srgbClr val="FFFFFF"/>
                </a:solidFill>
                <a:latin typeface="Times New Roman"/>
                <a:ea typeface="Times New Roman"/>
                <a:cs typeface="Times New Roman"/>
                <a:sym typeface="Times New Roman"/>
              </a:defRPr>
            </a:lvl1pPr>
          </a:lstStyle>
          <a:p>
            <a:r>
              <a:t>GenerateRetailerInvoice</a:t>
            </a:r>
          </a:p>
        </p:txBody>
      </p:sp>
      <p:sp>
        <p:nvSpPr>
          <p:cNvPr id="46" name="Text 2"/>
          <p:cNvSpPr txBox="1"/>
          <p:nvPr/>
        </p:nvSpPr>
        <p:spPr>
          <a:xfrm>
            <a:off x="556083" y="4444408"/>
            <a:ext cx="3083978" cy="594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nSpc>
                <a:spcPts val="4300"/>
              </a:lnSpc>
              <a:defRPr sz="2400">
                <a:solidFill>
                  <a:srgbClr val="FFFFFF"/>
                </a:solidFill>
                <a:latin typeface="Times New Roman"/>
                <a:ea typeface="Times New Roman"/>
                <a:cs typeface="Times New Roman"/>
                <a:sym typeface="Times New Roman"/>
              </a:defRPr>
            </a:lvl1pPr>
          </a:lstStyle>
          <a:p>
            <a:r>
              <a:t>GetProductsByCategory</a:t>
            </a:r>
          </a:p>
        </p:txBody>
      </p:sp>
      <p:sp>
        <p:nvSpPr>
          <p:cNvPr id="47" name="Text 2"/>
          <p:cNvSpPr txBox="1"/>
          <p:nvPr/>
        </p:nvSpPr>
        <p:spPr>
          <a:xfrm>
            <a:off x="579240" y="6196153"/>
            <a:ext cx="5170102" cy="594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nSpc>
                <a:spcPts val="4300"/>
              </a:lnSpc>
              <a:defRPr sz="2400">
                <a:solidFill>
                  <a:srgbClr val="FFFFFF"/>
                </a:solidFill>
                <a:latin typeface="Times New Roman"/>
                <a:ea typeface="Times New Roman"/>
                <a:cs typeface="Times New Roman"/>
                <a:sym typeface="Times New Roman"/>
              </a:defRPr>
            </a:lvl1pPr>
          </a:lstStyle>
          <a:p>
            <a:r>
              <a:t>GetEmployeeOrdersWithEmployeeName</a:t>
            </a:r>
          </a:p>
        </p:txBody>
      </p:sp>
      <p:pic>
        <p:nvPicPr>
          <p:cNvPr id="48" name="Picture 26" descr="Picture 26"/>
          <p:cNvPicPr>
            <a:picLocks noChangeAspect="1"/>
          </p:cNvPicPr>
          <p:nvPr/>
        </p:nvPicPr>
        <p:blipFill>
          <a:blip r:embed="rId2">
            <a:extLst/>
          </a:blip>
          <a:stretch>
            <a:fillRect/>
          </a:stretch>
        </p:blipFill>
        <p:spPr>
          <a:xfrm>
            <a:off x="5794743" y="1803055"/>
            <a:ext cx="5804577" cy="2340068"/>
          </a:xfrm>
          <a:prstGeom prst="rect">
            <a:avLst/>
          </a:prstGeom>
          <a:ln w="12700">
            <a:miter lim="400000"/>
          </a:ln>
        </p:spPr>
      </p:pic>
      <p:pic>
        <p:nvPicPr>
          <p:cNvPr id="49" name="Picture 28" descr="Picture 28"/>
          <p:cNvPicPr>
            <a:picLocks noChangeAspect="1"/>
          </p:cNvPicPr>
          <p:nvPr/>
        </p:nvPicPr>
        <p:blipFill>
          <a:blip r:embed="rId3">
            <a:extLst/>
          </a:blip>
          <a:stretch>
            <a:fillRect/>
          </a:stretch>
        </p:blipFill>
        <p:spPr>
          <a:xfrm>
            <a:off x="5794742" y="5821474"/>
            <a:ext cx="5804578" cy="1304784"/>
          </a:xfrm>
          <a:prstGeom prst="rect">
            <a:avLst/>
          </a:prstGeom>
          <a:ln w="12700">
            <a:miter lim="400000"/>
          </a:ln>
        </p:spPr>
      </p:pic>
      <p:pic>
        <p:nvPicPr>
          <p:cNvPr id="50" name="Picture 29" descr="Picture 29"/>
          <p:cNvPicPr>
            <a:picLocks noChangeAspect="1"/>
          </p:cNvPicPr>
          <p:nvPr/>
        </p:nvPicPr>
        <p:blipFill>
          <a:blip r:embed="rId4">
            <a:extLst/>
          </a:blip>
          <a:stretch>
            <a:fillRect/>
          </a:stretch>
        </p:blipFill>
        <p:spPr>
          <a:xfrm>
            <a:off x="5794743" y="4550812"/>
            <a:ext cx="5804577" cy="808816"/>
          </a:xfrm>
          <a:prstGeom prst="rect">
            <a:avLst/>
          </a:prstGeom>
          <a:ln w="12700">
            <a:miter lim="400000"/>
          </a:ln>
        </p:spPr>
      </p:pic>
      <p:pic>
        <p:nvPicPr>
          <p:cNvPr id="51" name="Image 0" descr="Image 0"/>
          <p:cNvPicPr>
            <a:picLocks noChangeAspect="1"/>
          </p:cNvPicPr>
          <p:nvPr/>
        </p:nvPicPr>
        <p:blipFill>
          <a:blip r:embed="rId5">
            <a:extLst/>
          </a:blip>
          <a:stretch>
            <a:fillRect/>
          </a:stretch>
        </p:blipFill>
        <p:spPr>
          <a:xfrm>
            <a:off x="12004157" y="0"/>
            <a:ext cx="2626243" cy="8229600"/>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0"/>
          <p:cNvSpPr/>
          <p:nvPr/>
        </p:nvSpPr>
        <p:spPr>
          <a:xfrm>
            <a:off x="0" y="0"/>
            <a:ext cx="14630400" cy="8229600"/>
          </a:xfrm>
          <a:prstGeom prst="rect">
            <a:avLst/>
          </a:prstGeom>
          <a:solidFill>
            <a:srgbClr val="150D48"/>
          </a:solidFill>
          <a:ln w="12700">
            <a:miter lim="400000"/>
          </a:ln>
        </p:spPr>
        <p:txBody>
          <a:bodyPr lIns="45719" rIns="45719"/>
          <a:lstStyle/>
          <a:p>
            <a:endParaRPr/>
          </a:p>
        </p:txBody>
      </p:sp>
      <p:sp>
        <p:nvSpPr>
          <p:cNvPr id="81" name="Shape 1"/>
          <p:cNvSpPr/>
          <p:nvPr/>
        </p:nvSpPr>
        <p:spPr>
          <a:xfrm>
            <a:off x="0" y="-1"/>
            <a:ext cx="14630400" cy="8240232"/>
          </a:xfrm>
          <a:prstGeom prst="rect">
            <a:avLst/>
          </a:prstGeom>
          <a:solidFill>
            <a:srgbClr val="0C0A33"/>
          </a:solidFill>
          <a:ln w="12700">
            <a:miter lim="400000"/>
          </a:ln>
        </p:spPr>
        <p:txBody>
          <a:bodyPr lIns="45719" rIns="45719"/>
          <a:lstStyle/>
          <a:p>
            <a:endParaRPr/>
          </a:p>
        </p:txBody>
      </p:sp>
      <p:sp>
        <p:nvSpPr>
          <p:cNvPr id="82" name="Text 2"/>
          <p:cNvSpPr txBox="1"/>
          <p:nvPr/>
        </p:nvSpPr>
        <p:spPr>
          <a:xfrm>
            <a:off x="5009737" y="272856"/>
            <a:ext cx="1821752" cy="733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ts val="5000"/>
              </a:lnSpc>
              <a:defRPr sz="3500" b="1">
                <a:solidFill>
                  <a:srgbClr val="FFFFFF"/>
                </a:solidFill>
                <a:latin typeface="Times New Roman"/>
                <a:ea typeface="Times New Roman"/>
                <a:cs typeface="Times New Roman"/>
                <a:sym typeface="Times New Roman"/>
              </a:defRPr>
            </a:lvl1pPr>
          </a:lstStyle>
          <a:p>
            <a:r>
              <a:rPr u="sng" dirty="0"/>
              <a:t>Triggers</a:t>
            </a:r>
          </a:p>
        </p:txBody>
      </p:sp>
      <p:sp>
        <p:nvSpPr>
          <p:cNvPr id="83" name="Text 12"/>
          <p:cNvSpPr txBox="1"/>
          <p:nvPr/>
        </p:nvSpPr>
        <p:spPr>
          <a:xfrm>
            <a:off x="712922" y="3101565"/>
            <a:ext cx="2942739" cy="4113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lnSpc>
                <a:spcPts val="2500"/>
              </a:lnSpc>
              <a:defRPr sz="2400">
                <a:solidFill>
                  <a:srgbClr val="FFFFFF"/>
                </a:solidFill>
                <a:latin typeface="Times New Roman"/>
                <a:ea typeface="Times New Roman"/>
                <a:cs typeface="Times New Roman"/>
                <a:sym typeface="Times New Roman"/>
              </a:defRPr>
            </a:lvl1pPr>
          </a:lstStyle>
          <a:p>
            <a:r>
              <a:rPr dirty="0" err="1"/>
              <a:t>trgAfterInsertShipment</a:t>
            </a:r>
            <a:endParaRPr dirty="0"/>
          </a:p>
        </p:txBody>
      </p:sp>
      <p:sp>
        <p:nvSpPr>
          <p:cNvPr id="84" name="Text 22"/>
          <p:cNvSpPr txBox="1"/>
          <p:nvPr/>
        </p:nvSpPr>
        <p:spPr>
          <a:xfrm>
            <a:off x="664988" y="5639499"/>
            <a:ext cx="4488617" cy="4113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a:lnSpc>
                <a:spcPts val="2500"/>
              </a:lnSpc>
              <a:defRPr sz="2400">
                <a:solidFill>
                  <a:srgbClr val="FFFFFF"/>
                </a:solidFill>
                <a:latin typeface="Times New Roman"/>
                <a:ea typeface="Times New Roman"/>
                <a:cs typeface="Times New Roman"/>
                <a:sym typeface="Times New Roman"/>
              </a:defRPr>
            </a:lvl1pPr>
          </a:lstStyle>
          <a:p>
            <a:r>
              <a:t>NotifyManagerOnHighValueOrders</a:t>
            </a:r>
          </a:p>
        </p:txBody>
      </p:sp>
      <p:pic>
        <p:nvPicPr>
          <p:cNvPr id="85" name="Image 0" descr="Image 0"/>
          <p:cNvPicPr>
            <a:picLocks noChangeAspect="1"/>
          </p:cNvPicPr>
          <p:nvPr/>
        </p:nvPicPr>
        <p:blipFill>
          <a:blip r:embed="rId2">
            <a:extLst/>
          </a:blip>
          <a:stretch>
            <a:fillRect/>
          </a:stretch>
        </p:blipFill>
        <p:spPr>
          <a:xfrm>
            <a:off x="12004157" y="0"/>
            <a:ext cx="2626243" cy="8229600"/>
          </a:xfrm>
          <a:prstGeom prst="rect">
            <a:avLst/>
          </a:prstGeom>
          <a:ln w="12700">
            <a:miter lim="400000"/>
          </a:ln>
        </p:spPr>
      </p:pic>
      <p:pic>
        <p:nvPicPr>
          <p:cNvPr id="86" name="Picture 27" descr="Picture 27"/>
          <p:cNvPicPr>
            <a:picLocks noChangeAspect="1"/>
          </p:cNvPicPr>
          <p:nvPr/>
        </p:nvPicPr>
        <p:blipFill>
          <a:blip r:embed="rId3">
            <a:extLst/>
          </a:blip>
          <a:stretch>
            <a:fillRect/>
          </a:stretch>
        </p:blipFill>
        <p:spPr>
          <a:xfrm>
            <a:off x="5630119" y="2416337"/>
            <a:ext cx="5245987" cy="2297747"/>
          </a:xfrm>
          <a:prstGeom prst="rect">
            <a:avLst/>
          </a:prstGeom>
          <a:ln w="12700">
            <a:miter lim="400000"/>
          </a:ln>
        </p:spPr>
      </p:pic>
      <p:pic>
        <p:nvPicPr>
          <p:cNvPr id="87" name="Picture 28" descr="Picture 28"/>
          <p:cNvPicPr>
            <a:picLocks noChangeAspect="1"/>
          </p:cNvPicPr>
          <p:nvPr/>
        </p:nvPicPr>
        <p:blipFill>
          <a:blip r:embed="rId4">
            <a:extLst/>
          </a:blip>
          <a:stretch>
            <a:fillRect/>
          </a:stretch>
        </p:blipFill>
        <p:spPr>
          <a:xfrm>
            <a:off x="5630119" y="5468558"/>
            <a:ext cx="5245986" cy="723068"/>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0"/>
          <p:cNvSpPr/>
          <p:nvPr/>
        </p:nvSpPr>
        <p:spPr>
          <a:xfrm>
            <a:off x="0" y="0"/>
            <a:ext cx="14630400" cy="8229600"/>
          </a:xfrm>
          <a:prstGeom prst="rect">
            <a:avLst/>
          </a:prstGeom>
          <a:solidFill>
            <a:srgbClr val="150D48"/>
          </a:solidFill>
          <a:ln w="12700">
            <a:miter lim="400000"/>
          </a:ln>
        </p:spPr>
        <p:txBody>
          <a:bodyPr lIns="45719" rIns="45719"/>
          <a:lstStyle/>
          <a:p>
            <a:endParaRPr/>
          </a:p>
        </p:txBody>
      </p:sp>
      <p:sp>
        <p:nvSpPr>
          <p:cNvPr id="72" name="Shape 1"/>
          <p:cNvSpPr/>
          <p:nvPr/>
        </p:nvSpPr>
        <p:spPr>
          <a:xfrm>
            <a:off x="0" y="0"/>
            <a:ext cx="14630400" cy="8229600"/>
          </a:xfrm>
          <a:prstGeom prst="rect">
            <a:avLst/>
          </a:prstGeom>
          <a:solidFill>
            <a:srgbClr val="0C0A33"/>
          </a:solidFill>
          <a:ln w="12700">
            <a:miter lim="400000"/>
          </a:ln>
        </p:spPr>
        <p:txBody>
          <a:bodyPr lIns="45719" rIns="45719"/>
          <a:lstStyle/>
          <a:p>
            <a:endParaRPr/>
          </a:p>
        </p:txBody>
      </p:sp>
      <p:pic>
        <p:nvPicPr>
          <p:cNvPr id="73" name="Image 0" descr="Image 0"/>
          <p:cNvPicPr>
            <a:picLocks noChangeAspect="1"/>
          </p:cNvPicPr>
          <p:nvPr/>
        </p:nvPicPr>
        <p:blipFill>
          <a:blip r:embed="rId2">
            <a:extLst/>
          </a:blip>
          <a:stretch>
            <a:fillRect/>
          </a:stretch>
        </p:blipFill>
        <p:spPr>
          <a:xfrm>
            <a:off x="12004157" y="0"/>
            <a:ext cx="2626243" cy="8229600"/>
          </a:xfrm>
          <a:prstGeom prst="rect">
            <a:avLst/>
          </a:prstGeom>
          <a:ln w="12700">
            <a:miter lim="400000"/>
          </a:ln>
        </p:spPr>
      </p:pic>
      <p:sp>
        <p:nvSpPr>
          <p:cNvPr id="74" name="Text 2"/>
          <p:cNvSpPr txBox="1"/>
          <p:nvPr/>
        </p:nvSpPr>
        <p:spPr>
          <a:xfrm>
            <a:off x="5346344" y="199745"/>
            <a:ext cx="2371455" cy="7362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ts val="5400"/>
              </a:lnSpc>
              <a:defRPr sz="3500" b="1" u="sng">
                <a:solidFill>
                  <a:srgbClr val="FFFFFF"/>
                </a:solidFill>
                <a:latin typeface="Times New Roman"/>
                <a:ea typeface="Times New Roman"/>
                <a:cs typeface="Times New Roman"/>
                <a:sym typeface="Times New Roman"/>
              </a:defRPr>
            </a:lvl1pPr>
          </a:lstStyle>
          <a:p>
            <a:r>
              <a:t>Encryption</a:t>
            </a:r>
          </a:p>
        </p:txBody>
      </p:sp>
      <p:sp>
        <p:nvSpPr>
          <p:cNvPr id="75" name="Text 5"/>
          <p:cNvSpPr txBox="1"/>
          <p:nvPr/>
        </p:nvSpPr>
        <p:spPr>
          <a:xfrm>
            <a:off x="624972" y="2845312"/>
            <a:ext cx="3067012" cy="4316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nSpc>
                <a:spcPts val="2700"/>
              </a:lnSpc>
              <a:defRPr sz="2400">
                <a:solidFill>
                  <a:srgbClr val="FFFFFF"/>
                </a:solidFill>
                <a:latin typeface="Times New Roman"/>
                <a:ea typeface="Times New Roman"/>
                <a:cs typeface="Times New Roman"/>
                <a:sym typeface="Times New Roman"/>
              </a:defRPr>
            </a:lvl1pPr>
          </a:lstStyle>
          <a:p>
            <a:r>
              <a:t>Column Data Encyption</a:t>
            </a:r>
          </a:p>
        </p:txBody>
      </p:sp>
      <p:sp>
        <p:nvSpPr>
          <p:cNvPr id="76" name="Text 9"/>
          <p:cNvSpPr txBox="1"/>
          <p:nvPr/>
        </p:nvSpPr>
        <p:spPr>
          <a:xfrm>
            <a:off x="675140" y="5923455"/>
            <a:ext cx="2711015" cy="4316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nSpc>
                <a:spcPts val="2700"/>
              </a:lnSpc>
              <a:defRPr sz="2400">
                <a:solidFill>
                  <a:srgbClr val="FFFFFF"/>
                </a:solidFill>
                <a:latin typeface="Times New Roman"/>
                <a:ea typeface="Times New Roman"/>
                <a:cs typeface="Times New Roman"/>
                <a:sym typeface="Times New Roman"/>
              </a:defRPr>
            </a:lvl1pPr>
          </a:lstStyle>
          <a:p>
            <a:r>
              <a:t>Encypted Table View</a:t>
            </a:r>
          </a:p>
        </p:txBody>
      </p:sp>
      <p:pic>
        <p:nvPicPr>
          <p:cNvPr id="77" name="Picture 18" descr="Picture 18"/>
          <p:cNvPicPr>
            <a:picLocks noChangeAspect="1"/>
          </p:cNvPicPr>
          <p:nvPr/>
        </p:nvPicPr>
        <p:blipFill>
          <a:blip r:embed="rId3">
            <a:extLst/>
          </a:blip>
          <a:stretch>
            <a:fillRect/>
          </a:stretch>
        </p:blipFill>
        <p:spPr>
          <a:xfrm>
            <a:off x="4252081" y="2175667"/>
            <a:ext cx="7341118" cy="2238376"/>
          </a:xfrm>
          <a:prstGeom prst="rect">
            <a:avLst/>
          </a:prstGeom>
          <a:ln w="12700">
            <a:miter lim="400000"/>
          </a:ln>
        </p:spPr>
      </p:pic>
      <p:pic>
        <p:nvPicPr>
          <p:cNvPr id="78" name="Picture 19" descr="Picture 19"/>
          <p:cNvPicPr>
            <a:picLocks noChangeAspect="1"/>
          </p:cNvPicPr>
          <p:nvPr/>
        </p:nvPicPr>
        <p:blipFill>
          <a:blip r:embed="rId4">
            <a:extLst/>
          </a:blip>
          <a:stretch>
            <a:fillRect/>
          </a:stretch>
        </p:blipFill>
        <p:spPr>
          <a:xfrm>
            <a:off x="5432295" y="5234554"/>
            <a:ext cx="5019508" cy="2105026"/>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1"/>
          <p:cNvSpPr/>
          <p:nvPr/>
        </p:nvSpPr>
        <p:spPr>
          <a:xfrm>
            <a:off x="6906" y="0"/>
            <a:ext cx="14630401" cy="8229600"/>
          </a:xfrm>
          <a:prstGeom prst="rect">
            <a:avLst/>
          </a:prstGeom>
          <a:solidFill>
            <a:srgbClr val="0C0A33"/>
          </a:solidFill>
          <a:ln w="12700">
            <a:miter lim="400000"/>
          </a:ln>
        </p:spPr>
        <p:txBody>
          <a:bodyPr lIns="45719" rIns="45719"/>
          <a:lstStyle/>
          <a:p>
            <a:endParaRPr/>
          </a:p>
        </p:txBody>
      </p:sp>
      <p:sp>
        <p:nvSpPr>
          <p:cNvPr id="54" name="Text 2"/>
          <p:cNvSpPr txBox="1"/>
          <p:nvPr/>
        </p:nvSpPr>
        <p:spPr>
          <a:xfrm>
            <a:off x="5391330" y="354977"/>
            <a:ext cx="1249670" cy="7362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ts val="5400"/>
              </a:lnSpc>
              <a:defRPr sz="3500" b="1" u="sng">
                <a:solidFill>
                  <a:srgbClr val="FFFFFF"/>
                </a:solidFill>
                <a:latin typeface="Times New Roman"/>
                <a:ea typeface="Times New Roman"/>
                <a:cs typeface="Times New Roman"/>
                <a:sym typeface="Times New Roman"/>
              </a:defRPr>
            </a:lvl1pPr>
          </a:lstStyle>
          <a:p>
            <a:r>
              <a:t>Views</a:t>
            </a:r>
          </a:p>
        </p:txBody>
      </p:sp>
      <p:sp>
        <p:nvSpPr>
          <p:cNvPr id="55" name="Text 3"/>
          <p:cNvSpPr txBox="1"/>
          <p:nvPr/>
        </p:nvSpPr>
        <p:spPr>
          <a:xfrm>
            <a:off x="789748" y="2147972"/>
            <a:ext cx="3204748" cy="4824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ts val="3200"/>
              </a:lnSpc>
              <a:defRPr sz="2400">
                <a:solidFill>
                  <a:srgbClr val="FFFFFF"/>
                </a:solidFill>
                <a:latin typeface="Times New Roman"/>
                <a:ea typeface="Times New Roman"/>
                <a:cs typeface="Times New Roman"/>
                <a:sym typeface="Times New Roman"/>
              </a:defRPr>
            </a:lvl1pPr>
          </a:lstStyle>
          <a:p>
            <a:r>
              <a:rPr dirty="0" err="1"/>
              <a:t>ProductInventoryView</a:t>
            </a:r>
            <a:endParaRPr dirty="0"/>
          </a:p>
        </p:txBody>
      </p:sp>
      <p:sp>
        <p:nvSpPr>
          <p:cNvPr id="56" name="Text 5"/>
          <p:cNvSpPr txBox="1"/>
          <p:nvPr/>
        </p:nvSpPr>
        <p:spPr>
          <a:xfrm>
            <a:off x="845595" y="4072027"/>
            <a:ext cx="2857978" cy="48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ts val="3200"/>
              </a:lnSpc>
              <a:defRPr sz="2400">
                <a:solidFill>
                  <a:srgbClr val="FFFFFF"/>
                </a:solidFill>
                <a:latin typeface="Times New Roman"/>
                <a:ea typeface="Times New Roman"/>
                <a:cs typeface="Times New Roman"/>
                <a:sym typeface="Times New Roman"/>
              </a:defRPr>
            </a:lvl1pPr>
          </a:lstStyle>
          <a:p>
            <a:r>
              <a:rPr dirty="0" err="1"/>
              <a:t>OrderDetailsView</a:t>
            </a:r>
            <a:endParaRPr dirty="0"/>
          </a:p>
        </p:txBody>
      </p:sp>
      <p:sp>
        <p:nvSpPr>
          <p:cNvPr id="57" name="Text 7"/>
          <p:cNvSpPr txBox="1"/>
          <p:nvPr/>
        </p:nvSpPr>
        <p:spPr>
          <a:xfrm>
            <a:off x="824339" y="6150814"/>
            <a:ext cx="3521098" cy="48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ts val="3200"/>
              </a:lnSpc>
              <a:defRPr sz="2400">
                <a:solidFill>
                  <a:srgbClr val="FFFFFF"/>
                </a:solidFill>
                <a:latin typeface="Times New Roman"/>
                <a:ea typeface="Times New Roman"/>
                <a:cs typeface="Times New Roman"/>
                <a:sym typeface="Times New Roman"/>
              </a:defRPr>
            </a:lvl1pPr>
          </a:lstStyle>
          <a:p>
            <a:r>
              <a:t>ShipmentDetailsView</a:t>
            </a:r>
          </a:p>
        </p:txBody>
      </p:sp>
      <p:pic>
        <p:nvPicPr>
          <p:cNvPr id="58" name="Picture 12" descr="Picture 12"/>
          <p:cNvPicPr>
            <a:picLocks noChangeAspect="1"/>
          </p:cNvPicPr>
          <p:nvPr/>
        </p:nvPicPr>
        <p:blipFill>
          <a:blip r:embed="rId2">
            <a:extLst/>
          </a:blip>
          <a:stretch>
            <a:fillRect/>
          </a:stretch>
        </p:blipFill>
        <p:spPr>
          <a:xfrm>
            <a:off x="4593171" y="1391483"/>
            <a:ext cx="6305551" cy="2105026"/>
          </a:xfrm>
          <a:prstGeom prst="rect">
            <a:avLst/>
          </a:prstGeom>
          <a:ln w="12700">
            <a:miter lim="400000"/>
          </a:ln>
        </p:spPr>
      </p:pic>
      <p:pic>
        <p:nvPicPr>
          <p:cNvPr id="59" name="Picture 13" descr="Picture 13"/>
          <p:cNvPicPr>
            <a:picLocks noChangeAspect="1"/>
          </p:cNvPicPr>
          <p:nvPr/>
        </p:nvPicPr>
        <p:blipFill>
          <a:blip r:embed="rId3">
            <a:extLst/>
          </a:blip>
          <a:stretch>
            <a:fillRect/>
          </a:stretch>
        </p:blipFill>
        <p:spPr>
          <a:xfrm>
            <a:off x="4593171" y="3609557"/>
            <a:ext cx="6305551" cy="2133601"/>
          </a:xfrm>
          <a:prstGeom prst="rect">
            <a:avLst/>
          </a:prstGeom>
          <a:ln w="12700">
            <a:miter lim="400000"/>
          </a:ln>
        </p:spPr>
      </p:pic>
      <p:pic>
        <p:nvPicPr>
          <p:cNvPr id="60" name="Picture 14" descr="Picture 14"/>
          <p:cNvPicPr>
            <a:picLocks noChangeAspect="1"/>
          </p:cNvPicPr>
          <p:nvPr/>
        </p:nvPicPr>
        <p:blipFill>
          <a:blip r:embed="rId4">
            <a:extLst/>
          </a:blip>
          <a:stretch>
            <a:fillRect/>
          </a:stretch>
        </p:blipFill>
        <p:spPr>
          <a:xfrm>
            <a:off x="4593171" y="5883078"/>
            <a:ext cx="6305551" cy="2009776"/>
          </a:xfrm>
          <a:prstGeom prst="rect">
            <a:avLst/>
          </a:prstGeom>
          <a:ln w="12700">
            <a:miter lim="400000"/>
          </a:ln>
        </p:spPr>
      </p:pic>
      <p:pic>
        <p:nvPicPr>
          <p:cNvPr id="61" name="Image 0" descr="Image 0"/>
          <p:cNvPicPr>
            <a:picLocks noChangeAspect="1"/>
          </p:cNvPicPr>
          <p:nvPr/>
        </p:nvPicPr>
        <p:blipFill>
          <a:blip r:embed="rId5">
            <a:extLst/>
          </a:blip>
          <a:stretch>
            <a:fillRect/>
          </a:stretch>
        </p:blipFill>
        <p:spPr>
          <a:xfrm>
            <a:off x="12004157" y="0"/>
            <a:ext cx="2626243" cy="8229600"/>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51</TotalTime>
  <Words>110</Words>
  <Application>Microsoft Office PowerPoint</Application>
  <PresentationFormat>Custom</PresentationFormat>
  <Paragraphs>41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Helvetica Neue</vt:lpstr>
      <vt:lpstr>Syne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Advait Kulkarni</cp:lastModifiedBy>
  <cp:revision>7</cp:revision>
  <dcterms:modified xsi:type="dcterms:W3CDTF">2023-12-13T21:55:46Z</dcterms:modified>
</cp:coreProperties>
</file>