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sldIdLst>
    <p:sldId id="256" r:id="rId2"/>
    <p:sldId id="257" r:id="rId3"/>
    <p:sldId id="260" r:id="rId4"/>
    <p:sldId id="258" r:id="rId5"/>
    <p:sldId id="259"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66" autoAdjust="0"/>
    <p:restoredTop sz="94660"/>
  </p:normalViewPr>
  <p:slideViewPr>
    <p:cSldViewPr snapToGrid="0">
      <p:cViewPr varScale="1">
        <p:scale>
          <a:sx n="76" d="100"/>
          <a:sy n="76" d="100"/>
        </p:scale>
        <p:origin x="82"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B05F-2275-4F39-81F9-76FE7FA47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B9DD4D-F4C1-4C6C-BFBD-E30A10E1E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5065BF-5DC0-41C2-B61F-A43FE7E4801B}"/>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5" name="Footer Placeholder 4">
            <a:extLst>
              <a:ext uri="{FF2B5EF4-FFF2-40B4-BE49-F238E27FC236}">
                <a16:creationId xmlns:a16="http://schemas.microsoft.com/office/drawing/2014/main" id="{B20C5D20-B6F5-4DDF-BBBA-4925A4949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45B11-877E-4B16-8965-7DBDCB760533}"/>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355207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1916-7C66-47D1-B7C7-ACF85EE2AA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423DC6-41C2-4FE8-B003-594E460D9E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8BCA9-C4A7-435E-85DC-C2D97CE77BED}"/>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5" name="Footer Placeholder 4">
            <a:extLst>
              <a:ext uri="{FF2B5EF4-FFF2-40B4-BE49-F238E27FC236}">
                <a16:creationId xmlns:a16="http://schemas.microsoft.com/office/drawing/2014/main" id="{5DF1958D-7CC8-4CD1-A81F-DF358FDB14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F3DEF-EDA4-4044-BC36-C31A82E47F5C}"/>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113292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A42BD1-CD10-4C2A-B7A3-F46387E0A3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73C39A-516D-4B95-8F6E-E7922F166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6AF793-D7C2-4848-B30D-FCC88AC31987}"/>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5" name="Footer Placeholder 4">
            <a:extLst>
              <a:ext uri="{FF2B5EF4-FFF2-40B4-BE49-F238E27FC236}">
                <a16:creationId xmlns:a16="http://schemas.microsoft.com/office/drawing/2014/main" id="{0C2E5217-2670-43B3-811A-894CD3EB7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854AD-649E-4A31-8A6A-0A6C14093EC6}"/>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224174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4259-9F5D-4F43-8B19-1ED5EBCE20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5C3428-57DA-4835-B47E-23855FE12F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69FC9-8DA2-4A5A-8E2F-E8FE8B1AF823}"/>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5" name="Footer Placeholder 4">
            <a:extLst>
              <a:ext uri="{FF2B5EF4-FFF2-40B4-BE49-F238E27FC236}">
                <a16:creationId xmlns:a16="http://schemas.microsoft.com/office/drawing/2014/main" id="{3807F944-A2BC-4746-AFA5-0DEADD7DFD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F1C6B-DED4-4D98-8BE6-8E8F70D72434}"/>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311810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8FF9-322B-4025-B5C1-9A27A67C8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3A5F10-BDC7-466F-B861-3D924E1D69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FD483-A075-4FF0-BDE9-5C34522EDDD5}"/>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5" name="Footer Placeholder 4">
            <a:extLst>
              <a:ext uri="{FF2B5EF4-FFF2-40B4-BE49-F238E27FC236}">
                <a16:creationId xmlns:a16="http://schemas.microsoft.com/office/drawing/2014/main" id="{7D85B076-3FED-43F2-A217-E51E9649D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F43DA-4D8F-4051-9271-839627FF0F24}"/>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267242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1C4D-D561-4553-9A30-45F3AE0B5B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480C3C-D4BC-4401-BABE-0230EA933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416BAE-DB5A-4AFE-84A7-705B299520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DE9E1D-B21D-4DF7-965E-B74EF874B3F1}"/>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6" name="Footer Placeholder 5">
            <a:extLst>
              <a:ext uri="{FF2B5EF4-FFF2-40B4-BE49-F238E27FC236}">
                <a16:creationId xmlns:a16="http://schemas.microsoft.com/office/drawing/2014/main" id="{5F830FD3-5514-4F93-A35B-374D825A48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B66C7F-50D5-4934-A75F-464B5F48C9C8}"/>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770064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7CCC-7FCC-40E3-AE0D-2A607A59FE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B1348F-9D0F-4667-8204-1A5924BD75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6F010F-2160-4E4F-8E09-C635A72F5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B8200D-88CF-4980-92CA-F8938A3499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DF4E25-2EDC-40C2-BE9B-8863E4826D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7BB8F3-F990-4579-AF18-F39AECA52513}"/>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8" name="Footer Placeholder 7">
            <a:extLst>
              <a:ext uri="{FF2B5EF4-FFF2-40B4-BE49-F238E27FC236}">
                <a16:creationId xmlns:a16="http://schemas.microsoft.com/office/drawing/2014/main" id="{640E81D2-4A19-43E0-B30F-A93CDBFAE2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D002D0-7FE1-4AA2-8912-D6AEA9AF9231}"/>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82809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5F54-77CF-47BD-87AB-03BDA93B9A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AD654-EF57-426E-90BA-714ABA07868C}"/>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4" name="Footer Placeholder 3">
            <a:extLst>
              <a:ext uri="{FF2B5EF4-FFF2-40B4-BE49-F238E27FC236}">
                <a16:creationId xmlns:a16="http://schemas.microsoft.com/office/drawing/2014/main" id="{15FE68EC-A9C7-4FB1-AE63-35B5F47B1C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BF87A8-CEEB-48D8-B9C8-D3B15410390E}"/>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246337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B65FF2-0846-42E9-9C74-6517050B8D8A}"/>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3" name="Footer Placeholder 2">
            <a:extLst>
              <a:ext uri="{FF2B5EF4-FFF2-40B4-BE49-F238E27FC236}">
                <a16:creationId xmlns:a16="http://schemas.microsoft.com/office/drawing/2014/main" id="{6D8022A8-2634-4B3D-B169-0E82B80227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5EC940-EF6E-4E40-84AF-6F294CC6F96A}"/>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262395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3016-3499-4A88-9F36-9AC3FC23A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8C8A51-3E02-4089-868E-A1144264D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C32476-A535-44C6-B143-BE76EB9E9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DC85F-FE63-4831-925F-C38047D14AEC}"/>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6" name="Footer Placeholder 5">
            <a:extLst>
              <a:ext uri="{FF2B5EF4-FFF2-40B4-BE49-F238E27FC236}">
                <a16:creationId xmlns:a16="http://schemas.microsoft.com/office/drawing/2014/main" id="{81CABE7F-A88B-4054-A11F-51828DC130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7C11D4-1F3D-464E-AC38-CA9BC7E041B3}"/>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291331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0E26-06D1-4AFE-88CA-4C0262328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0954F1-51D9-4E11-9760-9148AB5915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9866C2-1016-4AD2-AD62-8B23F02E0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AF1F7-CB81-4AA7-9939-2A7D0BC85D1F}"/>
              </a:ext>
            </a:extLst>
          </p:cNvPr>
          <p:cNvSpPr>
            <a:spLocks noGrp="1"/>
          </p:cNvSpPr>
          <p:nvPr>
            <p:ph type="dt" sz="half" idx="10"/>
          </p:nvPr>
        </p:nvSpPr>
        <p:spPr/>
        <p:txBody>
          <a:bodyPr/>
          <a:lstStyle/>
          <a:p>
            <a:fld id="{7D854F55-CF4C-4D8F-9D14-4AAA5E01C3BF}" type="datetimeFigureOut">
              <a:rPr lang="en-IN" smtClean="0"/>
              <a:t>15-11-2020</a:t>
            </a:fld>
            <a:endParaRPr lang="en-IN"/>
          </a:p>
        </p:txBody>
      </p:sp>
      <p:sp>
        <p:nvSpPr>
          <p:cNvPr id="6" name="Footer Placeholder 5">
            <a:extLst>
              <a:ext uri="{FF2B5EF4-FFF2-40B4-BE49-F238E27FC236}">
                <a16:creationId xmlns:a16="http://schemas.microsoft.com/office/drawing/2014/main" id="{873016C8-FF62-4A4A-8C4C-18AF7AACCC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170A53-B368-4D71-BE41-D00FD9AF3F39}"/>
              </a:ext>
            </a:extLst>
          </p:cNvPr>
          <p:cNvSpPr>
            <a:spLocks noGrp="1"/>
          </p:cNvSpPr>
          <p:nvPr>
            <p:ph type="sldNum" sz="quarter" idx="12"/>
          </p:nvPr>
        </p:nvSpPr>
        <p:spPr/>
        <p:txBody>
          <a:bodyPr/>
          <a:lstStyle/>
          <a:p>
            <a:fld id="{812693EE-E79F-433F-8C06-C380D4DE9D97}" type="slidenum">
              <a:rPr lang="en-IN" smtClean="0"/>
              <a:t>‹#›</a:t>
            </a:fld>
            <a:endParaRPr lang="en-IN"/>
          </a:p>
        </p:txBody>
      </p:sp>
    </p:spTree>
    <p:extLst>
      <p:ext uri="{BB962C8B-B14F-4D97-AF65-F5344CB8AC3E}">
        <p14:creationId xmlns:p14="http://schemas.microsoft.com/office/powerpoint/2010/main" val="61347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922DB-09F8-430C-85D8-91B29B9143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D52D5A-6FDB-42FC-8CF2-CAE4463DA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7C6485-3AA4-4C76-98ED-BABF2328D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54F55-CF4C-4D8F-9D14-4AAA5E01C3BF}" type="datetimeFigureOut">
              <a:rPr lang="en-IN" smtClean="0"/>
              <a:t>15-11-2020</a:t>
            </a:fld>
            <a:endParaRPr lang="en-IN"/>
          </a:p>
        </p:txBody>
      </p:sp>
      <p:sp>
        <p:nvSpPr>
          <p:cNvPr id="5" name="Footer Placeholder 4">
            <a:extLst>
              <a:ext uri="{FF2B5EF4-FFF2-40B4-BE49-F238E27FC236}">
                <a16:creationId xmlns:a16="http://schemas.microsoft.com/office/drawing/2014/main" id="{85386AF4-215B-40B3-8C1B-896B94921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332A0-7C86-4E50-B9D0-A8EA58B5B6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693EE-E79F-433F-8C06-C380D4DE9D97}" type="slidenum">
              <a:rPr lang="en-IN" smtClean="0"/>
              <a:t>‹#›</a:t>
            </a:fld>
            <a:endParaRPr lang="en-IN"/>
          </a:p>
        </p:txBody>
      </p:sp>
    </p:spTree>
    <p:extLst>
      <p:ext uri="{BB962C8B-B14F-4D97-AF65-F5344CB8AC3E}">
        <p14:creationId xmlns:p14="http://schemas.microsoft.com/office/powerpoint/2010/main" val="945040852"/>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unqiangchen/LUNA16-Lung-Nodule-Analysis-2016-Challenge" TargetMode="External"/><Relationship Id="rId2" Type="http://schemas.openxmlformats.org/officeDocument/2006/relationships/hyperlink" Target="https://github.com/rickbeeloo/CNN" TargetMode="External"/><Relationship Id="rId1" Type="http://schemas.openxmlformats.org/officeDocument/2006/relationships/slideLayout" Target="../slideLayouts/slideLayout6.xml"/><Relationship Id="rId5" Type="http://schemas.openxmlformats.org/officeDocument/2006/relationships/hyperlink" Target="https://drive.google.com/drive/u/0/my-drive" TargetMode="External"/><Relationship Id="rId4" Type="http://schemas.openxmlformats.org/officeDocument/2006/relationships/hyperlink" Target="https://luna16.grand-challenge.org/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18C3-7CE5-4294-B025-E7CA4CF17C15}"/>
              </a:ext>
            </a:extLst>
          </p:cNvPr>
          <p:cNvSpPr>
            <a:spLocks noGrp="1"/>
          </p:cNvSpPr>
          <p:nvPr>
            <p:ph type="ctrTitle"/>
          </p:nvPr>
        </p:nvSpPr>
        <p:spPr>
          <a:xfrm>
            <a:off x="1524000" y="932155"/>
            <a:ext cx="8951650" cy="4563123"/>
          </a:xfrm>
        </p:spPr>
        <p:txBody>
          <a:bodyPr>
            <a:normAutofit/>
          </a:bodyPr>
          <a:lstStyle/>
          <a:p>
            <a:pPr algn="l">
              <a:lnSpc>
                <a:spcPct val="100000"/>
              </a:lnSpc>
            </a:pPr>
            <a:r>
              <a:rPr lang="en-IN" sz="2400" b="1" dirty="0"/>
              <a:t>Title Of Paper  : </a:t>
            </a:r>
            <a:r>
              <a:rPr lang="en-IN" sz="1800" dirty="0"/>
              <a:t>A 3D probabilistic deep learning system for detection and diagnosis of lung cancer using Low-Dose CT Scans</a:t>
            </a:r>
            <a:br>
              <a:rPr lang="en-IN" sz="1800" dirty="0"/>
            </a:br>
            <a:br>
              <a:rPr lang="en-IN" sz="1800" dirty="0"/>
            </a:br>
            <a:r>
              <a:rPr lang="en-IN" sz="2000" b="1" dirty="0"/>
              <a:t>Authors : </a:t>
            </a:r>
            <a:r>
              <a:rPr lang="en-IN" sz="1600" dirty="0"/>
              <a:t>1.Onur Ozdemir , Member, IEEE</a:t>
            </a:r>
            <a:br>
              <a:rPr lang="en-IN" sz="1600" dirty="0"/>
            </a:br>
            <a:r>
              <a:rPr lang="en-IN" sz="1600" dirty="0"/>
              <a:t>                     2.Rebecca L. Russell , Member, IEEE</a:t>
            </a:r>
            <a:br>
              <a:rPr lang="en-IN" sz="1600" dirty="0"/>
            </a:br>
            <a:r>
              <a:rPr lang="en-IN" sz="1600" dirty="0"/>
              <a:t>                     3. Andrew A. Berlin , Member, IEEE</a:t>
            </a:r>
            <a:br>
              <a:rPr lang="en-IN" sz="1400" dirty="0"/>
            </a:br>
            <a:br>
              <a:rPr lang="en-IN" sz="1400" dirty="0"/>
            </a:br>
            <a:r>
              <a:rPr lang="en-IN" sz="2000" b="1" dirty="0"/>
              <a:t>Year Of Publication: </a:t>
            </a:r>
            <a:r>
              <a:rPr lang="en-IN" sz="1600" dirty="0"/>
              <a:t>May, 2020</a:t>
            </a:r>
            <a:br>
              <a:rPr lang="en-IN" sz="1400" dirty="0"/>
            </a:br>
            <a:br>
              <a:rPr lang="en-IN" sz="1400" dirty="0"/>
            </a:br>
            <a:r>
              <a:rPr lang="en-IN" sz="2000" b="1" dirty="0"/>
              <a:t>Journal Details : </a:t>
            </a:r>
            <a:r>
              <a:rPr lang="en-IN" sz="1600" dirty="0"/>
              <a:t>IEEE Transactions on Medical Imaging, VOL 39, NO. 5</a:t>
            </a:r>
            <a:br>
              <a:rPr lang="en-IN" sz="1600" dirty="0"/>
            </a:br>
            <a:br>
              <a:rPr lang="en-IN" sz="1400" dirty="0"/>
            </a:br>
            <a:r>
              <a:rPr lang="en-IN" sz="2000" b="1" dirty="0"/>
              <a:t>Team Details:    </a:t>
            </a:r>
            <a:r>
              <a:rPr lang="en-IN" sz="1600" dirty="0"/>
              <a:t>1. Riya Kumari 1806007</a:t>
            </a:r>
            <a:br>
              <a:rPr lang="en-IN" sz="1600" dirty="0"/>
            </a:br>
            <a:r>
              <a:rPr lang="en-IN" sz="1600" dirty="0"/>
              <a:t>                                  2. Arunika Sheetal 1806021</a:t>
            </a:r>
            <a:br>
              <a:rPr lang="en-IN" sz="1600" dirty="0"/>
            </a:br>
            <a:r>
              <a:rPr lang="en-IN" sz="1600" dirty="0"/>
              <a:t>                                  3. Rupali 1806072</a:t>
            </a:r>
            <a:br>
              <a:rPr lang="en-IN" sz="1600" dirty="0"/>
            </a:br>
            <a:endParaRPr lang="en-IN" sz="1600" dirty="0"/>
          </a:p>
        </p:txBody>
      </p:sp>
      <p:sp>
        <p:nvSpPr>
          <p:cNvPr id="3" name="Subtitle 2">
            <a:extLst>
              <a:ext uri="{FF2B5EF4-FFF2-40B4-BE49-F238E27FC236}">
                <a16:creationId xmlns:a16="http://schemas.microsoft.com/office/drawing/2014/main" id="{3C32FBE4-8DC2-46A7-9485-90A71C42140B}"/>
              </a:ext>
            </a:extLst>
          </p:cNvPr>
          <p:cNvSpPr>
            <a:spLocks noGrp="1"/>
          </p:cNvSpPr>
          <p:nvPr>
            <p:ph type="subTitle" idx="1"/>
          </p:nvPr>
        </p:nvSpPr>
        <p:spPr>
          <a:xfrm>
            <a:off x="1524000" y="5734973"/>
            <a:ext cx="9144000" cy="45719"/>
          </a:xfrm>
        </p:spPr>
        <p:txBody>
          <a:bodyPr>
            <a:normAutofit fontScale="25000" lnSpcReduction="20000"/>
          </a:bodyPr>
          <a:lstStyle/>
          <a:p>
            <a:r>
              <a:rPr lang="en-IN" dirty="0"/>
              <a:t> </a:t>
            </a:r>
          </a:p>
        </p:txBody>
      </p:sp>
    </p:spTree>
    <p:extLst>
      <p:ext uri="{BB962C8B-B14F-4D97-AF65-F5344CB8AC3E}">
        <p14:creationId xmlns:p14="http://schemas.microsoft.com/office/powerpoint/2010/main" val="2885005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EDA5-1B78-4C91-AD11-E285C31B708A}"/>
              </a:ext>
            </a:extLst>
          </p:cNvPr>
          <p:cNvSpPr>
            <a:spLocks noGrp="1"/>
          </p:cNvSpPr>
          <p:nvPr>
            <p:ph type="title"/>
          </p:nvPr>
        </p:nvSpPr>
        <p:spPr>
          <a:xfrm>
            <a:off x="838200" y="365124"/>
            <a:ext cx="10515600" cy="6088941"/>
          </a:xfrm>
        </p:spPr>
        <p:txBody>
          <a:bodyPr>
            <a:normAutofit fontScale="90000"/>
          </a:bodyPr>
          <a:lstStyle/>
          <a:p>
            <a:r>
              <a:rPr lang="en-IN" sz="3200" dirty="0"/>
              <a:t>Sources:</a:t>
            </a:r>
            <a:br>
              <a:rPr lang="en-IN" sz="3200" dirty="0"/>
            </a:br>
            <a:br>
              <a:rPr lang="en-IN" sz="3200" dirty="0"/>
            </a:br>
            <a:r>
              <a:rPr lang="en-IN" sz="3200" dirty="0">
                <a:hlinkClick r:id="rId2"/>
              </a:rPr>
              <a:t>https://github.com/rickbeeloo/CNN</a:t>
            </a:r>
            <a:br>
              <a:rPr lang="en-IN" sz="3200" dirty="0"/>
            </a:br>
            <a:br>
              <a:rPr lang="en-IN" sz="3200" dirty="0"/>
            </a:br>
            <a:r>
              <a:rPr lang="en-IN" sz="3200" dirty="0">
                <a:hlinkClick r:id="rId3"/>
              </a:rPr>
              <a:t>https://github.com/junqiangchen/LUNA16-Lung-Nodule-Analysis-2016-Challenge</a:t>
            </a:r>
            <a:br>
              <a:rPr lang="en-IN" sz="3200" dirty="0"/>
            </a:br>
            <a:br>
              <a:rPr lang="en-IN" sz="3200" dirty="0"/>
            </a:br>
            <a:r>
              <a:rPr lang="en-IN" sz="3200" dirty="0"/>
              <a:t>Dataset link:- </a:t>
            </a:r>
            <a:r>
              <a:rPr lang="en-IN" sz="3200" dirty="0">
                <a:hlinkClick r:id="rId4"/>
              </a:rPr>
              <a:t>https://luna16.grand-challenge.org/Data</a:t>
            </a:r>
            <a:br>
              <a:rPr lang="en-IN" sz="3200" dirty="0"/>
            </a:br>
            <a:br>
              <a:rPr lang="en-IN" sz="3200" dirty="0"/>
            </a:br>
            <a:r>
              <a:rPr lang="en-IN" sz="3200" dirty="0"/>
              <a:t>Journal link:- </a:t>
            </a:r>
            <a:r>
              <a:rPr lang="en-IN" sz="3200" dirty="0">
                <a:hlinkClick r:id="rId5"/>
              </a:rPr>
              <a:t>https://drive.google.com/drive/u/0/my-drive</a:t>
            </a:r>
            <a:br>
              <a:rPr lang="en-IN" sz="3200" dirty="0"/>
            </a:br>
            <a:br>
              <a:rPr lang="en-IN" sz="3200" dirty="0"/>
            </a:br>
            <a:br>
              <a:rPr lang="en-IN" sz="3200" dirty="0"/>
            </a:br>
            <a:br>
              <a:rPr lang="en-IN" sz="3200" dirty="0"/>
            </a:br>
            <a:br>
              <a:rPr lang="en-IN" sz="3200" dirty="0"/>
            </a:br>
            <a:endParaRPr lang="en-IN" sz="3200" dirty="0"/>
          </a:p>
        </p:txBody>
      </p:sp>
    </p:spTree>
    <p:extLst>
      <p:ext uri="{BB962C8B-B14F-4D97-AF65-F5344CB8AC3E}">
        <p14:creationId xmlns:p14="http://schemas.microsoft.com/office/powerpoint/2010/main" val="242145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ECB2-EAF2-4FCC-8E2D-46C1FE6854BC}"/>
              </a:ext>
            </a:extLst>
          </p:cNvPr>
          <p:cNvSpPr>
            <a:spLocks noGrp="1"/>
          </p:cNvSpPr>
          <p:nvPr>
            <p:ph type="title"/>
          </p:nvPr>
        </p:nvSpPr>
        <p:spPr>
          <a:xfrm>
            <a:off x="838200" y="365125"/>
            <a:ext cx="10515600" cy="6035675"/>
          </a:xfrm>
        </p:spPr>
        <p:txBody>
          <a:bodyPr>
            <a:normAutofit/>
          </a:bodyPr>
          <a:lstStyle/>
          <a:p>
            <a:r>
              <a:rPr lang="en-IN" sz="2400" b="1" dirty="0"/>
              <a:t>DATASETs USED:-</a:t>
            </a:r>
            <a:br>
              <a:rPr lang="en-IN" sz="2400" b="1" dirty="0"/>
            </a:br>
            <a:br>
              <a:rPr lang="en-IN" sz="1400" dirty="0"/>
            </a:br>
            <a:r>
              <a:rPr lang="en-IN" sz="2000" b="1" dirty="0"/>
              <a:t>LIDC-IDRI :</a:t>
            </a:r>
            <a:r>
              <a:rPr lang="en-IN" sz="1400" b="1" dirty="0"/>
              <a:t> </a:t>
            </a:r>
            <a:r>
              <a:rPr lang="en-IN" sz="1800" dirty="0"/>
              <a:t>This dataset contains lesion annotations from four experienced thoracic radiologists. We use the curated version of this dataset provided as part of the LUNA16 challenge which includes 888 patients and consensus labels based on the agreement of ¾ radiologist annotators, resulting in a total of 1186 annotated nodules. </a:t>
            </a:r>
            <a:r>
              <a:rPr lang="en-US" sz="1800" dirty="0"/>
              <a:t>We further associate the malignancy scores given by each of the annotating radiologists to these consensus nodule labels. Unfortunately, the LIDC-IDRI annotations do not include very large nodules or masses, which are important for full patient diagnosis. Nodule size is greater than or equal to 3 mm.</a:t>
            </a:r>
            <a:br>
              <a:rPr lang="en-US" sz="1800" dirty="0"/>
            </a:br>
            <a:br>
              <a:rPr lang="en-US" sz="1800" dirty="0"/>
            </a:br>
            <a:r>
              <a:rPr lang="en-US" sz="2400" b="1" dirty="0"/>
              <a:t>Feature of Data :-</a:t>
            </a:r>
            <a:br>
              <a:rPr lang="en-US" sz="2400" b="1" dirty="0"/>
            </a:br>
            <a:br>
              <a:rPr lang="en-US" sz="2400" b="1" dirty="0"/>
            </a:br>
            <a:r>
              <a:rPr lang="en-US" sz="1800" dirty="0"/>
              <a:t>CT images are stored in Metalmage (mhd/raw) format. Each .mhd file is stored with a separate .raw binary file for the pixel data.</a:t>
            </a:r>
            <a:br>
              <a:rPr lang="en-US" sz="2400" b="1" dirty="0"/>
            </a:br>
            <a:br>
              <a:rPr lang="en-US" sz="2400" b="1" dirty="0"/>
            </a:br>
            <a:endParaRPr lang="en-IN" sz="1800" dirty="0"/>
          </a:p>
        </p:txBody>
      </p:sp>
    </p:spTree>
    <p:extLst>
      <p:ext uri="{BB962C8B-B14F-4D97-AF65-F5344CB8AC3E}">
        <p14:creationId xmlns:p14="http://schemas.microsoft.com/office/powerpoint/2010/main" val="256448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E875-2A11-47AA-8A9D-04AD381331A8}"/>
              </a:ext>
            </a:extLst>
          </p:cNvPr>
          <p:cNvSpPr>
            <a:spLocks noGrp="1"/>
          </p:cNvSpPr>
          <p:nvPr>
            <p:ph type="title"/>
          </p:nvPr>
        </p:nvSpPr>
        <p:spPr>
          <a:xfrm>
            <a:off x="838200" y="365125"/>
            <a:ext cx="10515600" cy="5680568"/>
          </a:xfrm>
        </p:spPr>
        <p:txBody>
          <a:bodyPr>
            <a:normAutofit/>
          </a:bodyPr>
          <a:lstStyle/>
          <a:p>
            <a:r>
              <a:rPr lang="en-IN" sz="2400" b="1" dirty="0"/>
              <a:t>Data Pre-processing :</a:t>
            </a:r>
            <a:br>
              <a:rPr lang="en-IN" sz="2400" b="1" dirty="0"/>
            </a:br>
            <a:br>
              <a:rPr lang="en-IN" sz="1800" dirty="0"/>
            </a:br>
            <a:r>
              <a:rPr lang="en-IN" sz="1800" dirty="0"/>
              <a:t>The data we have is raw CT scan images. Data pre-processing includes data reading, regions saving, augmentation of data and splitting the data into train and test sets. We have written modules that include functions which will be used for reading images, converting them to different system of coordinates, extracting the needed ROIs and saving them.</a:t>
            </a:r>
            <a:br>
              <a:rPr lang="en-IN" sz="2400" b="1" dirty="0"/>
            </a:br>
            <a:endParaRPr lang="en-IN" sz="2400" b="1" dirty="0"/>
          </a:p>
        </p:txBody>
      </p:sp>
    </p:spTree>
    <p:extLst>
      <p:ext uri="{BB962C8B-B14F-4D97-AF65-F5344CB8AC3E}">
        <p14:creationId xmlns:p14="http://schemas.microsoft.com/office/powerpoint/2010/main" val="138970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CA4-3FC3-4809-974A-6763BFBBE5EE}"/>
              </a:ext>
            </a:extLst>
          </p:cNvPr>
          <p:cNvSpPr>
            <a:spLocks noGrp="1"/>
          </p:cNvSpPr>
          <p:nvPr>
            <p:ph type="title"/>
          </p:nvPr>
        </p:nvSpPr>
        <p:spPr>
          <a:xfrm>
            <a:off x="838200" y="365125"/>
            <a:ext cx="10515600" cy="6115574"/>
          </a:xfrm>
        </p:spPr>
        <p:txBody>
          <a:bodyPr>
            <a:normAutofit/>
          </a:bodyPr>
          <a:lstStyle/>
          <a:p>
            <a:r>
              <a:rPr lang="en-IN" sz="2400" b="1" dirty="0"/>
              <a:t>Model Proposed in Paper:</a:t>
            </a:r>
            <a:br>
              <a:rPr lang="en-IN" sz="2400" b="1" dirty="0"/>
            </a:br>
            <a:br>
              <a:rPr lang="en-IN" sz="2400" b="1" dirty="0"/>
            </a:br>
            <a:r>
              <a:rPr lang="en-US" sz="1800" dirty="0"/>
              <a:t>The system takes a raw 3D CT scan of the lung as input and provides as outputs a per-patient malignancy classification probability, per-nodule malignancy scores, and segmented lung nodule candidates. The system can refer patients or nodules whose results have a high degree of uncertainty to a radiologist for confirmation.</a:t>
            </a:r>
            <a:br>
              <a:rPr lang="en-US" sz="1800" dirty="0"/>
            </a:br>
            <a:br>
              <a:rPr lang="en-IN" sz="1800" b="1" dirty="0"/>
            </a:br>
            <a:r>
              <a:rPr lang="en-IN" sz="1800" dirty="0"/>
              <a:t>As first step, pre-processing of each 3D scan to a consistent format is done . The preprocessed scan is then fed into the CADe module, which performs 3D segmentation. The goal of our CADe module is to identify and localize lung nodules with the highest possible recall. The output of CADe module is a list of identified lung nodules which are then fed into CADx module. CADx module uses two cascaded 3D deep learning models. The first model ranks the candidates based on their malignancy risk. The second model then uses that ranking to select the top-k candidates and perform multiple-instance classification to make a patient diagnosis.</a:t>
            </a:r>
            <a:br>
              <a:rPr lang="en-IN" sz="1800" dirty="0"/>
            </a:br>
            <a:br>
              <a:rPr lang="en-IN" sz="1800" dirty="0"/>
            </a:br>
            <a:r>
              <a:rPr lang="en-IN" sz="1800" dirty="0"/>
              <a:t>The full system is developed and tuned simultaneously, since CADx performance is dependent on CADe performance . In particular , when the CADx system is trained with candidates with a high FPR, it becomes much more robust to false positive candidates, resulting in improved performance regardless of the underlying CADe system’s FPR.</a:t>
            </a:r>
            <a:endParaRPr lang="en-IN" sz="2400" b="1" dirty="0"/>
          </a:p>
        </p:txBody>
      </p:sp>
    </p:spTree>
    <p:extLst>
      <p:ext uri="{BB962C8B-B14F-4D97-AF65-F5344CB8AC3E}">
        <p14:creationId xmlns:p14="http://schemas.microsoft.com/office/powerpoint/2010/main" val="107803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E84D-0CB8-4DDD-B95C-566A18C64090}"/>
              </a:ext>
            </a:extLst>
          </p:cNvPr>
          <p:cNvSpPr>
            <a:spLocks noGrp="1"/>
          </p:cNvSpPr>
          <p:nvPr>
            <p:ph type="title"/>
          </p:nvPr>
        </p:nvSpPr>
        <p:spPr>
          <a:xfrm>
            <a:off x="838200" y="365125"/>
            <a:ext cx="10515600" cy="6168840"/>
          </a:xfrm>
        </p:spPr>
        <p:txBody>
          <a:bodyPr>
            <a:normAutofit/>
          </a:bodyPr>
          <a:lstStyle/>
          <a:p>
            <a:r>
              <a:rPr lang="en-IN" sz="2400" b="1" dirty="0"/>
              <a:t>Model Implemented By Us:-</a:t>
            </a:r>
            <a:br>
              <a:rPr lang="en-IN" sz="2400" b="1" dirty="0"/>
            </a:br>
            <a:br>
              <a:rPr lang="en-IN" sz="2400" b="1" dirty="0"/>
            </a:br>
            <a:r>
              <a:rPr lang="en-IN" sz="1800" dirty="0"/>
              <a:t>At first the data is read, augmented and split into train and test set in data pre-processing part. We have written our module on Keras. After that we load the data and start training of our model using CNN. After applying training module on each data, the weights are updated. We have used both 2D CNN and 3D CNN and compared the recall score of both to conclude which model is better. We have created a separate module for both 2D CNN and 3D CNN to test the model and calculate the recall score and accuracy score.</a:t>
            </a:r>
            <a:br>
              <a:rPr lang="en-IN" sz="2400" b="1" dirty="0"/>
            </a:br>
            <a:endParaRPr lang="en-IN" sz="2400" b="1" dirty="0"/>
          </a:p>
        </p:txBody>
      </p:sp>
    </p:spTree>
    <p:extLst>
      <p:ext uri="{BB962C8B-B14F-4D97-AF65-F5344CB8AC3E}">
        <p14:creationId xmlns:p14="http://schemas.microsoft.com/office/powerpoint/2010/main" val="169110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181C-9FB2-4A39-B0EF-3306DF891F13}"/>
              </a:ext>
            </a:extLst>
          </p:cNvPr>
          <p:cNvSpPr>
            <a:spLocks noGrp="1"/>
          </p:cNvSpPr>
          <p:nvPr>
            <p:ph type="ctrTitle"/>
          </p:nvPr>
        </p:nvSpPr>
        <p:spPr>
          <a:xfrm>
            <a:off x="769025" y="344356"/>
            <a:ext cx="10515599" cy="932688"/>
          </a:xfrm>
        </p:spPr>
        <p:txBody>
          <a:bodyPr>
            <a:normAutofit/>
          </a:bodyPr>
          <a:lstStyle/>
          <a:p>
            <a:pPr algn="l"/>
            <a:r>
              <a:rPr lang="en-IN" sz="3200" b="1" dirty="0"/>
              <a:t>RESULT FROM PAPER :</a:t>
            </a:r>
          </a:p>
        </p:txBody>
      </p:sp>
      <p:sp>
        <p:nvSpPr>
          <p:cNvPr id="4" name="Subtitle 3">
            <a:extLst>
              <a:ext uri="{FF2B5EF4-FFF2-40B4-BE49-F238E27FC236}">
                <a16:creationId xmlns:a16="http://schemas.microsoft.com/office/drawing/2014/main" id="{25B7B070-DE3C-4D4F-B9CD-93A3975284C9}"/>
              </a:ext>
            </a:extLst>
          </p:cNvPr>
          <p:cNvSpPr>
            <a:spLocks noGrp="1"/>
          </p:cNvSpPr>
          <p:nvPr>
            <p:ph type="subTitle" idx="1"/>
          </p:nvPr>
        </p:nvSpPr>
        <p:spPr>
          <a:xfrm>
            <a:off x="838199" y="6381750"/>
            <a:ext cx="10515599" cy="476250"/>
          </a:xfrm>
        </p:spPr>
        <p:txBody>
          <a:bodyPr>
            <a:normAutofit/>
          </a:bodyPr>
          <a:lstStyle/>
          <a:p>
            <a:pPr algn="l"/>
            <a:r>
              <a:rPr lang="en-IN" dirty="0"/>
              <a:t>The recall score of this model is 92.1%.</a:t>
            </a:r>
          </a:p>
        </p:txBody>
      </p:sp>
      <p:graphicFrame>
        <p:nvGraphicFramePr>
          <p:cNvPr id="3" name="Table 3">
            <a:extLst>
              <a:ext uri="{FF2B5EF4-FFF2-40B4-BE49-F238E27FC236}">
                <a16:creationId xmlns:a16="http://schemas.microsoft.com/office/drawing/2014/main" id="{1F49B2AC-EA31-4FED-AA9C-4B6CF3A932DB}"/>
              </a:ext>
            </a:extLst>
          </p:cNvPr>
          <p:cNvGraphicFramePr>
            <a:graphicFrameLocks noGrp="1"/>
          </p:cNvGraphicFramePr>
          <p:nvPr>
            <p:extLst>
              <p:ext uri="{D42A27DB-BD31-4B8C-83A1-F6EECF244321}">
                <p14:modId xmlns:p14="http://schemas.microsoft.com/office/powerpoint/2010/main" val="4045538978"/>
              </p:ext>
            </p:extLst>
          </p:nvPr>
        </p:nvGraphicFramePr>
        <p:xfrm>
          <a:off x="907377" y="1863801"/>
          <a:ext cx="10377247" cy="4440750"/>
        </p:xfrm>
        <a:graphic>
          <a:graphicData uri="http://schemas.openxmlformats.org/drawingml/2006/table">
            <a:tbl>
              <a:tblPr firstRow="1" bandRow="1">
                <a:noFill/>
                <a:tableStyleId>{5C22544A-7EE6-4342-B048-85BDC9FD1C3A}</a:tableStyleId>
              </a:tblPr>
              <a:tblGrid>
                <a:gridCol w="1609661">
                  <a:extLst>
                    <a:ext uri="{9D8B030D-6E8A-4147-A177-3AD203B41FA5}">
                      <a16:colId xmlns:a16="http://schemas.microsoft.com/office/drawing/2014/main" val="1201900974"/>
                    </a:ext>
                  </a:extLst>
                </a:gridCol>
                <a:gridCol w="2008333">
                  <a:extLst>
                    <a:ext uri="{9D8B030D-6E8A-4147-A177-3AD203B41FA5}">
                      <a16:colId xmlns:a16="http://schemas.microsoft.com/office/drawing/2014/main" val="1730148811"/>
                    </a:ext>
                  </a:extLst>
                </a:gridCol>
                <a:gridCol w="2223047">
                  <a:extLst>
                    <a:ext uri="{9D8B030D-6E8A-4147-A177-3AD203B41FA5}">
                      <a16:colId xmlns:a16="http://schemas.microsoft.com/office/drawing/2014/main" val="3930428978"/>
                    </a:ext>
                  </a:extLst>
                </a:gridCol>
                <a:gridCol w="2218029">
                  <a:extLst>
                    <a:ext uri="{9D8B030D-6E8A-4147-A177-3AD203B41FA5}">
                      <a16:colId xmlns:a16="http://schemas.microsoft.com/office/drawing/2014/main" val="1712238239"/>
                    </a:ext>
                  </a:extLst>
                </a:gridCol>
                <a:gridCol w="2318177">
                  <a:extLst>
                    <a:ext uri="{9D8B030D-6E8A-4147-A177-3AD203B41FA5}">
                      <a16:colId xmlns:a16="http://schemas.microsoft.com/office/drawing/2014/main" val="3597422592"/>
                    </a:ext>
                  </a:extLst>
                </a:gridCol>
              </a:tblGrid>
              <a:tr h="463524">
                <a:tc>
                  <a:txBody>
                    <a:bodyPr/>
                    <a:lstStyle/>
                    <a:p>
                      <a:endParaRPr lang="en-IN" sz="1700" b="1" cap="none" spc="0">
                        <a:solidFill>
                          <a:schemeClr val="tx1"/>
                        </a:solidFill>
                      </a:endParaRPr>
                    </a:p>
                  </a:txBody>
                  <a:tcPr marL="68070" marR="97243" marT="19449" marB="145864" anchor="b">
                    <a:lnL w="12700" cmpd="sng">
                      <a:noFill/>
                    </a:lnL>
                    <a:lnR w="12700" cmpd="sng">
                      <a:noFill/>
                    </a:lnR>
                    <a:lnT w="9525" cap="flat" cmpd="sng" algn="ctr">
                      <a:noFill/>
                      <a:prstDash val="solid"/>
                    </a:lnT>
                    <a:lnB w="38100" cmpd="sng">
                      <a:noFill/>
                    </a:lnB>
                    <a:noFill/>
                  </a:tcPr>
                </a:tc>
                <a:tc>
                  <a:txBody>
                    <a:bodyPr/>
                    <a:lstStyle/>
                    <a:p>
                      <a:r>
                        <a:rPr lang="en-IN" sz="1700" b="1" cap="none" spc="0" dirty="0">
                          <a:solidFill>
                            <a:schemeClr val="tx1"/>
                          </a:solidFill>
                        </a:rPr>
                        <a:t>LUNA16 CADe </a:t>
                      </a:r>
                    </a:p>
                  </a:txBody>
                  <a:tcPr marL="68070" marR="97243" marT="19449" marB="145864" anchor="b">
                    <a:lnL w="12700" cmpd="sng">
                      <a:noFill/>
                    </a:lnL>
                    <a:lnR w="12700" cmpd="sng">
                      <a:noFill/>
                    </a:lnR>
                    <a:lnT w="9525" cap="flat" cmpd="sng" algn="ctr">
                      <a:noFill/>
                      <a:prstDash val="solid"/>
                    </a:lnT>
                    <a:lnB w="38100" cmpd="sng">
                      <a:noFill/>
                    </a:lnB>
                    <a:noFill/>
                  </a:tcPr>
                </a:tc>
                <a:tc>
                  <a:txBody>
                    <a:bodyPr/>
                    <a:lstStyle/>
                    <a:p>
                      <a:r>
                        <a:rPr lang="en-IN" sz="1700" b="1" cap="none" spc="0" dirty="0">
                          <a:solidFill>
                            <a:schemeClr val="tx1"/>
                          </a:solidFill>
                        </a:rPr>
                        <a:t>sensitivity</a:t>
                      </a:r>
                    </a:p>
                  </a:txBody>
                  <a:tcPr marL="68070" marR="97243" marT="19449" marB="145864" anchor="b">
                    <a:lnL w="12700" cmpd="sng">
                      <a:noFill/>
                    </a:lnL>
                    <a:lnR w="12700" cmpd="sng">
                      <a:noFill/>
                    </a:lnR>
                    <a:lnT w="9525" cap="flat" cmpd="sng" algn="ctr">
                      <a:noFill/>
                      <a:prstDash val="solid"/>
                    </a:lnT>
                    <a:lnB w="38100" cmpd="sng">
                      <a:noFill/>
                    </a:lnB>
                    <a:noFill/>
                  </a:tcPr>
                </a:tc>
                <a:tc>
                  <a:txBody>
                    <a:bodyPr/>
                    <a:lstStyle/>
                    <a:p>
                      <a:r>
                        <a:rPr lang="en-IN" sz="1700" b="1" cap="none" spc="0" dirty="0">
                          <a:solidFill>
                            <a:schemeClr val="tx1"/>
                          </a:solidFill>
                        </a:rPr>
                        <a:t>Kaggle Stage-2 </a:t>
                      </a:r>
                    </a:p>
                  </a:txBody>
                  <a:tcPr marL="68070" marR="97243" marT="19449" marB="145864" anchor="b">
                    <a:lnL w="12700" cmpd="sng">
                      <a:noFill/>
                    </a:lnL>
                    <a:lnR w="12700" cmpd="sng">
                      <a:noFill/>
                    </a:lnR>
                    <a:lnT w="9525" cap="flat" cmpd="sng" algn="ctr">
                      <a:noFill/>
                      <a:prstDash val="solid"/>
                    </a:lnT>
                    <a:lnB w="38100" cmpd="sng">
                      <a:noFill/>
                    </a:lnB>
                    <a:noFill/>
                  </a:tcPr>
                </a:tc>
                <a:tc>
                  <a:txBody>
                    <a:bodyPr/>
                    <a:lstStyle/>
                    <a:p>
                      <a:r>
                        <a:rPr lang="en-IN" sz="1700" b="1" cap="none" spc="0" dirty="0">
                          <a:solidFill>
                            <a:schemeClr val="tx1"/>
                          </a:solidFill>
                        </a:rPr>
                        <a:t>CADx AUROC</a:t>
                      </a:r>
                    </a:p>
                  </a:txBody>
                  <a:tcPr marL="68070" marR="97243" marT="19449" marB="145864"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916823953"/>
                  </a:ext>
                </a:extLst>
              </a:tr>
              <a:tr h="787666">
                <a:tc>
                  <a:txBody>
                    <a:bodyPr/>
                    <a:lstStyle/>
                    <a:p>
                      <a:r>
                        <a:rPr lang="en-IN" sz="1300" cap="none" spc="0">
                          <a:solidFill>
                            <a:schemeClr val="tx1"/>
                          </a:solidFill>
                        </a:rPr>
                        <a:t>CADe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300" cap="none" spc="0">
                          <a:solidFill>
                            <a:schemeClr val="tx1"/>
                          </a:solidFill>
                        </a:rPr>
                        <a:t>FP/ patient</a:t>
                      </a:r>
                    </a:p>
                    <a:p>
                      <a:endParaRPr lang="en-IN" sz="1300" cap="none" spc="0">
                        <a:solidFill>
                          <a:schemeClr val="tx1"/>
                        </a:solidFill>
                      </a:endParaRPr>
                    </a:p>
                  </a:txBody>
                  <a:tcPr marL="68070" marR="97243" marT="19449" marB="145864">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IN" sz="1300" cap="none" spc="0">
                          <a:solidFill>
                            <a:schemeClr val="tx1"/>
                          </a:solidFill>
                        </a:rPr>
                        <a:t>Primary 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300" cap="none" spc="0">
                          <a:solidFill>
                            <a:schemeClr val="tx1"/>
                          </a:solidFill>
                        </a:rPr>
                        <a:t>(V-Net based)</a:t>
                      </a:r>
                    </a:p>
                    <a:p>
                      <a:endParaRPr lang="en-IN" sz="1300" cap="none" spc="0">
                        <a:solidFill>
                          <a:schemeClr val="tx1"/>
                        </a:solidFill>
                      </a:endParaRPr>
                    </a:p>
                  </a:txBody>
                  <a:tcPr marL="68070" marR="97243" marT="19449" marB="145864">
                    <a:lnL w="12700" cmpd="sng">
                      <a:noFill/>
                      <a:prstDash val="solid"/>
                    </a:lnL>
                    <a:lnR w="12700" cmpd="sng">
                      <a:noFill/>
                      <a:prstDash val="solid"/>
                    </a:lnR>
                    <a:lnT w="38100" cmpd="sng">
                      <a:noFill/>
                    </a:lnT>
                    <a:lnB w="9525" cap="flat" cmpd="sng" algn="ctr">
                      <a:noFill/>
                      <a:prstDash val="solid"/>
                    </a:lnB>
                    <a:noFill/>
                  </a:tcPr>
                </a:tc>
                <a:tc>
                  <a:txBody>
                    <a:bodyPr/>
                    <a:lstStyle/>
                    <a:p>
                      <a:r>
                        <a:rPr lang="en-IN" sz="1300" cap="none" spc="0" dirty="0">
                          <a:solidFill>
                            <a:schemeClr val="tx1"/>
                          </a:solidFill>
                        </a:rPr>
                        <a:t>Comparison 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300" cap="none" spc="0" dirty="0">
                          <a:solidFill>
                            <a:schemeClr val="tx1"/>
                          </a:solidFill>
                        </a:rPr>
                        <a:t>(3D U-Net)</a:t>
                      </a:r>
                    </a:p>
                    <a:p>
                      <a:endParaRPr lang="en-IN" sz="1300" cap="none" spc="0" dirty="0">
                        <a:solidFill>
                          <a:schemeClr val="tx1"/>
                        </a:solidFill>
                      </a:endParaRPr>
                    </a:p>
                  </a:txBody>
                  <a:tcPr marL="68070" marR="97243" marT="19449" marB="145864">
                    <a:lnL w="12700" cmpd="sng">
                      <a:noFill/>
                      <a:prstDash val="solid"/>
                    </a:lnL>
                    <a:lnR w="12700" cmpd="sng">
                      <a:noFill/>
                      <a:prstDash val="solid"/>
                    </a:lnR>
                    <a:lnT w="38100" cmpd="sng">
                      <a:noFill/>
                    </a:lnT>
                    <a:lnB w="9525" cap="flat" cmpd="sng" algn="ctr">
                      <a:noFill/>
                      <a:prstDash val="solid"/>
                    </a:lnB>
                    <a:noFill/>
                  </a:tcPr>
                </a:tc>
                <a:tc>
                  <a:txBody>
                    <a:bodyPr/>
                    <a:lstStyle/>
                    <a:p>
                      <a:r>
                        <a:rPr lang="en-IN" sz="1300" cap="none" spc="0">
                          <a:solidFill>
                            <a:schemeClr val="tx1"/>
                          </a:solidFill>
                        </a:rPr>
                        <a:t>Evaluated on Primary arch.</a:t>
                      </a:r>
                    </a:p>
                  </a:txBody>
                  <a:tcPr marL="68070" marR="97243" marT="19449" marB="145864">
                    <a:lnL w="12700" cmpd="sng">
                      <a:noFill/>
                      <a:prstDash val="solid"/>
                    </a:lnL>
                    <a:lnR w="12700" cmpd="sng">
                      <a:noFill/>
                      <a:prstDash val="solid"/>
                    </a:lnR>
                    <a:lnT w="38100" cmpd="sng">
                      <a:noFill/>
                    </a:lnT>
                    <a:lnB w="9525" cap="flat" cmpd="sng" algn="ctr">
                      <a:noFill/>
                      <a:prstDash val="solid"/>
                    </a:lnB>
                    <a:noFill/>
                  </a:tcPr>
                </a:tc>
                <a:tc>
                  <a:txBody>
                    <a:bodyPr/>
                    <a:lstStyle/>
                    <a:p>
                      <a:r>
                        <a:rPr lang="en-IN" sz="1300" cap="none" spc="0">
                          <a:solidFill>
                            <a:schemeClr val="tx1"/>
                          </a:solidFill>
                        </a:rPr>
                        <a:t>Evaluated on Comparison arch.</a:t>
                      </a:r>
                    </a:p>
                  </a:txBody>
                  <a:tcPr marL="68070" marR="97243" marT="19449" marB="145864">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433831976"/>
                  </a:ext>
                </a:extLst>
              </a:tr>
              <a:tr h="398695">
                <a:tc>
                  <a:txBody>
                    <a:bodyPr/>
                    <a:lstStyle/>
                    <a:p>
                      <a:r>
                        <a:rPr lang="en-IN" sz="1300" cap="none" spc="0">
                          <a:solidFill>
                            <a:schemeClr val="tx1"/>
                          </a:solidFill>
                        </a:rPr>
                        <a:t>1/8</a:t>
                      </a:r>
                    </a:p>
                  </a:txBody>
                  <a:tcPr marL="68070" marR="97243" marT="19449" marB="145864">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0.832</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0.839</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0.867</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0.869</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75296377"/>
                  </a:ext>
                </a:extLst>
              </a:tr>
              <a:tr h="398695">
                <a:tc>
                  <a:txBody>
                    <a:bodyPr/>
                    <a:lstStyle/>
                    <a:p>
                      <a:r>
                        <a:rPr lang="en-IN" sz="1300" cap="none" spc="0">
                          <a:solidFill>
                            <a:schemeClr val="tx1"/>
                          </a:solidFill>
                        </a:rPr>
                        <a:t>1/4</a:t>
                      </a:r>
                    </a:p>
                  </a:txBody>
                  <a:tcPr marL="68070" marR="97243" marT="19449" marB="145864">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0.879</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0.888</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0.868</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0.868</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623897238"/>
                  </a:ext>
                </a:extLst>
              </a:tr>
              <a:tr h="398695">
                <a:tc>
                  <a:txBody>
                    <a:bodyPr/>
                    <a:lstStyle/>
                    <a:p>
                      <a:r>
                        <a:rPr lang="en-IN" sz="1300" cap="none" spc="0">
                          <a:solidFill>
                            <a:schemeClr val="tx1"/>
                          </a:solidFill>
                        </a:rPr>
                        <a:t>1/2</a:t>
                      </a:r>
                    </a:p>
                  </a:txBody>
                  <a:tcPr marL="68070" marR="97243" marT="19449" marB="145864">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0.920</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0.917</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0.863</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0.863</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39805053"/>
                  </a:ext>
                </a:extLst>
              </a:tr>
              <a:tr h="398695">
                <a:tc>
                  <a:txBody>
                    <a:bodyPr/>
                    <a:lstStyle/>
                    <a:p>
                      <a:r>
                        <a:rPr lang="en-IN" sz="1300" cap="none" spc="0">
                          <a:solidFill>
                            <a:schemeClr val="tx1"/>
                          </a:solidFill>
                        </a:rPr>
                        <a:t>1</a:t>
                      </a:r>
                    </a:p>
                  </a:txBody>
                  <a:tcPr marL="68070" marR="97243" marT="19449" marB="145864">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0.942</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dirty="0">
                          <a:solidFill>
                            <a:schemeClr val="tx1"/>
                          </a:solidFill>
                        </a:rPr>
                        <a:t>0.941</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0.868</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0.863</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4151003244"/>
                  </a:ext>
                </a:extLst>
              </a:tr>
              <a:tr h="398695">
                <a:tc>
                  <a:txBody>
                    <a:bodyPr/>
                    <a:lstStyle/>
                    <a:p>
                      <a:r>
                        <a:rPr lang="en-IN" sz="1300" cap="none" spc="0">
                          <a:solidFill>
                            <a:schemeClr val="tx1"/>
                          </a:solidFill>
                        </a:rPr>
                        <a:t>2</a:t>
                      </a:r>
                    </a:p>
                  </a:txBody>
                  <a:tcPr marL="68070" marR="97243" marT="19449" marB="145864">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0.951</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0.950</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0.866</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0.858</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71186329"/>
                  </a:ext>
                </a:extLst>
              </a:tr>
              <a:tr h="398695">
                <a:tc>
                  <a:txBody>
                    <a:bodyPr/>
                    <a:lstStyle/>
                    <a:p>
                      <a:r>
                        <a:rPr lang="en-IN" sz="1300" cap="none" spc="0">
                          <a:solidFill>
                            <a:schemeClr val="tx1"/>
                          </a:solidFill>
                        </a:rPr>
                        <a:t>4</a:t>
                      </a:r>
                    </a:p>
                  </a:txBody>
                  <a:tcPr marL="68070" marR="97243" marT="19449" marB="145864">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0.959</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0.952</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0.869</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IN" sz="1300" cap="none" spc="0">
                          <a:solidFill>
                            <a:schemeClr val="tx1"/>
                          </a:solidFill>
                        </a:rPr>
                        <a:t>0.858</a:t>
                      </a:r>
                    </a:p>
                  </a:txBody>
                  <a:tcPr marL="68070" marR="97243" marT="19449" marB="145864">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274628243"/>
                  </a:ext>
                </a:extLst>
              </a:tr>
              <a:tr h="398695">
                <a:tc>
                  <a:txBody>
                    <a:bodyPr/>
                    <a:lstStyle/>
                    <a:p>
                      <a:r>
                        <a:rPr lang="en-IN" sz="1300" cap="none" spc="0">
                          <a:solidFill>
                            <a:schemeClr val="tx1"/>
                          </a:solidFill>
                        </a:rPr>
                        <a:t>8</a:t>
                      </a:r>
                    </a:p>
                  </a:txBody>
                  <a:tcPr marL="68070" marR="97243" marT="19449" marB="145864">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0.964</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dirty="0">
                          <a:solidFill>
                            <a:schemeClr val="tx1"/>
                          </a:solidFill>
                        </a:rPr>
                        <a:t>0.952</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0.869</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300" cap="none" spc="0">
                          <a:solidFill>
                            <a:schemeClr val="tx1"/>
                          </a:solidFill>
                        </a:rPr>
                        <a:t>0.859</a:t>
                      </a:r>
                    </a:p>
                  </a:txBody>
                  <a:tcPr marL="68070" marR="97243" marT="19449" marB="145864">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81109752"/>
                  </a:ext>
                </a:extLst>
              </a:tr>
              <a:tr h="398695">
                <a:tc>
                  <a:txBody>
                    <a:bodyPr/>
                    <a:lstStyle/>
                    <a:p>
                      <a:r>
                        <a:rPr lang="en-IN" sz="1300" cap="none" spc="0">
                          <a:solidFill>
                            <a:schemeClr val="tx1"/>
                          </a:solidFill>
                        </a:rPr>
                        <a:t>average</a:t>
                      </a:r>
                    </a:p>
                  </a:txBody>
                  <a:tcPr marL="68070" marR="97243" marT="19449" marB="145864">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rPr>
                        <a:t>0.921</a:t>
                      </a:r>
                    </a:p>
                  </a:txBody>
                  <a:tcPr marL="68070" marR="97243" marT="19449" marB="14586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rPr>
                        <a:t>0.920</a:t>
                      </a:r>
                    </a:p>
                  </a:txBody>
                  <a:tcPr marL="68070" marR="97243" marT="19449" marB="14586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a:solidFill>
                            <a:schemeClr val="tx1"/>
                          </a:solidFill>
                        </a:rPr>
                        <a:t>0.867</a:t>
                      </a:r>
                    </a:p>
                  </a:txBody>
                  <a:tcPr marL="68070" marR="97243" marT="19449" marB="145864">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300" cap="none" spc="0" dirty="0">
                          <a:solidFill>
                            <a:schemeClr val="tx1"/>
                          </a:solidFill>
                        </a:rPr>
                        <a:t>0.864</a:t>
                      </a:r>
                    </a:p>
                  </a:txBody>
                  <a:tcPr marL="68070" marR="97243" marT="19449" marB="14586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78641726"/>
                  </a:ext>
                </a:extLst>
              </a:tr>
            </a:tbl>
          </a:graphicData>
        </a:graphic>
      </p:graphicFrame>
    </p:spTree>
    <p:extLst>
      <p:ext uri="{BB962C8B-B14F-4D97-AF65-F5344CB8AC3E}">
        <p14:creationId xmlns:p14="http://schemas.microsoft.com/office/powerpoint/2010/main" val="80522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3539-A7E4-4B0C-87DF-419E96FBB27D}"/>
              </a:ext>
            </a:extLst>
          </p:cNvPr>
          <p:cNvSpPr>
            <a:spLocks noGrp="1"/>
          </p:cNvSpPr>
          <p:nvPr>
            <p:ph type="title"/>
          </p:nvPr>
        </p:nvSpPr>
        <p:spPr>
          <a:xfrm>
            <a:off x="838200" y="365125"/>
            <a:ext cx="10515600" cy="4677392"/>
          </a:xfrm>
        </p:spPr>
        <p:txBody>
          <a:bodyPr/>
          <a:lstStyle/>
          <a:p>
            <a:r>
              <a:rPr lang="en-IN" sz="3200" b="1" dirty="0"/>
              <a:t>Result obtained by us:-</a:t>
            </a:r>
            <a:br>
              <a:rPr lang="en-IN" dirty="0"/>
            </a:br>
            <a:br>
              <a:rPr lang="en-IN" dirty="0"/>
            </a:br>
            <a:r>
              <a:rPr lang="en-IN" sz="2400" b="1" dirty="0"/>
              <a:t>FROM 2D CNN Model:-</a:t>
            </a:r>
            <a:br>
              <a:rPr lang="en-IN" sz="2400" b="1" dirty="0"/>
            </a:br>
            <a:br>
              <a:rPr lang="en-IN" sz="2400" dirty="0"/>
            </a:br>
            <a:r>
              <a:rPr lang="en-IN" sz="1800" dirty="0"/>
              <a:t>Recall Score:- 85%</a:t>
            </a:r>
            <a:br>
              <a:rPr lang="en-IN" sz="1800" dirty="0"/>
            </a:br>
            <a:r>
              <a:rPr lang="en-IN" sz="1800" dirty="0"/>
              <a:t>Accuracy Score:- 86%</a:t>
            </a:r>
            <a:br>
              <a:rPr lang="en-IN" sz="1800" dirty="0"/>
            </a:br>
            <a:br>
              <a:rPr lang="en-IN" sz="1800" dirty="0"/>
            </a:br>
            <a:r>
              <a:rPr lang="en-IN" sz="2400" b="1" dirty="0"/>
              <a:t>FROM 3D CNN Model:-</a:t>
            </a:r>
            <a:br>
              <a:rPr lang="en-IN" sz="2400" dirty="0"/>
            </a:br>
            <a:br>
              <a:rPr lang="en-IN" sz="2400" dirty="0"/>
            </a:br>
            <a:r>
              <a:rPr lang="en-IN" sz="1800" dirty="0"/>
              <a:t>Recall Score:- 91.5%</a:t>
            </a:r>
            <a:br>
              <a:rPr lang="en-IN" sz="1800" dirty="0"/>
            </a:br>
            <a:r>
              <a:rPr lang="en-IN" sz="1800" dirty="0"/>
              <a:t>Accuracy Score:- 94%</a:t>
            </a:r>
            <a:endParaRPr lang="en-IN" dirty="0"/>
          </a:p>
        </p:txBody>
      </p:sp>
    </p:spTree>
    <p:extLst>
      <p:ext uri="{BB962C8B-B14F-4D97-AF65-F5344CB8AC3E}">
        <p14:creationId xmlns:p14="http://schemas.microsoft.com/office/powerpoint/2010/main" val="374097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88C0-B22C-44C1-A6ED-9748426BFDA0}"/>
              </a:ext>
            </a:extLst>
          </p:cNvPr>
          <p:cNvSpPr>
            <a:spLocks noGrp="1"/>
          </p:cNvSpPr>
          <p:nvPr>
            <p:ph type="title"/>
          </p:nvPr>
        </p:nvSpPr>
        <p:spPr>
          <a:xfrm>
            <a:off x="1733549" y="184984"/>
            <a:ext cx="9220755" cy="786566"/>
          </a:xfrm>
        </p:spPr>
        <p:txBody>
          <a:bodyPr>
            <a:normAutofit/>
          </a:bodyPr>
          <a:lstStyle/>
          <a:p>
            <a:r>
              <a:rPr lang="en-IN" dirty="0"/>
              <a:t>2D CNN                              </a:t>
            </a:r>
          </a:p>
        </p:txBody>
      </p:sp>
      <p:pic>
        <p:nvPicPr>
          <p:cNvPr id="9" name="Picture 8">
            <a:extLst>
              <a:ext uri="{FF2B5EF4-FFF2-40B4-BE49-F238E27FC236}">
                <a16:creationId xmlns:a16="http://schemas.microsoft.com/office/drawing/2014/main" id="{C787EC57-9D0E-4211-9E99-84B3FC0F8EAE}"/>
              </a:ext>
            </a:extLst>
          </p:cNvPr>
          <p:cNvPicPr>
            <a:picLocks noChangeAspect="1"/>
          </p:cNvPicPr>
          <p:nvPr/>
        </p:nvPicPr>
        <p:blipFill>
          <a:blip r:embed="rId2"/>
          <a:stretch>
            <a:fillRect/>
          </a:stretch>
        </p:blipFill>
        <p:spPr>
          <a:xfrm>
            <a:off x="476250" y="1418088"/>
            <a:ext cx="11163300" cy="4021824"/>
          </a:xfrm>
          <a:prstGeom prst="rect">
            <a:avLst/>
          </a:prstGeom>
        </p:spPr>
      </p:pic>
    </p:spTree>
    <p:extLst>
      <p:ext uri="{BB962C8B-B14F-4D97-AF65-F5344CB8AC3E}">
        <p14:creationId xmlns:p14="http://schemas.microsoft.com/office/powerpoint/2010/main" val="368993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B06C-A834-4BDC-A7C0-2396FFD6CF14}"/>
              </a:ext>
            </a:extLst>
          </p:cNvPr>
          <p:cNvSpPr>
            <a:spLocks noGrp="1"/>
          </p:cNvSpPr>
          <p:nvPr>
            <p:ph type="title"/>
          </p:nvPr>
        </p:nvSpPr>
        <p:spPr/>
        <p:txBody>
          <a:bodyPr/>
          <a:lstStyle/>
          <a:p>
            <a:r>
              <a:rPr lang="en-IN" dirty="0"/>
              <a:t>3D CNN</a:t>
            </a:r>
          </a:p>
        </p:txBody>
      </p:sp>
      <p:pic>
        <p:nvPicPr>
          <p:cNvPr id="10" name="Picture 9">
            <a:extLst>
              <a:ext uri="{FF2B5EF4-FFF2-40B4-BE49-F238E27FC236}">
                <a16:creationId xmlns:a16="http://schemas.microsoft.com/office/drawing/2014/main" id="{8EA94BFF-5402-451F-A1DF-5827B618E4FF}"/>
              </a:ext>
            </a:extLst>
          </p:cNvPr>
          <p:cNvPicPr>
            <a:picLocks noChangeAspect="1"/>
          </p:cNvPicPr>
          <p:nvPr/>
        </p:nvPicPr>
        <p:blipFill>
          <a:blip r:embed="rId2"/>
          <a:stretch>
            <a:fillRect/>
          </a:stretch>
        </p:blipFill>
        <p:spPr>
          <a:xfrm>
            <a:off x="419100" y="1393916"/>
            <a:ext cx="11153775" cy="4311559"/>
          </a:xfrm>
          <a:prstGeom prst="rect">
            <a:avLst/>
          </a:prstGeom>
        </p:spPr>
      </p:pic>
    </p:spTree>
    <p:extLst>
      <p:ext uri="{BB962C8B-B14F-4D97-AF65-F5344CB8AC3E}">
        <p14:creationId xmlns:p14="http://schemas.microsoft.com/office/powerpoint/2010/main" val="2565016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877</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Title Of Paper  : A 3D probabilistic deep learning system for detection and diagnosis of lung cancer using Low-Dose CT Scans  Authors : 1.Onur Ozdemir , Member, IEEE                      2.Rebecca L. Russell , Member, IEEE                      3. Andrew A. Berlin , Member, IEEE  Year Of Publication: May, 2020  Journal Details : IEEE Transactions on Medical Imaging, VOL 39, NO. 5  Team Details:    1. Riya Kumari 1806007                                   2. Arunika Sheetal 1806021                                   3. Rupali 1806072 </vt:lpstr>
      <vt:lpstr>DATASETs USED:-  LIDC-IDRI : This dataset contains lesion annotations from four experienced thoracic radiologists. We use the curated version of this dataset provided as part of the LUNA16 challenge which includes 888 patients and consensus labels based on the agreement of ¾ radiologist annotators, resulting in a total of 1186 annotated nodules. We further associate the malignancy scores given by each of the annotating radiologists to these consensus nodule labels. Unfortunately, the LIDC-IDRI annotations do not include very large nodules or masses, which are important for full patient diagnosis. Nodule size is greater than or equal to 3 mm.  Feature of Data :-  CT images are stored in Metalmage (mhd/raw) format. Each .mhd file is stored with a separate .raw binary file for the pixel data.  </vt:lpstr>
      <vt:lpstr>Data Pre-processing :  The data we have is raw CT scan images. Data pre-processing includes data reading, regions saving, augmentation of data and splitting the data into train and test sets. We have written modules that include functions which will be used for reading images, converting them to different system of coordinates, extracting the needed ROIs and saving them. </vt:lpstr>
      <vt:lpstr>Model Proposed in Paper:  The system takes a raw 3D CT scan of the lung as input and provides as outputs a per-patient malignancy classification probability, per-nodule malignancy scores, and segmented lung nodule candidates. The system can refer patients or nodules whose results have a high degree of uncertainty to a radiologist for confirmation.  As first step, pre-processing of each 3D scan to a consistent format is done . The preprocessed scan is then fed into the CADe module, which performs 3D segmentation. The goal of our CADe module is to identify and localize lung nodules with the highest possible recall. The output of CADe module is a list of identified lung nodules which are then fed into CADx module. CADx module uses two cascaded 3D deep learning models. The first model ranks the candidates based on their malignancy risk. The second model then uses that ranking to select the top-k candidates and perform multiple-instance classification to make a patient diagnosis.  The full system is developed and tuned simultaneously, since CADx performance is dependent on CADe performance . In particular , when the CADx system is trained with candidates with a high FPR, it becomes much more robust to false positive candidates, resulting in improved performance regardless of the underlying CADe system’s FPR.</vt:lpstr>
      <vt:lpstr>Model Implemented By Us:-  At first the data is read, augmented and split into train and test set in data pre-processing part. We have written our module on Keras. After that we load the data and start training of our model using CNN. After applying training module on each data, the weights are updated. We have used both 2D CNN and 3D CNN and compared the recall score of both to conclude which model is better. We have created a separate module for both 2D CNN and 3D CNN to test the model and calculate the recall score and accuracy score. </vt:lpstr>
      <vt:lpstr>RESULT FROM PAPER :</vt:lpstr>
      <vt:lpstr>Result obtained by us:-  FROM 2D CNN Model:-  Recall Score:- 85% Accuracy Score:- 86%  FROM 3D CNN Model:-  Recall Score:- 91.5% Accuracy Score:- 94%</vt:lpstr>
      <vt:lpstr>2D CNN                              </vt:lpstr>
      <vt:lpstr>3D CNN</vt:lpstr>
      <vt:lpstr>Sources:  https://github.com/rickbeeloo/CNN  https://github.com/junqiangchen/LUNA16-Lung-Nodule-Analysis-2016-Challenge  Dataset link:- https://luna16.grand-challenge.org/Data  Journal link:- https://drive.google.com/drive/u/0/my-drive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Paper  : A 3D probabilistic deep learning system for detection and diagnosis of lung cancer using Low-Dose CT Scans  Authors : 1.Onur Ozdemir , Member, IEEE                      2.Rebecca L. Russell , Member, IEEE                      3. Andrew A. Berlin , Member, IEEE  Year Of Publication: May, 2020  Journal Details : IEEE Transactions on Medical Imaging, VOL 39, NO. 5  Team Details:    1. Riya Kumari 1806007                                   2. Arunika Sheetal 1806021                                   3. Rupali 1806072 </dc:title>
  <dc:creator>Rupali Tiwary</dc:creator>
  <cp:lastModifiedBy>Rupali Tiwary</cp:lastModifiedBy>
  <cp:revision>8</cp:revision>
  <dcterms:created xsi:type="dcterms:W3CDTF">2020-11-15T18:15:14Z</dcterms:created>
  <dcterms:modified xsi:type="dcterms:W3CDTF">2020-11-15T19:16:48Z</dcterms:modified>
</cp:coreProperties>
</file>