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57" r:id="rId3"/>
    <p:sldId id="258" r:id="rId4"/>
    <p:sldId id="259" r:id="rId5"/>
    <p:sldId id="266" r:id="rId6"/>
    <p:sldId id="260" r:id="rId7"/>
    <p:sldId id="267" r:id="rId8"/>
    <p:sldId id="261" r:id="rId9"/>
    <p:sldId id="277" r:id="rId10"/>
    <p:sldId id="278" r:id="rId11"/>
    <p:sldId id="262" r:id="rId12"/>
    <p:sldId id="279" r:id="rId13"/>
    <p:sldId id="280" r:id="rId14"/>
    <p:sldId id="281" r:id="rId15"/>
    <p:sldId id="263" r:id="rId16"/>
    <p:sldId id="272" r:id="rId17"/>
    <p:sldId id="273" r:id="rId18"/>
    <p:sldId id="274" r:id="rId19"/>
    <p:sldId id="275" r:id="rId20"/>
    <p:sldId id="276" r:id="rId21"/>
    <p:sldId id="264" r:id="rId22"/>
    <p:sldId id="268" r:id="rId23"/>
    <p:sldId id="269" r:id="rId24"/>
    <p:sldId id="265" r:id="rId25"/>
    <p:sldId id="270" r:id="rId26"/>
    <p:sldId id="27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428FDB-B811-E537-BADA-0ADCBEC95388}" v="23" dt="2025-04-16T23:06:36.815"/>
    <p1510:client id="{15B61453-BFEC-A296-614B-FECFCCB91FDE}" v="6" dt="2025-04-16T22:56:20.424"/>
    <p1510:client id="{C4707F71-7F92-2B1B-849A-49DAAD925707}" v="17" dt="2025-04-17T01:40:44.268"/>
    <p1510:client id="{DF671DC8-CF32-4AB2-C206-1FC08EB546BA}" v="20" dt="2025-04-16T18:53:09.577"/>
    <p1510:client id="{E2CA8BE1-CFAB-43B8-0808-D689E948ACC0}" v="66" dt="2025-04-17T01:37:47.797"/>
    <p1510:client id="{E663B423-4161-A0E3-EFD6-A716A5B0F470}" v="190" dt="2025-04-17T01:14:47.858"/>
    <p1510:client id="{F880722F-F3A6-634D-91FE-D72C130E1209}" v="39" dt="2025-04-17T04:02:54.4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A95A57-E26C-4BDF-9A13-6C8D27079309}" type="datetimeFigureOut">
              <a:rPr lang="en-IN" smtClean="0"/>
              <a:t>10-07-2025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C7C7E4-E812-4828-A2FE-731D2BC0485C}" type="slidenum">
              <a:rPr lang="en-IN" smtClean="0"/>
              <a:t>‹#›</a:t>
            </a:fld>
            <a:endParaRPr lang="en-IN"/>
          </a:p>
        </p:txBody>
      </p:sp>
    </p:spTree>
    <p:extLst>
      <p:ext uri="{BB962C8B-B14F-4D97-AF65-F5344CB8AC3E}">
        <p14:creationId xmlns:p14="http://schemas.microsoft.com/office/powerpoint/2010/main" val="4168658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C7C7E4-E812-4828-A2FE-731D2BC0485C}" type="slidenum">
              <a:rPr lang="en-IN" smtClean="0"/>
              <a:t>1</a:t>
            </a:fld>
            <a:endParaRPr lang="en-IN"/>
          </a:p>
        </p:txBody>
      </p:sp>
    </p:spTree>
    <p:extLst>
      <p:ext uri="{BB962C8B-B14F-4D97-AF65-F5344CB8AC3E}">
        <p14:creationId xmlns:p14="http://schemas.microsoft.com/office/powerpoint/2010/main" val="3323759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7/10/2025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t>7/10/2025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48A87A34-81AB-432B-8DAE-1953F412C126}" type="datetimeFigureOut">
              <a:rPr lang="en-US" dirty="0"/>
              <a:t>7/10/2025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t>7/10/2025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7/10/2025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7/10/2025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A6724-ECDA-7EA4-2CB7-A4BDC6F07BD2}"/>
              </a:ext>
            </a:extLst>
          </p:cNvPr>
          <p:cNvSpPr>
            <a:spLocks noGrp="1"/>
          </p:cNvSpPr>
          <p:nvPr>
            <p:ph type="ctrTitle"/>
          </p:nvPr>
        </p:nvSpPr>
        <p:spPr/>
        <p:txBody>
          <a:bodyPr/>
          <a:lstStyle/>
          <a:p>
            <a:r>
              <a:rPr lang="en-US" dirty="0"/>
              <a:t>Corporate </a:t>
            </a:r>
            <a:br>
              <a:rPr lang="en-US" dirty="0"/>
            </a:br>
            <a:r>
              <a:rPr lang="en-US" dirty="0"/>
              <a:t>green bonds</a:t>
            </a:r>
          </a:p>
        </p:txBody>
      </p:sp>
      <p:sp>
        <p:nvSpPr>
          <p:cNvPr id="3" name="Subtitle 2">
            <a:extLst>
              <a:ext uri="{FF2B5EF4-FFF2-40B4-BE49-F238E27FC236}">
                <a16:creationId xmlns:a16="http://schemas.microsoft.com/office/drawing/2014/main" id="{8AD3E8DA-9F08-08B2-8072-DDEEAA193EA9}"/>
              </a:ext>
            </a:extLst>
          </p:cNvPr>
          <p:cNvSpPr>
            <a:spLocks noGrp="1"/>
          </p:cNvSpPr>
          <p:nvPr>
            <p:ph type="subTitle" idx="1"/>
          </p:nvPr>
        </p:nvSpPr>
        <p:spPr>
          <a:xfrm>
            <a:off x="1283924" y="3613500"/>
            <a:ext cx="9350548" cy="2128932"/>
          </a:xfrm>
        </p:spPr>
        <p:txBody>
          <a:bodyPr>
            <a:normAutofit fontScale="85000" lnSpcReduction="20000"/>
          </a:bodyPr>
          <a:lstStyle/>
          <a:p>
            <a:pPr algn="ctr"/>
            <a:r>
              <a:rPr lang="en-US" dirty="0"/>
              <a:t>ECO723 Group 19</a:t>
            </a:r>
            <a:br>
              <a:rPr lang="en-US" dirty="0"/>
            </a:br>
            <a:endParaRPr lang="en-US" dirty="0"/>
          </a:p>
          <a:p>
            <a:pPr algn="ctr"/>
            <a:r>
              <a:rPr lang="en-US" dirty="0"/>
              <a:t>   members- </a:t>
            </a:r>
          </a:p>
          <a:p>
            <a:pPr marL="285750" indent="-285750" algn="ctr">
              <a:buFontTx/>
              <a:buChar char="-"/>
            </a:pPr>
            <a:r>
              <a:rPr lang="en-US" dirty="0"/>
              <a:t>Riya Sharma</a:t>
            </a:r>
          </a:p>
          <a:p>
            <a:pPr marL="285750" indent="-285750" algn="ctr">
              <a:buFontTx/>
              <a:buChar char="-"/>
            </a:pPr>
            <a:r>
              <a:rPr lang="en-US" dirty="0"/>
              <a:t>Abhishekh Yadav</a:t>
            </a:r>
          </a:p>
          <a:p>
            <a:pPr marL="285750" indent="-285750" algn="ctr">
              <a:buFontTx/>
              <a:buChar char="-"/>
            </a:pPr>
            <a:r>
              <a:rPr lang="en-US" dirty="0"/>
              <a:t>Able  </a:t>
            </a:r>
            <a:r>
              <a:rPr lang="en-US" dirty="0" err="1"/>
              <a:t>topno</a:t>
            </a:r>
            <a:endParaRPr lang="en-US" dirty="0"/>
          </a:p>
        </p:txBody>
      </p:sp>
    </p:spTree>
    <p:extLst>
      <p:ext uri="{BB962C8B-B14F-4D97-AF65-F5344CB8AC3E}">
        <p14:creationId xmlns:p14="http://schemas.microsoft.com/office/powerpoint/2010/main" val="3814967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4C1BDBE1-7612-65AE-468C-C3558DB25D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F38D04-DD69-8156-A496-BD93206D80A2}"/>
              </a:ext>
            </a:extLst>
          </p:cNvPr>
          <p:cNvSpPr>
            <a:spLocks noGrp="1"/>
          </p:cNvSpPr>
          <p:nvPr>
            <p:ph type="title"/>
          </p:nvPr>
        </p:nvSpPr>
        <p:spPr>
          <a:xfrm>
            <a:off x="1451579" y="804519"/>
            <a:ext cx="9603275" cy="1049235"/>
          </a:xfrm>
        </p:spPr>
        <p:txBody>
          <a:bodyPr>
            <a:normAutofit/>
          </a:bodyPr>
          <a:lstStyle/>
          <a:p>
            <a:r>
              <a:rPr lang="en-US"/>
              <a:t>Stock market reaction to the </a:t>
            </a:r>
            <a:br>
              <a:rPr lang="en-US"/>
            </a:br>
            <a:r>
              <a:rPr lang="en-US"/>
              <a:t>issuance of corporate green bonds</a:t>
            </a:r>
          </a:p>
        </p:txBody>
      </p:sp>
      <p:sp>
        <p:nvSpPr>
          <p:cNvPr id="3" name="Content Placeholder 2">
            <a:extLst>
              <a:ext uri="{FF2B5EF4-FFF2-40B4-BE49-F238E27FC236}">
                <a16:creationId xmlns:a16="http://schemas.microsoft.com/office/drawing/2014/main" id="{0E529B52-B947-B424-C9B0-EF7857694B1E}"/>
              </a:ext>
            </a:extLst>
          </p:cNvPr>
          <p:cNvSpPr>
            <a:spLocks noGrp="1"/>
          </p:cNvSpPr>
          <p:nvPr>
            <p:ph idx="1"/>
          </p:nvPr>
        </p:nvSpPr>
        <p:spPr>
          <a:xfrm>
            <a:off x="1451579" y="2015734"/>
            <a:ext cx="4158849" cy="3450613"/>
          </a:xfrm>
        </p:spPr>
        <p:txBody>
          <a:bodyPr>
            <a:normAutofit/>
          </a:bodyPr>
          <a:lstStyle/>
          <a:p>
            <a:pPr>
              <a:lnSpc>
                <a:spcPct val="110000"/>
              </a:lnSpc>
            </a:pPr>
            <a:r>
              <a:rPr lang="en-US" sz="900"/>
              <a:t>Green Bond Pricing Premium:</a:t>
            </a:r>
            <a:br>
              <a:rPr lang="en-US" sz="900"/>
            </a:br>
            <a:r>
              <a:rPr lang="en-US" sz="900"/>
              <a:t>Corporate green bonds in China are issued at a pricing premium compared to conventional bonds. On average, green bonds have a yield spread 34 basis points lower than comparable conventional bonds, resulting in significant annual savings for issuers.</a:t>
            </a:r>
          </a:p>
          <a:p>
            <a:pPr>
              <a:lnSpc>
                <a:spcPct val="110000"/>
              </a:lnSpc>
            </a:pPr>
            <a:r>
              <a:rPr lang="en-US" sz="900"/>
              <a:t>Factors Influencing the Premium:</a:t>
            </a:r>
          </a:p>
          <a:p>
            <a:pPr lvl="1">
              <a:lnSpc>
                <a:spcPct val="110000"/>
              </a:lnSpc>
            </a:pPr>
            <a:r>
              <a:rPr lang="en-US" sz="900"/>
              <a:t>The premium is stronger for issuers and underwriters with high corporate social responsibility (CSR) ratings.</a:t>
            </a:r>
          </a:p>
          <a:p>
            <a:pPr lvl="1">
              <a:lnSpc>
                <a:spcPct val="110000"/>
              </a:lnSpc>
            </a:pPr>
            <a:r>
              <a:rPr lang="en-US" sz="900"/>
              <a:t>Companies with less ownership concentration and those held by long-term institutional investors see a greater premium.</a:t>
            </a:r>
          </a:p>
          <a:p>
            <a:pPr lvl="1">
              <a:lnSpc>
                <a:spcPct val="110000"/>
              </a:lnSpc>
            </a:pPr>
            <a:r>
              <a:rPr lang="en-US" sz="900"/>
              <a:t>Investor demand for green bonds is higher, as measured by the difference between actual and planned issue amounts.</a:t>
            </a:r>
          </a:p>
          <a:p>
            <a:pPr>
              <a:lnSpc>
                <a:spcPct val="110000"/>
              </a:lnSpc>
            </a:pPr>
            <a:r>
              <a:rPr lang="en-US" sz="900"/>
              <a:t>Stock Market Reaction:</a:t>
            </a:r>
            <a:br>
              <a:rPr lang="en-US" sz="900"/>
            </a:br>
            <a:r>
              <a:rPr lang="en-US" sz="900"/>
              <a:t>Announcements of green bond issuances lead to positive abnormal stock returns, supporting the view that green financing enhances long-term firm value and is favored by shareholders.</a:t>
            </a:r>
          </a:p>
          <a:p>
            <a:pPr marL="0" indent="0">
              <a:lnSpc>
                <a:spcPct val="110000"/>
              </a:lnSpc>
              <a:buNone/>
            </a:pPr>
            <a:endParaRPr lang="en-US" sz="900"/>
          </a:p>
        </p:txBody>
      </p:sp>
      <p:grpSp>
        <p:nvGrpSpPr>
          <p:cNvPr id="14" name="Group 13">
            <a:extLst>
              <a:ext uri="{FF2B5EF4-FFF2-40B4-BE49-F238E27FC236}">
                <a16:creationId xmlns:a16="http://schemas.microsoft.com/office/drawing/2014/main" id="{F7C65FA4-631C-444F-89AA-F891363CC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12" name="Rectangle 11">
              <a:extLst>
                <a:ext uri="{FF2B5EF4-FFF2-40B4-BE49-F238E27FC236}">
                  <a16:creationId xmlns:a16="http://schemas.microsoft.com/office/drawing/2014/main" id="{353C58CC-6818-48FD-9CE0-B43BF88B7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B2694E9-2175-4647-803A-3AD63554C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descr="A screenshot of a document">
            <a:extLst>
              <a:ext uri="{FF2B5EF4-FFF2-40B4-BE49-F238E27FC236}">
                <a16:creationId xmlns:a16="http://schemas.microsoft.com/office/drawing/2014/main" id="{813D7442-4187-6C4F-8937-21151FE6B05A}"/>
              </a:ext>
            </a:extLst>
          </p:cNvPr>
          <p:cNvPicPr>
            <a:picLocks noChangeAspect="1"/>
          </p:cNvPicPr>
          <p:nvPr/>
        </p:nvPicPr>
        <p:blipFill>
          <a:blip r:embed="rId2"/>
          <a:stretch>
            <a:fillRect/>
          </a:stretch>
        </p:blipFill>
        <p:spPr>
          <a:xfrm>
            <a:off x="6022248" y="1863886"/>
            <a:ext cx="5598733" cy="3751382"/>
          </a:xfrm>
          <a:prstGeom prst="rect">
            <a:avLst/>
          </a:prstGeom>
        </p:spPr>
      </p:pic>
    </p:spTree>
    <p:extLst>
      <p:ext uri="{BB962C8B-B14F-4D97-AF65-F5344CB8AC3E}">
        <p14:creationId xmlns:p14="http://schemas.microsoft.com/office/powerpoint/2010/main" val="562879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26158-AD5A-6109-3148-CBF4259677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814684-511A-2DC6-763C-77D7C36E3C13}"/>
              </a:ext>
            </a:extLst>
          </p:cNvPr>
          <p:cNvSpPr>
            <a:spLocks noGrp="1"/>
          </p:cNvSpPr>
          <p:nvPr>
            <p:ph type="title"/>
          </p:nvPr>
        </p:nvSpPr>
        <p:spPr/>
        <p:txBody>
          <a:bodyPr/>
          <a:lstStyle/>
          <a:p>
            <a:br>
              <a:rPr lang="en-US"/>
            </a:br>
            <a:r>
              <a:rPr lang="en-US"/>
              <a:t>corporate green bonds in </a:t>
            </a:r>
            <a:r>
              <a:rPr lang="en-US" err="1"/>
              <a:t>india</a:t>
            </a:r>
          </a:p>
        </p:txBody>
      </p:sp>
      <p:sp>
        <p:nvSpPr>
          <p:cNvPr id="3" name="Content Placeholder 2">
            <a:extLst>
              <a:ext uri="{FF2B5EF4-FFF2-40B4-BE49-F238E27FC236}">
                <a16:creationId xmlns:a16="http://schemas.microsoft.com/office/drawing/2014/main" id="{8BD6A5E7-BC94-358B-5357-BC78FD639222}"/>
              </a:ext>
            </a:extLst>
          </p:cNvPr>
          <p:cNvSpPr>
            <a:spLocks noGrp="1"/>
          </p:cNvSpPr>
          <p:nvPr>
            <p:ph idx="1"/>
          </p:nvPr>
        </p:nvSpPr>
        <p:spPr/>
        <p:txBody>
          <a:bodyPr>
            <a:normAutofit/>
          </a:bodyPr>
          <a:lstStyle/>
          <a:p>
            <a:endParaRPr lang="en-IN" dirty="0"/>
          </a:p>
          <a:p>
            <a:pPr marL="0" indent="0">
              <a:buNone/>
            </a:pPr>
            <a:r>
              <a:rPr lang="en-US" b="1" dirty="0"/>
              <a:t>Role of Private Sector in Driving the Green Bond Market in India </a:t>
            </a:r>
            <a:r>
              <a:rPr lang="en-US" dirty="0"/>
              <a:t>- </a:t>
            </a:r>
            <a:r>
              <a:rPr lang="en-IN" b="1" dirty="0"/>
              <a:t>Janardhana Anjanappa</a:t>
            </a:r>
          </a:p>
          <a:p>
            <a:pPr marL="0" indent="0">
              <a:buNone/>
            </a:pPr>
            <a:r>
              <a:rPr lang="en-IN" b="1" dirty="0"/>
              <a:t>Green Bonds : An Instrument for Financing a sustainable Future - Dr. S.K. Gupta</a:t>
            </a:r>
          </a:p>
        </p:txBody>
      </p:sp>
    </p:spTree>
    <p:extLst>
      <p:ext uri="{BB962C8B-B14F-4D97-AF65-F5344CB8AC3E}">
        <p14:creationId xmlns:p14="http://schemas.microsoft.com/office/powerpoint/2010/main" val="1917543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17A950-9C8C-BC69-AC41-A3B83781B5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4E56D4-6CCA-4286-E7EB-F6261B7A7CA4}"/>
              </a:ext>
            </a:extLst>
          </p:cNvPr>
          <p:cNvSpPr>
            <a:spLocks noGrp="1"/>
          </p:cNvSpPr>
          <p:nvPr>
            <p:ph type="title"/>
          </p:nvPr>
        </p:nvSpPr>
        <p:spPr/>
        <p:txBody>
          <a:bodyPr/>
          <a:lstStyle/>
          <a:p>
            <a:br>
              <a:rPr lang="en-US" dirty="0"/>
            </a:br>
            <a:r>
              <a:rPr lang="en-US" dirty="0"/>
              <a:t>corporate green bonds in </a:t>
            </a:r>
            <a:r>
              <a:rPr lang="en-US" dirty="0" err="1"/>
              <a:t>india</a:t>
            </a:r>
            <a:endParaRPr lang="en-US" dirty="0"/>
          </a:p>
        </p:txBody>
      </p:sp>
      <p:sp>
        <p:nvSpPr>
          <p:cNvPr id="5" name="Rectangle 2">
            <a:extLst>
              <a:ext uri="{FF2B5EF4-FFF2-40B4-BE49-F238E27FC236}">
                <a16:creationId xmlns:a16="http://schemas.microsoft.com/office/drawing/2014/main" id="{4E969197-96A8-B48B-DDEF-7A90839E4248}"/>
              </a:ext>
            </a:extLst>
          </p:cNvPr>
          <p:cNvSpPr>
            <a:spLocks noGrp="1" noChangeArrowheads="1"/>
          </p:cNvSpPr>
          <p:nvPr>
            <p:ph idx="1"/>
          </p:nvPr>
        </p:nvSpPr>
        <p:spPr bwMode="auto">
          <a:xfrm>
            <a:off x="1451579" y="2279075"/>
            <a:ext cx="9603275"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fkGrotesk"/>
              </a:rPr>
              <a:t>1</a:t>
            </a:r>
            <a:r>
              <a:rPr kumimoji="0" lang="en-US" altLang="en-US" sz="1400" b="0" i="0" u="none" strike="noStrike" cap="none" normalizeH="0" baseline="0" dirty="0">
                <a:ln>
                  <a:noFill/>
                </a:ln>
                <a:solidFill>
                  <a:schemeClr val="tx1"/>
                </a:solidFill>
                <a:effectLst/>
                <a:latin typeface="fkGrotesk"/>
              </a:rPr>
              <a:t>. The Private Sector’s Role in India’s Green Bond Market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fkGroteskNeue"/>
              </a:rPr>
              <a:t>The private sector is crucial for expanding the green bond market in India, yet its participation remains limited compared to the public sector.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fkGroteskNeue"/>
              </a:rPr>
              <a:t>Private sector involvement brings capital, innovation, and leadership, supporting India’s climate goals and sustainable development targets.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fkGrotesk"/>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fkGrotesk"/>
              </a:rPr>
              <a:t>2. Drivers for Private Sector Participation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fkGroteskNeue"/>
              </a:rPr>
              <a:t>Guidelines from SEBI and policy commitments under the Paris Agreement provide a supportive framework.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fkGroteskNeue"/>
              </a:rPr>
              <a:t>Corporate Social Responsibility (CSR): Growing pressure from investors and consumers for sustainable practices encourages green bond issuance.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fkGroteskNeue"/>
              </a:rPr>
              <a:t>Profitability and Market Access: Green bonds can offer stable returns and access to international capital, with the “</a:t>
            </a:r>
            <a:r>
              <a:rPr kumimoji="0" lang="en-US" altLang="en-US" sz="1400" b="0" i="0" u="none" strike="noStrike" cap="none" normalizeH="0" baseline="0" dirty="0" err="1">
                <a:ln>
                  <a:noFill/>
                </a:ln>
                <a:solidFill>
                  <a:schemeClr val="tx1"/>
                </a:solidFill>
                <a:effectLst/>
                <a:latin typeface="fkGroteskNeue"/>
              </a:rPr>
              <a:t>greenium</a:t>
            </a:r>
            <a:r>
              <a:rPr kumimoji="0" lang="en-US" altLang="en-US" sz="1400" b="0" i="0" u="none" strike="noStrike" cap="none" normalizeH="0" baseline="0" dirty="0">
                <a:ln>
                  <a:noFill/>
                </a:ln>
                <a:solidFill>
                  <a:schemeClr val="tx1"/>
                </a:solidFill>
                <a:effectLst/>
                <a:latin typeface="fkGroteskNeue"/>
              </a:rPr>
              <a:t>” effect lowering borrowing costs.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fkGroteskNeue"/>
              </a:rPr>
              <a:t>Green bonds help manage regulatory, environmental, and reputational risks.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fkGroteskNeue"/>
              </a:rPr>
              <a:t>Third-party verification and transparency increase trust and attract sustainability-focused investors.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1327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3C161655-2F3E-8CBA-FC0F-CD75FD76F9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ABAA85-AFDF-4C50-BD2F-E8F1CD5EC5DC}"/>
              </a:ext>
            </a:extLst>
          </p:cNvPr>
          <p:cNvSpPr>
            <a:spLocks noGrp="1"/>
          </p:cNvSpPr>
          <p:nvPr>
            <p:ph type="title"/>
          </p:nvPr>
        </p:nvSpPr>
        <p:spPr>
          <a:xfrm>
            <a:off x="1451579" y="804519"/>
            <a:ext cx="9603275" cy="1049235"/>
          </a:xfrm>
        </p:spPr>
        <p:txBody>
          <a:bodyPr>
            <a:normAutofit/>
          </a:bodyPr>
          <a:lstStyle/>
          <a:p>
            <a:br>
              <a:rPr lang="en-US" dirty="0"/>
            </a:br>
            <a:r>
              <a:rPr lang="en-US" dirty="0"/>
              <a:t>corporate green bonds in </a:t>
            </a:r>
            <a:r>
              <a:rPr lang="en-US" dirty="0" err="1"/>
              <a:t>india</a:t>
            </a:r>
            <a:endParaRPr lang="en-US" dirty="0"/>
          </a:p>
        </p:txBody>
      </p:sp>
      <p:sp>
        <p:nvSpPr>
          <p:cNvPr id="3" name="Content Placeholder 2">
            <a:extLst>
              <a:ext uri="{FF2B5EF4-FFF2-40B4-BE49-F238E27FC236}">
                <a16:creationId xmlns:a16="http://schemas.microsoft.com/office/drawing/2014/main" id="{740AE456-D59C-D249-7F0F-E63D49BEF92B}"/>
              </a:ext>
            </a:extLst>
          </p:cNvPr>
          <p:cNvSpPr>
            <a:spLocks noGrp="1"/>
          </p:cNvSpPr>
          <p:nvPr>
            <p:ph idx="1"/>
          </p:nvPr>
        </p:nvSpPr>
        <p:spPr>
          <a:xfrm>
            <a:off x="1451579" y="2015734"/>
            <a:ext cx="4158849" cy="3450613"/>
          </a:xfrm>
        </p:spPr>
        <p:txBody>
          <a:bodyPr>
            <a:normAutofit/>
          </a:bodyPr>
          <a:lstStyle/>
          <a:p>
            <a:pPr marL="0" indent="0">
              <a:lnSpc>
                <a:spcPct val="110000"/>
              </a:lnSpc>
              <a:buNone/>
            </a:pPr>
            <a:r>
              <a:rPr lang="en-US" sz="800"/>
              <a:t>3. Innovations and Product Development</a:t>
            </a:r>
          </a:p>
          <a:p>
            <a:pPr>
              <a:lnSpc>
                <a:spcPct val="110000"/>
              </a:lnSpc>
            </a:pPr>
            <a:r>
              <a:rPr lang="en-US" sz="800"/>
              <a:t>The private sector has introduced innovative instruments such as blue bonds, digital green bonds, green masala bonds, and sustainability-linked bonds.</a:t>
            </a:r>
          </a:p>
          <a:p>
            <a:pPr>
              <a:lnSpc>
                <a:spcPct val="110000"/>
              </a:lnSpc>
            </a:pPr>
            <a:endParaRPr lang="en-US" sz="800"/>
          </a:p>
          <a:p>
            <a:pPr>
              <a:lnSpc>
                <a:spcPct val="110000"/>
              </a:lnSpc>
            </a:pPr>
            <a:r>
              <a:rPr lang="en-US" sz="800"/>
              <a:t>These innovations aim to broaden market participation and address sector-specific sustainability challenges.</a:t>
            </a:r>
          </a:p>
          <a:p>
            <a:pPr>
              <a:lnSpc>
                <a:spcPct val="110000"/>
              </a:lnSpc>
            </a:pPr>
            <a:endParaRPr lang="en-US" sz="800"/>
          </a:p>
          <a:p>
            <a:pPr marL="0" indent="0">
              <a:lnSpc>
                <a:spcPct val="110000"/>
              </a:lnSpc>
              <a:buNone/>
            </a:pPr>
            <a:r>
              <a:rPr lang="en-US" sz="800"/>
              <a:t>4. Impact and Market Growth</a:t>
            </a:r>
          </a:p>
          <a:p>
            <a:pPr>
              <a:lnSpc>
                <a:spcPct val="110000"/>
              </a:lnSpc>
            </a:pPr>
            <a:r>
              <a:rPr lang="en-US" sz="800"/>
              <a:t>Private sector participation has steadily increased, contributing to both issuance and investment in green bonds, though public sector entities still lead.</a:t>
            </a:r>
          </a:p>
          <a:p>
            <a:pPr marL="0" indent="0">
              <a:lnSpc>
                <a:spcPct val="110000"/>
              </a:lnSpc>
              <a:buNone/>
            </a:pPr>
            <a:endParaRPr lang="en-US" sz="800"/>
          </a:p>
          <a:p>
            <a:pPr>
              <a:lnSpc>
                <a:spcPct val="110000"/>
              </a:lnSpc>
            </a:pPr>
            <a:r>
              <a:rPr lang="en-US" sz="800"/>
              <a:t>Enhanced private sector engagement is essential for scaling the market, improving liquidity, and achieving India’s sustainability targets.</a:t>
            </a:r>
          </a:p>
        </p:txBody>
      </p:sp>
      <p:grpSp>
        <p:nvGrpSpPr>
          <p:cNvPr id="10" name="Group 9">
            <a:extLst>
              <a:ext uri="{FF2B5EF4-FFF2-40B4-BE49-F238E27FC236}">
                <a16:creationId xmlns:a16="http://schemas.microsoft.com/office/drawing/2014/main" id="{F7C65FA4-631C-444F-89AA-F891363CC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11" name="Rectangle 10">
              <a:extLst>
                <a:ext uri="{FF2B5EF4-FFF2-40B4-BE49-F238E27FC236}">
                  <a16:creationId xmlns:a16="http://schemas.microsoft.com/office/drawing/2014/main" id="{353C58CC-6818-48FD-9CE0-B43BF88B7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B2694E9-2175-4647-803A-3AD63554C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A screenshot of a computer&#10;&#10;AI-generated content may be incorrect.">
            <a:extLst>
              <a:ext uri="{FF2B5EF4-FFF2-40B4-BE49-F238E27FC236}">
                <a16:creationId xmlns:a16="http://schemas.microsoft.com/office/drawing/2014/main" id="{C8442140-0D47-D6A4-4B13-4A0A53789135}"/>
              </a:ext>
            </a:extLst>
          </p:cNvPr>
          <p:cNvPicPr>
            <a:picLocks noChangeAspect="1"/>
          </p:cNvPicPr>
          <p:nvPr/>
        </p:nvPicPr>
        <p:blipFill>
          <a:blip r:embed="rId2"/>
          <a:stretch>
            <a:fillRect/>
          </a:stretch>
        </p:blipFill>
        <p:spPr>
          <a:xfrm>
            <a:off x="6277257" y="2923223"/>
            <a:ext cx="4613872" cy="1626389"/>
          </a:xfrm>
          <a:prstGeom prst="rect">
            <a:avLst/>
          </a:prstGeom>
        </p:spPr>
      </p:pic>
    </p:spTree>
    <p:extLst>
      <p:ext uri="{BB962C8B-B14F-4D97-AF65-F5344CB8AC3E}">
        <p14:creationId xmlns:p14="http://schemas.microsoft.com/office/powerpoint/2010/main" val="55458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013431-0095-CCF6-E711-4759371745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7CFF82-232B-BF45-0116-9495A204CC7B}"/>
              </a:ext>
            </a:extLst>
          </p:cNvPr>
          <p:cNvSpPr>
            <a:spLocks noGrp="1"/>
          </p:cNvSpPr>
          <p:nvPr>
            <p:ph type="title"/>
          </p:nvPr>
        </p:nvSpPr>
        <p:spPr/>
        <p:txBody>
          <a:bodyPr/>
          <a:lstStyle/>
          <a:p>
            <a:br>
              <a:rPr lang="en-US" dirty="0"/>
            </a:br>
            <a:r>
              <a:rPr lang="en-US" dirty="0"/>
              <a:t>corporate green bonds in </a:t>
            </a:r>
            <a:r>
              <a:rPr lang="en-US" dirty="0" err="1"/>
              <a:t>india</a:t>
            </a:r>
            <a:endParaRPr lang="en-US" dirty="0"/>
          </a:p>
        </p:txBody>
      </p:sp>
      <p:sp>
        <p:nvSpPr>
          <p:cNvPr id="3" name="Content Placeholder 2">
            <a:extLst>
              <a:ext uri="{FF2B5EF4-FFF2-40B4-BE49-F238E27FC236}">
                <a16:creationId xmlns:a16="http://schemas.microsoft.com/office/drawing/2014/main" id="{67DB755D-7312-1173-1298-36B7F2DA2554}"/>
              </a:ext>
            </a:extLst>
          </p:cNvPr>
          <p:cNvSpPr>
            <a:spLocks noGrp="1"/>
          </p:cNvSpPr>
          <p:nvPr>
            <p:ph idx="1"/>
          </p:nvPr>
        </p:nvSpPr>
        <p:spPr/>
        <p:txBody>
          <a:bodyPr>
            <a:normAutofit fontScale="47500" lnSpcReduction="20000"/>
          </a:bodyPr>
          <a:lstStyle/>
          <a:p>
            <a:pPr marL="0" indent="0">
              <a:buNone/>
            </a:pPr>
            <a:r>
              <a:rPr lang="en-US" dirty="0"/>
              <a:t>5. Barriers and Challenges</a:t>
            </a:r>
          </a:p>
          <a:p>
            <a:r>
              <a:rPr lang="en-US" dirty="0"/>
              <a:t>High Transaction Costs: Certification, reporting, and issuance costs are significant, especially for SMEs.</a:t>
            </a:r>
          </a:p>
          <a:p>
            <a:endParaRPr lang="en-US" dirty="0"/>
          </a:p>
          <a:p>
            <a:r>
              <a:rPr lang="en-US" dirty="0"/>
              <a:t>Regulatory Complexity and Uncertainty: Diverse and sometimes unclear regulations deter broader participation.</a:t>
            </a:r>
          </a:p>
          <a:p>
            <a:endParaRPr lang="en-US" dirty="0"/>
          </a:p>
          <a:p>
            <a:r>
              <a:rPr lang="en-US" dirty="0"/>
              <a:t>Absence of Tax Incentives: Lack of fiscal benefits reduces the appeal of green bonds for private issuers.</a:t>
            </a:r>
          </a:p>
          <a:p>
            <a:endParaRPr lang="en-US" dirty="0"/>
          </a:p>
          <a:p>
            <a:r>
              <a:rPr lang="en-US" dirty="0"/>
              <a:t>Greenwashing Concerns: Fear of being accused of overstating environmental benefits discourages some companies.</a:t>
            </a:r>
          </a:p>
          <a:p>
            <a:endParaRPr lang="en-US" dirty="0"/>
          </a:p>
          <a:p>
            <a:r>
              <a:rPr lang="en-US" dirty="0"/>
              <a:t>Limited Awareness and Expertise: Many private firms lack knowledge about green bonds and their benefits.</a:t>
            </a:r>
          </a:p>
          <a:p>
            <a:endParaRPr lang="en-US" dirty="0"/>
          </a:p>
          <a:p>
            <a:r>
              <a:rPr lang="en-US" dirty="0"/>
              <a:t>Market Liquidity Issues: Lower liquidity in the green bond market makes it less attractive to some investors.</a:t>
            </a:r>
          </a:p>
        </p:txBody>
      </p:sp>
    </p:spTree>
    <p:extLst>
      <p:ext uri="{BB962C8B-B14F-4D97-AF65-F5344CB8AC3E}">
        <p14:creationId xmlns:p14="http://schemas.microsoft.com/office/powerpoint/2010/main" val="1075774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468000-3AFC-4F69-CD4E-4E27F94AAD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DF9AE5-E3A7-F1B7-3530-3FCED06FCB92}"/>
              </a:ext>
            </a:extLst>
          </p:cNvPr>
          <p:cNvSpPr>
            <a:spLocks noGrp="1"/>
          </p:cNvSpPr>
          <p:nvPr>
            <p:ph type="title"/>
          </p:nvPr>
        </p:nvSpPr>
        <p:spPr/>
        <p:txBody>
          <a:bodyPr>
            <a:normAutofit/>
          </a:bodyPr>
          <a:lstStyle/>
          <a:p>
            <a:r>
              <a:rPr lang="en-US"/>
              <a:t>corporate green bonds </a:t>
            </a:r>
            <a:br>
              <a:rPr lang="en-US"/>
            </a:br>
            <a:r>
              <a:rPr lang="en-US"/>
              <a:t>and firm-level outcomes</a:t>
            </a:r>
          </a:p>
        </p:txBody>
      </p:sp>
      <p:sp>
        <p:nvSpPr>
          <p:cNvPr id="3" name="Content Placeholder 2">
            <a:extLst>
              <a:ext uri="{FF2B5EF4-FFF2-40B4-BE49-F238E27FC236}">
                <a16:creationId xmlns:a16="http://schemas.microsoft.com/office/drawing/2014/main" id="{155883BD-4188-4934-B288-0EE1E3E5BEEB}"/>
              </a:ext>
            </a:extLst>
          </p:cNvPr>
          <p:cNvSpPr>
            <a:spLocks noGrp="1"/>
          </p:cNvSpPr>
          <p:nvPr>
            <p:ph idx="1"/>
          </p:nvPr>
        </p:nvSpPr>
        <p:spPr>
          <a:xfrm>
            <a:off x="1451579" y="2015732"/>
            <a:ext cx="5454609" cy="3042673"/>
          </a:xfrm>
        </p:spPr>
        <p:txBody>
          <a:bodyPr>
            <a:normAutofit fontScale="92500" lnSpcReduction="20000"/>
          </a:bodyPr>
          <a:lstStyle/>
          <a:p>
            <a:pPr marL="0" indent="0">
              <a:buNone/>
            </a:pPr>
            <a:r>
              <a:rPr lang="en-US" sz="2800" i="1">
                <a:ea typeface="+mn-lt"/>
                <a:cs typeface="+mn-lt"/>
              </a:rPr>
              <a:t>Do Green Bonds Drive Real Change?</a:t>
            </a:r>
          </a:p>
          <a:p>
            <a:pPr>
              <a:buFont typeface="Arial"/>
              <a:buChar char="•"/>
            </a:pPr>
            <a:r>
              <a:rPr lang="en-US">
                <a:ea typeface="+mn-lt"/>
                <a:cs typeface="+mn-lt"/>
              </a:rPr>
              <a:t>Study tracks firms before &amp; after green bond issuance.</a:t>
            </a:r>
            <a:endParaRPr lang="en-US"/>
          </a:p>
          <a:p>
            <a:pPr>
              <a:buFont typeface="Arial"/>
              <a:buChar char="•"/>
            </a:pPr>
            <a:r>
              <a:rPr lang="en-US">
                <a:ea typeface="+mn-lt"/>
                <a:cs typeface="+mn-lt"/>
              </a:rPr>
              <a:t>Matched with similar firms that issued regular bonds.</a:t>
            </a:r>
            <a:endParaRPr lang="en-US"/>
          </a:p>
          <a:p>
            <a:pPr>
              <a:buFont typeface="Arial"/>
              <a:buChar char="•"/>
            </a:pPr>
            <a:r>
              <a:rPr lang="en-US">
                <a:ea typeface="+mn-lt"/>
                <a:cs typeface="+mn-lt"/>
              </a:rPr>
              <a:t>Focused on changes in environmental performance and investor ownership.</a:t>
            </a:r>
            <a:endParaRPr lang="en-US"/>
          </a:p>
          <a:p>
            <a:pPr>
              <a:buFont typeface="Arial"/>
              <a:buChar char="•"/>
            </a:pPr>
            <a:r>
              <a:rPr lang="en-US">
                <a:ea typeface="+mn-lt"/>
                <a:cs typeface="+mn-lt"/>
              </a:rPr>
              <a:t>Main question: Is this real impact or greenwashing?</a:t>
            </a:r>
            <a:endParaRPr lang="en-US"/>
          </a:p>
          <a:p>
            <a:pPr marL="0" indent="0">
              <a:buNone/>
            </a:pPr>
            <a:endParaRPr lang="en-US" i="1"/>
          </a:p>
        </p:txBody>
      </p:sp>
      <p:pic>
        <p:nvPicPr>
          <p:cNvPr id="4" name="Picture 3">
            <a:extLst>
              <a:ext uri="{FF2B5EF4-FFF2-40B4-BE49-F238E27FC236}">
                <a16:creationId xmlns:a16="http://schemas.microsoft.com/office/drawing/2014/main" id="{53F80FF1-3D6F-E74D-2B85-49E0CA485077}"/>
              </a:ext>
            </a:extLst>
          </p:cNvPr>
          <p:cNvPicPr>
            <a:picLocks noChangeAspect="1"/>
          </p:cNvPicPr>
          <p:nvPr/>
        </p:nvPicPr>
        <p:blipFill>
          <a:blip r:embed="rId2"/>
          <a:stretch>
            <a:fillRect/>
          </a:stretch>
        </p:blipFill>
        <p:spPr>
          <a:xfrm>
            <a:off x="6898499" y="2376483"/>
            <a:ext cx="4878009" cy="2100861"/>
          </a:xfrm>
          <a:prstGeom prst="rect">
            <a:avLst/>
          </a:prstGeom>
        </p:spPr>
      </p:pic>
    </p:spTree>
    <p:extLst>
      <p:ext uri="{BB962C8B-B14F-4D97-AF65-F5344CB8AC3E}">
        <p14:creationId xmlns:p14="http://schemas.microsoft.com/office/powerpoint/2010/main" val="879354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5ABB-9621-99FF-AB85-508B22A79D2E}"/>
              </a:ext>
            </a:extLst>
          </p:cNvPr>
          <p:cNvSpPr>
            <a:spLocks noGrp="1"/>
          </p:cNvSpPr>
          <p:nvPr>
            <p:ph type="title"/>
          </p:nvPr>
        </p:nvSpPr>
        <p:spPr/>
        <p:txBody>
          <a:bodyPr/>
          <a:lstStyle/>
          <a:p>
            <a:r>
              <a:rPr lang="en-US">
                <a:ea typeface="+mj-lt"/>
                <a:cs typeface="+mj-lt"/>
              </a:rPr>
              <a:t>corporate green bonds </a:t>
            </a:r>
            <a:br>
              <a:rPr lang="en-US">
                <a:ea typeface="+mj-lt"/>
                <a:cs typeface="+mj-lt"/>
              </a:rPr>
            </a:br>
            <a:r>
              <a:rPr lang="en-US">
                <a:ea typeface="+mj-lt"/>
                <a:cs typeface="+mj-lt"/>
              </a:rPr>
              <a:t>and firm-level outcomes</a:t>
            </a:r>
            <a:endParaRPr lang="en-GB">
              <a:ea typeface="+mj-lt"/>
              <a:cs typeface="+mj-lt"/>
            </a:endParaRPr>
          </a:p>
          <a:p>
            <a:endParaRPr lang="en-GB"/>
          </a:p>
        </p:txBody>
      </p:sp>
      <p:pic>
        <p:nvPicPr>
          <p:cNvPr id="4" name="Content Placeholder 3" descr="A white background with black and white clouds&#10;&#10;AI-generated content may be incorrect.">
            <a:extLst>
              <a:ext uri="{FF2B5EF4-FFF2-40B4-BE49-F238E27FC236}">
                <a16:creationId xmlns:a16="http://schemas.microsoft.com/office/drawing/2014/main" id="{F9BC48C3-4007-CE11-1C0A-BEF2AFC27A40}"/>
              </a:ext>
            </a:extLst>
          </p:cNvPr>
          <p:cNvPicPr>
            <a:picLocks noGrp="1" noChangeAspect="1"/>
          </p:cNvPicPr>
          <p:nvPr>
            <p:ph idx="1"/>
          </p:nvPr>
        </p:nvPicPr>
        <p:blipFill>
          <a:blip r:embed="rId2"/>
          <a:stretch>
            <a:fillRect/>
          </a:stretch>
        </p:blipFill>
        <p:spPr>
          <a:xfrm>
            <a:off x="1451579" y="5021735"/>
            <a:ext cx="9603275" cy="4306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Content Placeholder 2">
            <a:extLst>
              <a:ext uri="{FF2B5EF4-FFF2-40B4-BE49-F238E27FC236}">
                <a16:creationId xmlns:a16="http://schemas.microsoft.com/office/drawing/2014/main" id="{A0EE19DB-B244-6933-1FB6-81CDBED1B2F8}"/>
              </a:ext>
            </a:extLst>
          </p:cNvPr>
          <p:cNvSpPr txBox="1">
            <a:spLocks/>
          </p:cNvSpPr>
          <p:nvPr/>
        </p:nvSpPr>
        <p:spPr>
          <a:xfrm>
            <a:off x="1451579" y="2015732"/>
            <a:ext cx="8189263" cy="3007066"/>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sz="2800" i="1">
                <a:ea typeface="+mn-lt"/>
                <a:cs typeface="+mn-lt"/>
              </a:rPr>
              <a:t>Environmental Scores Improve, Emissions Drop!</a:t>
            </a:r>
            <a:endParaRPr lang="en-US" sz="2800"/>
          </a:p>
          <a:p>
            <a:pPr>
              <a:buFont typeface="Arial"/>
              <a:buChar char="•"/>
            </a:pPr>
            <a:r>
              <a:rPr lang="en-US" sz="2400">
                <a:ea typeface="+mn-lt"/>
                <a:cs typeface="+mn-lt"/>
              </a:rPr>
              <a:t>Environmental scores rise ~7 points (~9%).</a:t>
            </a:r>
            <a:endParaRPr lang="en-US" sz="2400"/>
          </a:p>
          <a:p>
            <a:pPr>
              <a:buFont typeface="Arial"/>
              <a:buChar char="•"/>
            </a:pPr>
            <a:r>
              <a:rPr lang="en-US" sz="2400">
                <a:ea typeface="+mn-lt"/>
                <a:cs typeface="+mn-lt"/>
              </a:rPr>
              <a:t>CO₂ emissions fall by ~13 tons per $1M in assets.</a:t>
            </a:r>
          </a:p>
          <a:p>
            <a:pPr>
              <a:buFont typeface="Arial"/>
              <a:buChar char="•"/>
            </a:pPr>
            <a:r>
              <a:rPr lang="en-US" sz="2400">
                <a:ea typeface="+mn-lt"/>
                <a:cs typeface="+mn-lt"/>
              </a:rPr>
              <a:t>Changes appear long-term, not just short-term.</a:t>
            </a:r>
          </a:p>
          <a:p>
            <a:pPr>
              <a:buFont typeface="Arial"/>
              <a:buChar char="•"/>
            </a:pPr>
            <a:r>
              <a:rPr lang="en-US" sz="2400">
                <a:ea typeface="+mn-lt"/>
                <a:cs typeface="+mn-lt"/>
              </a:rPr>
              <a:t>Evidence </a:t>
            </a:r>
            <a:r>
              <a:rPr lang="en-US" sz="2400" b="1">
                <a:ea typeface="+mn-lt"/>
                <a:cs typeface="+mn-lt"/>
              </a:rPr>
              <a:t>not consistent</a:t>
            </a:r>
            <a:r>
              <a:rPr lang="en-US" sz="2400">
                <a:ea typeface="+mn-lt"/>
                <a:cs typeface="+mn-lt"/>
              </a:rPr>
              <a:t> with greenwashing.</a:t>
            </a:r>
          </a:p>
          <a:p>
            <a:pPr marL="0" indent="0">
              <a:buNone/>
            </a:pPr>
            <a:endParaRPr lang="en-US" sz="2400" i="1"/>
          </a:p>
          <a:p>
            <a:pPr marL="0" indent="0">
              <a:buFont typeface="Arial" panose="020B0604020202020204" pitchFamily="34" charset="0"/>
              <a:buNone/>
            </a:pPr>
            <a:endParaRPr lang="en-US" sz="1800" i="1"/>
          </a:p>
        </p:txBody>
      </p:sp>
    </p:spTree>
    <p:extLst>
      <p:ext uri="{BB962C8B-B14F-4D97-AF65-F5344CB8AC3E}">
        <p14:creationId xmlns:p14="http://schemas.microsoft.com/office/powerpoint/2010/main" val="3705888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7788ED-5121-42D2-A9A1-B361426D17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FB283A-B621-5EEA-FD5E-0D9F47137B64}"/>
              </a:ext>
            </a:extLst>
          </p:cNvPr>
          <p:cNvSpPr>
            <a:spLocks noGrp="1"/>
          </p:cNvSpPr>
          <p:nvPr>
            <p:ph type="title"/>
          </p:nvPr>
        </p:nvSpPr>
        <p:spPr/>
        <p:txBody>
          <a:bodyPr/>
          <a:lstStyle/>
          <a:p>
            <a:r>
              <a:rPr lang="en-US" dirty="0">
                <a:ea typeface="+mj-lt"/>
                <a:cs typeface="+mj-lt"/>
              </a:rPr>
              <a:t>corporate green bonds </a:t>
            </a:r>
            <a:br>
              <a:rPr lang="en-US" dirty="0">
                <a:ea typeface="+mj-lt"/>
                <a:cs typeface="+mj-lt"/>
              </a:rPr>
            </a:br>
            <a:r>
              <a:rPr lang="en-US" dirty="0">
                <a:ea typeface="+mj-lt"/>
                <a:cs typeface="+mj-lt"/>
              </a:rPr>
              <a:t>and firm-level outcomes</a:t>
            </a:r>
            <a:endParaRPr lang="en-GB" dirty="0">
              <a:ea typeface="+mj-lt"/>
              <a:cs typeface="+mj-lt"/>
            </a:endParaRPr>
          </a:p>
          <a:p>
            <a:endParaRPr lang="en-GB" dirty="0"/>
          </a:p>
        </p:txBody>
      </p:sp>
      <p:sp>
        <p:nvSpPr>
          <p:cNvPr id="6" name="Content Placeholder 2">
            <a:extLst>
              <a:ext uri="{FF2B5EF4-FFF2-40B4-BE49-F238E27FC236}">
                <a16:creationId xmlns:a16="http://schemas.microsoft.com/office/drawing/2014/main" id="{39D3DDB9-70BE-0DED-66F1-59FB8CC7A6D4}"/>
              </a:ext>
            </a:extLst>
          </p:cNvPr>
          <p:cNvSpPr txBox="1">
            <a:spLocks/>
          </p:cNvSpPr>
          <p:nvPr/>
        </p:nvSpPr>
        <p:spPr>
          <a:xfrm>
            <a:off x="1451579" y="2015732"/>
            <a:ext cx="8189263" cy="3007066"/>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sz="2800" i="1">
                <a:ea typeface="+mn-lt"/>
                <a:cs typeface="+mn-lt"/>
              </a:rPr>
              <a:t>Ownership Shifts Toward Long-Term &amp; ESG Investors</a:t>
            </a:r>
            <a:endParaRPr lang="en-US" i="1"/>
          </a:p>
          <a:p>
            <a:pPr>
              <a:buFont typeface="Arial"/>
              <a:buChar char="•"/>
            </a:pPr>
            <a:r>
              <a:rPr lang="en-US" sz="2400">
                <a:ea typeface="+mn-lt"/>
                <a:cs typeface="+mn-lt"/>
              </a:rPr>
              <a:t>Ownership by green investors increases ~2.9%.</a:t>
            </a:r>
            <a:endParaRPr lang="en-US" sz="2400"/>
          </a:p>
          <a:p>
            <a:pPr>
              <a:buFont typeface="Arial"/>
              <a:buChar char="•"/>
            </a:pPr>
            <a:r>
              <a:rPr lang="en-US" sz="2400">
                <a:ea typeface="+mn-lt"/>
                <a:cs typeface="+mn-lt"/>
              </a:rPr>
              <a:t>Long-term institutional investors ↑ ~2%.</a:t>
            </a:r>
            <a:endParaRPr lang="en-US"/>
          </a:p>
          <a:p>
            <a:pPr>
              <a:buFont typeface="Arial"/>
              <a:buChar char="•"/>
            </a:pPr>
            <a:r>
              <a:rPr lang="en-US" sz="2400">
                <a:ea typeface="+mn-lt"/>
                <a:cs typeface="+mn-lt"/>
              </a:rPr>
              <a:t>Overall institutional ownership doesn’t change.</a:t>
            </a:r>
            <a:endParaRPr lang="en-US">
              <a:ea typeface="+mn-lt"/>
              <a:cs typeface="+mn-lt"/>
            </a:endParaRPr>
          </a:p>
          <a:p>
            <a:pPr>
              <a:buFont typeface="Arial"/>
              <a:buChar char="•"/>
            </a:pPr>
            <a:r>
              <a:rPr lang="en-US" sz="2400">
                <a:ea typeface="+mn-lt"/>
                <a:cs typeface="+mn-lt"/>
              </a:rPr>
              <a:t>Suggests </a:t>
            </a:r>
            <a:r>
              <a:rPr lang="en-US" sz="2400" b="1">
                <a:ea typeface="+mn-lt"/>
                <a:cs typeface="+mn-lt"/>
              </a:rPr>
              <a:t>targeted market trust</a:t>
            </a:r>
            <a:r>
              <a:rPr lang="en-US" sz="2400">
                <a:ea typeface="+mn-lt"/>
                <a:cs typeface="+mn-lt"/>
              </a:rPr>
              <a:t> in green issuers.</a:t>
            </a:r>
            <a:endParaRPr lang="en-US">
              <a:ea typeface="+mn-lt"/>
              <a:cs typeface="+mn-lt"/>
            </a:endParaRPr>
          </a:p>
          <a:p>
            <a:pPr>
              <a:buFont typeface="Arial"/>
              <a:buChar char="•"/>
            </a:pPr>
            <a:endParaRPr lang="en-US" sz="2400">
              <a:ea typeface="+mn-lt"/>
              <a:cs typeface="+mn-lt"/>
            </a:endParaRPr>
          </a:p>
          <a:p>
            <a:pPr marL="0" indent="0">
              <a:buNone/>
            </a:pPr>
            <a:endParaRPr lang="en-US" sz="2400" i="1"/>
          </a:p>
          <a:p>
            <a:pPr marL="0" indent="0">
              <a:buFont typeface="Arial" panose="020B0604020202020204" pitchFamily="34" charset="0"/>
              <a:buNone/>
            </a:pPr>
            <a:endParaRPr lang="en-US" sz="1800" i="1"/>
          </a:p>
        </p:txBody>
      </p:sp>
      <p:sp>
        <p:nvSpPr>
          <p:cNvPr id="5" name="Content Placeholder 4">
            <a:extLst>
              <a:ext uri="{FF2B5EF4-FFF2-40B4-BE49-F238E27FC236}">
                <a16:creationId xmlns:a16="http://schemas.microsoft.com/office/drawing/2014/main" id="{EB3C2D15-C1CB-503B-D43F-6B052581ADD5}"/>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831769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FCE2-BEF5-4116-E330-BBC14676CFF0}"/>
              </a:ext>
            </a:extLst>
          </p:cNvPr>
          <p:cNvSpPr>
            <a:spLocks noGrp="1"/>
          </p:cNvSpPr>
          <p:nvPr>
            <p:ph type="title"/>
          </p:nvPr>
        </p:nvSpPr>
        <p:spPr>
          <a:xfrm flipH="1">
            <a:off x="508494" y="654"/>
            <a:ext cx="173963" cy="4466689"/>
          </a:xfrm>
        </p:spPr>
        <p:txBody>
          <a:bodyPr/>
          <a:lstStyle/>
          <a:p>
            <a:endParaRPr lang="en-GB"/>
          </a:p>
        </p:txBody>
      </p:sp>
      <p:pic>
        <p:nvPicPr>
          <p:cNvPr id="4" name="Content Placeholder 3">
            <a:extLst>
              <a:ext uri="{FF2B5EF4-FFF2-40B4-BE49-F238E27FC236}">
                <a16:creationId xmlns:a16="http://schemas.microsoft.com/office/drawing/2014/main" id="{56BD401D-BE93-E71B-E586-30EF43D0C4CE}"/>
              </a:ext>
            </a:extLst>
          </p:cNvPr>
          <p:cNvPicPr>
            <a:picLocks noGrp="1" noChangeAspect="1"/>
          </p:cNvPicPr>
          <p:nvPr>
            <p:ph idx="1"/>
          </p:nvPr>
        </p:nvPicPr>
        <p:blipFill>
          <a:blip r:embed="rId2"/>
          <a:stretch>
            <a:fillRect/>
          </a:stretch>
        </p:blipFill>
        <p:spPr>
          <a:xfrm>
            <a:off x="1451579" y="1205789"/>
            <a:ext cx="9618668" cy="34387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41996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015849-3DC1-34BF-2C24-28FB2202DF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B5ED24-4CB5-B54B-648F-9F699ADE4129}"/>
              </a:ext>
            </a:extLst>
          </p:cNvPr>
          <p:cNvSpPr>
            <a:spLocks noGrp="1"/>
          </p:cNvSpPr>
          <p:nvPr>
            <p:ph type="title"/>
          </p:nvPr>
        </p:nvSpPr>
        <p:spPr/>
        <p:txBody>
          <a:bodyPr/>
          <a:lstStyle/>
          <a:p>
            <a:r>
              <a:rPr lang="en-US">
                <a:ea typeface="+mj-lt"/>
                <a:cs typeface="+mj-lt"/>
              </a:rPr>
              <a:t>corporate green bonds </a:t>
            </a:r>
            <a:br>
              <a:rPr lang="en-US">
                <a:ea typeface="+mj-lt"/>
                <a:cs typeface="+mj-lt"/>
              </a:rPr>
            </a:br>
            <a:r>
              <a:rPr lang="en-US">
                <a:ea typeface="+mj-lt"/>
                <a:cs typeface="+mj-lt"/>
              </a:rPr>
              <a:t>and firm-level outcomes</a:t>
            </a:r>
            <a:endParaRPr lang="en-GB">
              <a:ea typeface="+mj-lt"/>
              <a:cs typeface="+mj-lt"/>
            </a:endParaRPr>
          </a:p>
          <a:p>
            <a:endParaRPr lang="en-GB"/>
          </a:p>
        </p:txBody>
      </p:sp>
      <p:sp>
        <p:nvSpPr>
          <p:cNvPr id="6" name="Content Placeholder 2">
            <a:extLst>
              <a:ext uri="{FF2B5EF4-FFF2-40B4-BE49-F238E27FC236}">
                <a16:creationId xmlns:a16="http://schemas.microsoft.com/office/drawing/2014/main" id="{F6B7D10E-8C81-79C0-F3F0-BF23075C93D2}"/>
              </a:ext>
            </a:extLst>
          </p:cNvPr>
          <p:cNvSpPr txBox="1">
            <a:spLocks/>
          </p:cNvSpPr>
          <p:nvPr/>
        </p:nvSpPr>
        <p:spPr>
          <a:xfrm>
            <a:off x="1451579" y="2015732"/>
            <a:ext cx="8189263" cy="3007066"/>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sz="2800" i="1">
                <a:ea typeface="+mn-lt"/>
                <a:cs typeface="+mn-lt"/>
              </a:rPr>
              <a:t>Only Certified Bonds Show Clear Impact</a:t>
            </a:r>
            <a:endParaRPr lang="en-US" i="1"/>
          </a:p>
          <a:p>
            <a:pPr>
              <a:buFont typeface="Arial"/>
              <a:buChar char="•"/>
            </a:pPr>
            <a:r>
              <a:rPr lang="en-US" sz="2400">
                <a:ea typeface="+mn-lt"/>
                <a:cs typeface="+mn-lt"/>
              </a:rPr>
              <a:t>Certified bonds drive stronger ESG gains and CO₂ cuts.</a:t>
            </a:r>
          </a:p>
          <a:p>
            <a:pPr>
              <a:buFont typeface="Arial"/>
              <a:buChar char="•"/>
            </a:pPr>
            <a:r>
              <a:rPr lang="en-US" sz="2400">
                <a:ea typeface="+mn-lt"/>
                <a:cs typeface="+mn-lt"/>
              </a:rPr>
              <a:t>Non-certified bonds show weak or no effects.</a:t>
            </a:r>
            <a:endParaRPr lang="en-US">
              <a:ea typeface="+mn-lt"/>
              <a:cs typeface="+mn-lt"/>
            </a:endParaRPr>
          </a:p>
          <a:p>
            <a:pPr>
              <a:buFont typeface="Arial"/>
              <a:buChar char="•"/>
            </a:pPr>
            <a:r>
              <a:rPr lang="en-US" sz="2400">
                <a:ea typeface="+mn-lt"/>
                <a:cs typeface="+mn-lt"/>
              </a:rPr>
              <a:t>Certification is </a:t>
            </a:r>
            <a:r>
              <a:rPr lang="en-US" sz="2400" b="1">
                <a:ea typeface="+mn-lt"/>
                <a:cs typeface="+mn-lt"/>
              </a:rPr>
              <a:t>costly and verifiable</a:t>
            </a:r>
            <a:r>
              <a:rPr lang="en-US" sz="2400">
                <a:ea typeface="+mn-lt"/>
                <a:cs typeface="+mn-lt"/>
              </a:rPr>
              <a:t> — makes the signal credible.</a:t>
            </a:r>
            <a:endParaRPr lang="en-US">
              <a:ea typeface="+mn-lt"/>
              <a:cs typeface="+mn-lt"/>
            </a:endParaRPr>
          </a:p>
          <a:p>
            <a:pPr>
              <a:buFont typeface="Arial"/>
              <a:buChar char="•"/>
            </a:pPr>
            <a:r>
              <a:rPr lang="en-US" sz="2400">
                <a:ea typeface="+mn-lt"/>
                <a:cs typeface="+mn-lt"/>
              </a:rPr>
              <a:t>Consistent with signaling theory.</a:t>
            </a:r>
            <a:endParaRPr lang="en-US">
              <a:ea typeface="+mn-lt"/>
              <a:cs typeface="+mn-lt"/>
            </a:endParaRPr>
          </a:p>
          <a:p>
            <a:pPr>
              <a:buFont typeface="Arial"/>
              <a:buChar char="•"/>
            </a:pPr>
            <a:endParaRPr lang="en-US" sz="2400">
              <a:ea typeface="+mn-lt"/>
              <a:cs typeface="+mn-lt"/>
            </a:endParaRPr>
          </a:p>
          <a:p>
            <a:pPr marL="0" indent="0">
              <a:buNone/>
            </a:pPr>
            <a:endParaRPr lang="en-US" sz="2400" i="1"/>
          </a:p>
          <a:p>
            <a:pPr marL="0" indent="0">
              <a:buFont typeface="Arial" panose="020B0604020202020204" pitchFamily="34" charset="0"/>
              <a:buNone/>
            </a:pPr>
            <a:endParaRPr lang="en-US" sz="1800" i="1"/>
          </a:p>
        </p:txBody>
      </p:sp>
      <p:sp>
        <p:nvSpPr>
          <p:cNvPr id="5" name="Content Placeholder 4">
            <a:extLst>
              <a:ext uri="{FF2B5EF4-FFF2-40B4-BE49-F238E27FC236}">
                <a16:creationId xmlns:a16="http://schemas.microsoft.com/office/drawing/2014/main" id="{60619FEA-5EC8-CC06-42E3-10A6A31D6A90}"/>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292229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3E88-C4F8-1848-DF78-F37A37B1E70C}"/>
              </a:ext>
            </a:extLst>
          </p:cNvPr>
          <p:cNvSpPr>
            <a:spLocks noGrp="1"/>
          </p:cNvSpPr>
          <p:nvPr>
            <p:ph type="title"/>
          </p:nvPr>
        </p:nvSpPr>
        <p:spPr/>
        <p:txBody>
          <a:bodyPr/>
          <a:lstStyle/>
          <a:p>
            <a:br>
              <a:rPr lang="en-US"/>
            </a:br>
            <a:r>
              <a:rPr lang="en-US"/>
              <a:t>introduction</a:t>
            </a:r>
          </a:p>
        </p:txBody>
      </p:sp>
      <p:sp>
        <p:nvSpPr>
          <p:cNvPr id="3" name="Content Placeholder 2">
            <a:extLst>
              <a:ext uri="{FF2B5EF4-FFF2-40B4-BE49-F238E27FC236}">
                <a16:creationId xmlns:a16="http://schemas.microsoft.com/office/drawing/2014/main" id="{E43A8A57-61E9-D7FC-03E0-EC657C244460}"/>
              </a:ext>
            </a:extLst>
          </p:cNvPr>
          <p:cNvSpPr>
            <a:spLocks noGrp="1"/>
          </p:cNvSpPr>
          <p:nvPr>
            <p:ph idx="1"/>
          </p:nvPr>
        </p:nvSpPr>
        <p:spPr/>
        <p:txBody>
          <a:bodyPr vert="horz" lIns="91440" tIns="45720" rIns="91440" bIns="45720" rtlCol="0" anchor="t">
            <a:noAutofit/>
          </a:bodyPr>
          <a:lstStyle/>
          <a:p>
            <a:pPr algn="just"/>
            <a:r>
              <a:rPr lang="en-IN" sz="1050" b="1"/>
              <a:t>Corporate green bonds</a:t>
            </a:r>
            <a:r>
              <a:rPr lang="en-IN" sz="1050"/>
              <a:t> are a new financial instrument used to fund </a:t>
            </a:r>
            <a:r>
              <a:rPr lang="en-IN" sz="1050" b="1"/>
              <a:t>climate-friendly projects</a:t>
            </a:r>
            <a:r>
              <a:rPr lang="en-IN" sz="1050"/>
              <a:t> (e.g., renewable energy, green buildings).</a:t>
            </a:r>
          </a:p>
          <a:p>
            <a:pPr algn="just"/>
            <a:r>
              <a:rPr lang="en-IN" sz="1050"/>
              <a:t>Their use has </a:t>
            </a:r>
            <a:r>
              <a:rPr lang="en-IN" sz="1050" b="1"/>
              <a:t>rapidly increased</a:t>
            </a:r>
            <a:r>
              <a:rPr lang="en-IN" sz="1050"/>
              <a:t> in recent years—referred to as the </a:t>
            </a:r>
            <a:r>
              <a:rPr lang="en-IN" sz="1050" i="1"/>
              <a:t>"green bond boom"</a:t>
            </a:r>
            <a:r>
              <a:rPr lang="en-IN" sz="1050"/>
              <a:t>—from </a:t>
            </a:r>
            <a:r>
              <a:rPr lang="en-IN" sz="1050" b="1"/>
              <a:t>$5B in 2013</a:t>
            </a:r>
            <a:r>
              <a:rPr lang="en-IN" sz="1050"/>
              <a:t> to </a:t>
            </a:r>
            <a:r>
              <a:rPr lang="en-IN" sz="1050" b="1"/>
              <a:t>$95.7B in 2018</a:t>
            </a:r>
            <a:r>
              <a:rPr lang="en-IN" sz="1050"/>
              <a:t>.</a:t>
            </a:r>
          </a:p>
          <a:p>
            <a:pPr algn="just"/>
            <a:r>
              <a:rPr lang="en-IN" sz="1050"/>
              <a:t>Green bonds come with </a:t>
            </a:r>
            <a:r>
              <a:rPr lang="en-IN" sz="1050" b="1"/>
              <a:t>constraints and added costs</a:t>
            </a:r>
            <a:r>
              <a:rPr lang="en-IN" sz="1050"/>
              <a:t>, including:</a:t>
            </a:r>
          </a:p>
          <a:p>
            <a:pPr lvl="1" algn="just"/>
            <a:r>
              <a:rPr lang="en-IN" sz="1000"/>
              <a:t>Funds must be used only for green projects.</a:t>
            </a:r>
          </a:p>
          <a:p>
            <a:pPr lvl="1" algn="just"/>
            <a:r>
              <a:rPr lang="en-IN" sz="1000" b="1"/>
              <a:t>Certification</a:t>
            </a:r>
            <a:r>
              <a:rPr lang="en-IN" sz="1000"/>
              <a:t> by third parties is often required, involving administrative and compliance costs.</a:t>
            </a:r>
          </a:p>
          <a:p>
            <a:pPr algn="just"/>
            <a:r>
              <a:rPr lang="en-IN" sz="1050"/>
              <a:t>The paper explores </a:t>
            </a:r>
            <a:r>
              <a:rPr lang="en-IN" sz="1050" b="1"/>
              <a:t>three potential rationales</a:t>
            </a:r>
            <a:r>
              <a:rPr lang="en-IN" sz="1050"/>
              <a:t> for issuing green bonds:</a:t>
            </a:r>
          </a:p>
          <a:p>
            <a:pPr lvl="1" algn="just"/>
            <a:r>
              <a:rPr lang="en-IN" sz="1000" b="1" err="1"/>
              <a:t>Signaling</a:t>
            </a:r>
            <a:r>
              <a:rPr lang="en-IN" sz="1000"/>
              <a:t>: To credibly show environmental commitment.</a:t>
            </a:r>
          </a:p>
          <a:p>
            <a:pPr lvl="1" algn="just"/>
            <a:r>
              <a:rPr lang="en-IN" sz="1000" b="1"/>
              <a:t>Greenwashing</a:t>
            </a:r>
            <a:r>
              <a:rPr lang="en-IN" sz="1000"/>
              <a:t>: To create a false image of environmental responsibility.</a:t>
            </a:r>
          </a:p>
          <a:p>
            <a:pPr lvl="1" algn="just"/>
            <a:r>
              <a:rPr lang="en-IN" sz="1000" b="1"/>
              <a:t>Cost of capital</a:t>
            </a:r>
            <a:r>
              <a:rPr lang="en-IN" sz="1000"/>
              <a:t>: To access potentially </a:t>
            </a:r>
            <a:r>
              <a:rPr lang="en-IN" sz="1000" b="1"/>
              <a:t>cheaper financing</a:t>
            </a:r>
            <a:r>
              <a:rPr lang="en-IN" sz="1000"/>
              <a:t> from impact-focused investors.</a:t>
            </a:r>
          </a:p>
          <a:p>
            <a:pPr algn="just"/>
            <a:r>
              <a:rPr lang="en-IN" sz="1050"/>
              <a:t>Investors respond </a:t>
            </a:r>
            <a:r>
              <a:rPr lang="en-IN" sz="1050" b="1"/>
              <a:t>positively</a:t>
            </a:r>
            <a:r>
              <a:rPr lang="en-IN" sz="1050"/>
              <a:t> to green bond announcements—especially for </a:t>
            </a:r>
            <a:r>
              <a:rPr lang="en-IN" sz="1050" b="1"/>
              <a:t>first-time issuers</a:t>
            </a:r>
            <a:r>
              <a:rPr lang="en-IN" sz="1050"/>
              <a:t> and </a:t>
            </a:r>
            <a:r>
              <a:rPr lang="en-IN" sz="1050" b="1"/>
              <a:t>certified bonds</a:t>
            </a:r>
            <a:r>
              <a:rPr lang="en-IN" sz="1050"/>
              <a:t>.</a:t>
            </a:r>
          </a:p>
          <a:p>
            <a:pPr algn="just"/>
            <a:r>
              <a:rPr lang="en-IN" sz="1050"/>
              <a:t>Firms issuing green bonds </a:t>
            </a:r>
            <a:r>
              <a:rPr lang="en-IN" sz="1050" b="1"/>
              <a:t>improve environmental performance</a:t>
            </a:r>
            <a:r>
              <a:rPr lang="en-IN" sz="1050"/>
              <a:t> (e.g., higher ESG ratings, reduced CO₂ emissions). </a:t>
            </a:r>
          </a:p>
          <a:p>
            <a:pPr algn="just"/>
            <a:r>
              <a:rPr lang="en-IN" sz="1050"/>
              <a:t>These bonds attract more </a:t>
            </a:r>
            <a:r>
              <a:rPr lang="en-IN" sz="1050" b="1"/>
              <a:t>long-term</a:t>
            </a:r>
            <a:r>
              <a:rPr lang="en-IN" sz="1050"/>
              <a:t> and </a:t>
            </a:r>
            <a:r>
              <a:rPr lang="en-IN" sz="1050" b="1"/>
              <a:t>green investors</a:t>
            </a:r>
            <a:r>
              <a:rPr lang="en-IN" sz="1050"/>
              <a:t>, reflecting increased investor confidence.</a:t>
            </a:r>
          </a:p>
        </p:txBody>
      </p:sp>
    </p:spTree>
    <p:extLst>
      <p:ext uri="{BB962C8B-B14F-4D97-AF65-F5344CB8AC3E}">
        <p14:creationId xmlns:p14="http://schemas.microsoft.com/office/powerpoint/2010/main" val="2402333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46B52C-FAF6-B138-AD74-D35AE0CB82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E90C02-82CD-8C8C-1C8F-15F02CD62CBE}"/>
              </a:ext>
            </a:extLst>
          </p:cNvPr>
          <p:cNvSpPr>
            <a:spLocks noGrp="1"/>
          </p:cNvSpPr>
          <p:nvPr>
            <p:ph type="title"/>
          </p:nvPr>
        </p:nvSpPr>
        <p:spPr/>
        <p:txBody>
          <a:bodyPr/>
          <a:lstStyle/>
          <a:p>
            <a:r>
              <a:rPr lang="en-US">
                <a:ea typeface="+mj-lt"/>
                <a:cs typeface="+mj-lt"/>
              </a:rPr>
              <a:t>corporate green bonds </a:t>
            </a:r>
            <a:br>
              <a:rPr lang="en-US">
                <a:ea typeface="+mj-lt"/>
                <a:cs typeface="+mj-lt"/>
              </a:rPr>
            </a:br>
            <a:r>
              <a:rPr lang="en-US">
                <a:ea typeface="+mj-lt"/>
                <a:cs typeface="+mj-lt"/>
              </a:rPr>
              <a:t>and firm-level outcomes</a:t>
            </a:r>
            <a:endParaRPr lang="en-GB">
              <a:ea typeface="+mj-lt"/>
              <a:cs typeface="+mj-lt"/>
            </a:endParaRPr>
          </a:p>
          <a:p>
            <a:endParaRPr lang="en-GB"/>
          </a:p>
        </p:txBody>
      </p:sp>
      <p:sp>
        <p:nvSpPr>
          <p:cNvPr id="6" name="Content Placeholder 2">
            <a:extLst>
              <a:ext uri="{FF2B5EF4-FFF2-40B4-BE49-F238E27FC236}">
                <a16:creationId xmlns:a16="http://schemas.microsoft.com/office/drawing/2014/main" id="{654EF97E-8F3A-5CBA-6BC4-0F20167424B3}"/>
              </a:ext>
            </a:extLst>
          </p:cNvPr>
          <p:cNvSpPr txBox="1">
            <a:spLocks/>
          </p:cNvSpPr>
          <p:nvPr/>
        </p:nvSpPr>
        <p:spPr>
          <a:xfrm>
            <a:off x="1451579" y="2015732"/>
            <a:ext cx="8189263" cy="3007066"/>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sz="2800" i="1">
                <a:ea typeface="+mn-lt"/>
                <a:cs typeface="+mn-lt"/>
              </a:rPr>
              <a:t>Why It Works: A Signaling View</a:t>
            </a:r>
            <a:endParaRPr lang="en-US" i="1"/>
          </a:p>
          <a:p>
            <a:pPr>
              <a:buFont typeface="Arial"/>
              <a:buChar char="•"/>
            </a:pPr>
            <a:r>
              <a:rPr lang="en-US" sz="2400">
                <a:ea typeface="+mn-lt"/>
                <a:cs typeface="+mn-lt"/>
              </a:rPr>
              <a:t>Green bonds restrict capital use → costly action.</a:t>
            </a:r>
            <a:endParaRPr lang="en-US" sz="2400"/>
          </a:p>
          <a:p>
            <a:pPr>
              <a:buFont typeface="Arial"/>
              <a:buChar char="•"/>
            </a:pPr>
            <a:r>
              <a:rPr lang="en-US" sz="2400">
                <a:ea typeface="+mn-lt"/>
                <a:cs typeface="+mn-lt"/>
              </a:rPr>
              <a:t>Certification increases the credibility of that signal.</a:t>
            </a:r>
            <a:endParaRPr lang="en-US">
              <a:ea typeface="+mn-lt"/>
              <a:cs typeface="+mn-lt"/>
            </a:endParaRPr>
          </a:p>
          <a:p>
            <a:pPr>
              <a:buFont typeface="Arial"/>
              <a:buChar char="•"/>
            </a:pPr>
            <a:r>
              <a:rPr lang="en-US" sz="2400">
                <a:ea typeface="+mn-lt"/>
                <a:cs typeface="+mn-lt"/>
              </a:rPr>
              <a:t>Market (investors) reacts to signal.</a:t>
            </a:r>
            <a:endParaRPr lang="en-US">
              <a:ea typeface="+mn-lt"/>
              <a:cs typeface="+mn-lt"/>
            </a:endParaRPr>
          </a:p>
          <a:p>
            <a:pPr>
              <a:buFont typeface="Arial"/>
              <a:buChar char="•"/>
            </a:pPr>
            <a:r>
              <a:rPr lang="en-US" sz="2400">
                <a:ea typeface="+mn-lt"/>
                <a:cs typeface="+mn-lt"/>
              </a:rPr>
              <a:t>Firms follow through with real behavior change.</a:t>
            </a:r>
            <a:endParaRPr lang="en-US"/>
          </a:p>
          <a:p>
            <a:pPr>
              <a:buFont typeface="Arial"/>
              <a:buChar char="•"/>
            </a:pPr>
            <a:r>
              <a:rPr lang="en-US" sz="2400">
                <a:ea typeface="+mn-lt"/>
                <a:cs typeface="+mn-lt"/>
              </a:rPr>
              <a:t>Classic costly signaling framework in action.</a:t>
            </a:r>
            <a:endParaRPr lang="en-US">
              <a:ea typeface="+mn-lt"/>
              <a:cs typeface="+mn-lt"/>
            </a:endParaRPr>
          </a:p>
          <a:p>
            <a:pPr>
              <a:buFont typeface="Arial"/>
              <a:buChar char="•"/>
            </a:pPr>
            <a:endParaRPr lang="en-US" sz="2400">
              <a:ea typeface="+mn-lt"/>
              <a:cs typeface="+mn-lt"/>
            </a:endParaRPr>
          </a:p>
          <a:p>
            <a:pPr marL="0" indent="0">
              <a:buNone/>
            </a:pPr>
            <a:endParaRPr lang="en-US" sz="2400" i="1"/>
          </a:p>
          <a:p>
            <a:pPr marL="0" indent="0">
              <a:buFont typeface="Arial" panose="020B0604020202020204" pitchFamily="34" charset="0"/>
              <a:buNone/>
            </a:pPr>
            <a:endParaRPr lang="en-US" sz="1800" i="1"/>
          </a:p>
        </p:txBody>
      </p:sp>
      <p:sp>
        <p:nvSpPr>
          <p:cNvPr id="5" name="Content Placeholder 4">
            <a:extLst>
              <a:ext uri="{FF2B5EF4-FFF2-40B4-BE49-F238E27FC236}">
                <a16:creationId xmlns:a16="http://schemas.microsoft.com/office/drawing/2014/main" id="{4291733A-77E1-80A4-8B1A-E64A9F74A7AC}"/>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732948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8D392-A5E9-93C7-217A-145A2D9BE2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7696B2-C211-6ED8-8C17-C5A9E50E0263}"/>
              </a:ext>
            </a:extLst>
          </p:cNvPr>
          <p:cNvSpPr>
            <a:spLocks noGrp="1"/>
          </p:cNvSpPr>
          <p:nvPr>
            <p:ph type="title"/>
          </p:nvPr>
        </p:nvSpPr>
        <p:spPr/>
        <p:txBody>
          <a:bodyPr>
            <a:normAutofit/>
          </a:bodyPr>
          <a:lstStyle/>
          <a:p>
            <a:r>
              <a:rPr lang="en-US"/>
              <a:t>is there a premium for </a:t>
            </a:r>
            <a:br>
              <a:rPr lang="en-US"/>
            </a:br>
            <a:r>
              <a:rPr lang="en-US"/>
              <a:t>corporate green bonds?</a:t>
            </a:r>
          </a:p>
        </p:txBody>
      </p:sp>
      <p:sp>
        <p:nvSpPr>
          <p:cNvPr id="3" name="Content Placeholder 2">
            <a:extLst>
              <a:ext uri="{FF2B5EF4-FFF2-40B4-BE49-F238E27FC236}">
                <a16:creationId xmlns:a16="http://schemas.microsoft.com/office/drawing/2014/main" id="{B7627EF6-A00C-5E41-BC64-954E2D51146F}"/>
              </a:ext>
            </a:extLst>
          </p:cNvPr>
          <p:cNvSpPr>
            <a:spLocks noGrp="1"/>
          </p:cNvSpPr>
          <p:nvPr>
            <p:ph idx="1"/>
          </p:nvPr>
        </p:nvSpPr>
        <p:spPr/>
        <p:txBody>
          <a:bodyPr/>
          <a:lstStyle/>
          <a:p>
            <a:r>
              <a:rPr lang="en-US" sz="3200"/>
              <a:t>Understanding the "</a:t>
            </a:r>
            <a:r>
              <a:rPr lang="en-US" sz="3200" err="1"/>
              <a:t>Greenium</a:t>
            </a:r>
            <a:r>
              <a:rPr lang="en-US" sz="3200"/>
              <a:t>" Concept</a:t>
            </a:r>
          </a:p>
          <a:p>
            <a:r>
              <a:rPr lang="en-US" sz="1800">
                <a:ea typeface="+mn-lt"/>
                <a:cs typeface="+mn-lt"/>
              </a:rPr>
              <a:t>The "</a:t>
            </a:r>
            <a:r>
              <a:rPr lang="en-US" sz="1800" err="1">
                <a:ea typeface="+mn-lt"/>
                <a:cs typeface="+mn-lt"/>
              </a:rPr>
              <a:t>greenium</a:t>
            </a:r>
            <a:r>
              <a:rPr lang="en-US" sz="1800">
                <a:ea typeface="+mn-lt"/>
                <a:cs typeface="+mn-lt"/>
              </a:rPr>
              <a:t>" refers to the yield difference between green bonds and conventional bonds with similar characteristics</a:t>
            </a:r>
            <a:endParaRPr lang="en-US" sz="1800"/>
          </a:p>
          <a:p>
            <a:r>
              <a:rPr lang="en-US" sz="1800">
                <a:ea typeface="+mn-lt"/>
                <a:cs typeface="+mn-lt"/>
              </a:rPr>
              <a:t>A negative premium means green bonds have lower yields (borrowers pay less interest)</a:t>
            </a:r>
            <a:endParaRPr lang="en-US" sz="1800"/>
          </a:p>
          <a:p>
            <a:r>
              <a:rPr lang="en-US" sz="1800">
                <a:ea typeface="+mn-lt"/>
                <a:cs typeface="+mn-lt"/>
              </a:rPr>
              <a:t>This premium represents a potential financial incentive for issuers to finance environmentally friendly projects</a:t>
            </a:r>
            <a:endParaRPr lang="en-US" sz="1800"/>
          </a:p>
          <a:p>
            <a:endParaRPr lang="en-US" sz="3200"/>
          </a:p>
        </p:txBody>
      </p:sp>
    </p:spTree>
    <p:extLst>
      <p:ext uri="{BB962C8B-B14F-4D97-AF65-F5344CB8AC3E}">
        <p14:creationId xmlns:p14="http://schemas.microsoft.com/office/powerpoint/2010/main" val="4258649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BA830-57B0-F79D-9431-5BC241DBF1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6926C3-DB9F-4621-8362-7C31DE22985B}"/>
              </a:ext>
            </a:extLst>
          </p:cNvPr>
          <p:cNvSpPr>
            <a:spLocks noGrp="1"/>
          </p:cNvSpPr>
          <p:nvPr>
            <p:ph type="title"/>
          </p:nvPr>
        </p:nvSpPr>
        <p:spPr/>
        <p:txBody>
          <a:bodyPr>
            <a:normAutofit/>
          </a:bodyPr>
          <a:lstStyle/>
          <a:p>
            <a:r>
              <a:rPr lang="en-US"/>
              <a:t>is there a premium for </a:t>
            </a:r>
            <a:br>
              <a:rPr lang="en-US"/>
            </a:br>
            <a:r>
              <a:rPr lang="en-US"/>
              <a:t>corporate green bonds?</a:t>
            </a:r>
          </a:p>
        </p:txBody>
      </p:sp>
      <p:sp>
        <p:nvSpPr>
          <p:cNvPr id="3" name="Content Placeholder 2">
            <a:extLst>
              <a:ext uri="{FF2B5EF4-FFF2-40B4-BE49-F238E27FC236}">
                <a16:creationId xmlns:a16="http://schemas.microsoft.com/office/drawing/2014/main" id="{FF2A9586-8233-973F-E238-17E401FEF21E}"/>
              </a:ext>
            </a:extLst>
          </p:cNvPr>
          <p:cNvSpPr>
            <a:spLocks noGrp="1"/>
          </p:cNvSpPr>
          <p:nvPr>
            <p:ph idx="1"/>
          </p:nvPr>
        </p:nvSpPr>
        <p:spPr/>
        <p:txBody>
          <a:bodyPr/>
          <a:lstStyle/>
          <a:p>
            <a:r>
              <a:rPr lang="en-US" sz="2800"/>
              <a:t>Methodology to check for existence of premium:</a:t>
            </a:r>
          </a:p>
          <a:p>
            <a:pPr lvl="1"/>
            <a:r>
              <a:rPr lang="en-US" sz="1600">
                <a:ea typeface="+mn-lt"/>
                <a:cs typeface="+mn-lt"/>
              </a:rPr>
              <a:t>Compared 152 green bonds to quasi-identical brown bonds </a:t>
            </a:r>
            <a:r>
              <a:rPr lang="en-US" sz="1600" i="1">
                <a:ea typeface="+mn-lt"/>
                <a:cs typeface="+mn-lt"/>
              </a:rPr>
              <a:t>from the same issuer</a:t>
            </a:r>
            <a:endParaRPr lang="en-US" sz="1600"/>
          </a:p>
          <a:p>
            <a:pPr lvl="1"/>
            <a:r>
              <a:rPr lang="en-US" sz="1600">
                <a:ea typeface="+mn-lt"/>
                <a:cs typeface="+mn-lt"/>
              </a:rPr>
              <a:t>Matched by credit rating, maturity, coupon, and issuance size.</a:t>
            </a:r>
            <a:endParaRPr lang="en-US" sz="1600"/>
          </a:p>
          <a:p>
            <a:r>
              <a:rPr lang="en-US" sz="1600">
                <a:ea typeface="+mn-lt"/>
                <a:cs typeface="+mn-lt"/>
              </a:rPr>
              <a:t>Results:</a:t>
            </a:r>
            <a:endParaRPr lang="en-US" sz="1600"/>
          </a:p>
          <a:p>
            <a:pPr lvl="1"/>
            <a:r>
              <a:rPr lang="en-US" sz="1600">
                <a:ea typeface="+mn-lt"/>
                <a:cs typeface="+mn-lt"/>
              </a:rPr>
              <a:t>Mean yield difference: -0.019% (statistically insignificant, </a:t>
            </a:r>
            <a:r>
              <a:rPr lang="en-US" sz="1600" i="1">
                <a:ea typeface="+mn-lt"/>
                <a:cs typeface="+mn-lt"/>
              </a:rPr>
              <a:t>p = 0.942</a:t>
            </a:r>
            <a:r>
              <a:rPr lang="en-US" sz="1600">
                <a:ea typeface="+mn-lt"/>
                <a:cs typeface="+mn-lt"/>
              </a:rPr>
              <a:t>).</a:t>
            </a:r>
            <a:endParaRPr lang="en-US" sz="1600"/>
          </a:p>
          <a:p>
            <a:pPr lvl="1"/>
            <a:r>
              <a:rPr lang="en-US" sz="1600">
                <a:ea typeface="+mn-lt"/>
                <a:cs typeface="+mn-lt"/>
              </a:rPr>
              <a:t>Median yield difference: 0% (</a:t>
            </a:r>
            <a:r>
              <a:rPr lang="en-US" sz="1600" i="1">
                <a:ea typeface="+mn-lt"/>
                <a:cs typeface="+mn-lt"/>
              </a:rPr>
              <a:t>p = 1.0</a:t>
            </a:r>
            <a:r>
              <a:rPr lang="en-US" sz="1600">
                <a:ea typeface="+mn-lt"/>
                <a:cs typeface="+mn-lt"/>
              </a:rPr>
              <a:t>)</a:t>
            </a:r>
            <a:endParaRPr lang="en-US" sz="1600"/>
          </a:p>
          <a:p>
            <a:pPr lvl="1"/>
            <a:endParaRPr lang="en-US" sz="1600"/>
          </a:p>
          <a:p>
            <a:pPr lvl="1"/>
            <a:r>
              <a:rPr lang="en-US" sz="1600">
                <a:ea typeface="+mn-lt"/>
                <a:cs typeface="+mn-lt"/>
              </a:rPr>
              <a:t>This study shows investors don’t pay more for the green ones—their yields are nearly identical. </a:t>
            </a:r>
            <a:endParaRPr lang="en-US" sz="1600"/>
          </a:p>
          <a:p>
            <a:endParaRPr lang="en-US" sz="2800"/>
          </a:p>
          <a:p>
            <a:endParaRPr lang="en-US" sz="2800"/>
          </a:p>
        </p:txBody>
      </p:sp>
      <p:pic>
        <p:nvPicPr>
          <p:cNvPr id="4" name="Picture 3" descr="A white paper with black text">
            <a:extLst>
              <a:ext uri="{FF2B5EF4-FFF2-40B4-BE49-F238E27FC236}">
                <a16:creationId xmlns:a16="http://schemas.microsoft.com/office/drawing/2014/main" id="{35F54836-97F5-50FA-BDC9-5DCE9ACA2FB8}"/>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7933738" y="3042977"/>
            <a:ext cx="4257675" cy="1419225"/>
          </a:xfrm>
          <a:prstGeom prst="rect">
            <a:avLst/>
          </a:prstGeom>
        </p:spPr>
      </p:pic>
    </p:spTree>
    <p:extLst>
      <p:ext uri="{BB962C8B-B14F-4D97-AF65-F5344CB8AC3E}">
        <p14:creationId xmlns:p14="http://schemas.microsoft.com/office/powerpoint/2010/main" val="3789136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A6916-D8D7-55D0-99E2-785851902B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9CC142-56A1-91D7-0C23-22436AED1356}"/>
              </a:ext>
            </a:extLst>
          </p:cNvPr>
          <p:cNvSpPr>
            <a:spLocks noGrp="1"/>
          </p:cNvSpPr>
          <p:nvPr>
            <p:ph type="title"/>
          </p:nvPr>
        </p:nvSpPr>
        <p:spPr/>
        <p:txBody>
          <a:bodyPr>
            <a:normAutofit/>
          </a:bodyPr>
          <a:lstStyle/>
          <a:p>
            <a:r>
              <a:rPr lang="en-US"/>
              <a:t>is there a premium for </a:t>
            </a:r>
            <a:br>
              <a:rPr lang="en-US"/>
            </a:br>
            <a:r>
              <a:rPr lang="en-US"/>
              <a:t>corporate green bonds?</a:t>
            </a:r>
          </a:p>
        </p:txBody>
      </p:sp>
      <p:sp>
        <p:nvSpPr>
          <p:cNvPr id="3" name="Content Placeholder 2">
            <a:extLst>
              <a:ext uri="{FF2B5EF4-FFF2-40B4-BE49-F238E27FC236}">
                <a16:creationId xmlns:a16="http://schemas.microsoft.com/office/drawing/2014/main" id="{BDEB2FF6-7E8B-D2D4-CC4B-7EE04D6468B4}"/>
              </a:ext>
            </a:extLst>
          </p:cNvPr>
          <p:cNvSpPr>
            <a:spLocks noGrp="1"/>
          </p:cNvSpPr>
          <p:nvPr>
            <p:ph idx="1"/>
          </p:nvPr>
        </p:nvSpPr>
        <p:spPr/>
        <p:txBody>
          <a:bodyPr vert="horz" lIns="91440" tIns="45720" rIns="91440" bIns="45720" rtlCol="0" anchor="t">
            <a:noAutofit/>
          </a:bodyPr>
          <a:lstStyle/>
          <a:p>
            <a:pPr marL="0" indent="0">
              <a:buNone/>
            </a:pPr>
            <a:r>
              <a:rPr lang="en-US" b="1">
                <a:ea typeface="+mn-lt"/>
                <a:cs typeface="+mn-lt"/>
              </a:rPr>
              <a:t>Why Investors Don’t Pay Extra for Green Bonds</a:t>
            </a:r>
            <a:endParaRPr lang="en-US" b="1"/>
          </a:p>
          <a:p>
            <a:r>
              <a:rPr lang="en-US" sz="1600">
                <a:ea typeface="+mn-lt"/>
                <a:cs typeface="+mn-lt"/>
              </a:rPr>
              <a:t>Industry Practice:</a:t>
            </a:r>
            <a:endParaRPr lang="en-US" sz="1600"/>
          </a:p>
          <a:p>
            <a:pPr lvl="1"/>
            <a:r>
              <a:rPr lang="en-US" sz="1600">
                <a:ea typeface="+mn-lt"/>
                <a:cs typeface="+mn-lt"/>
              </a:rPr>
              <a:t>Surveys show investors </a:t>
            </a:r>
            <a:r>
              <a:rPr lang="en-US" sz="1600" i="1">
                <a:ea typeface="+mn-lt"/>
                <a:cs typeface="+mn-lt"/>
              </a:rPr>
              <a:t>refuse</a:t>
            </a:r>
            <a:r>
              <a:rPr lang="en-US" sz="1600">
                <a:ea typeface="+mn-lt"/>
                <a:cs typeface="+mn-lt"/>
              </a:rPr>
              <a:t> to accept lower returns for green bonds</a:t>
            </a:r>
            <a:endParaRPr lang="en-US" sz="1600"/>
          </a:p>
          <a:p>
            <a:pPr lvl="1"/>
            <a:r>
              <a:rPr lang="en-US" sz="1600">
                <a:ea typeface="+mn-lt"/>
                <a:cs typeface="+mn-lt"/>
              </a:rPr>
              <a:t>Green projects are profitable enough to compete on financial terms.</a:t>
            </a:r>
            <a:endParaRPr lang="en-US" sz="1600"/>
          </a:p>
          <a:p>
            <a:r>
              <a:rPr lang="en-US" sz="1600">
                <a:ea typeface="+mn-lt"/>
                <a:cs typeface="+mn-lt"/>
              </a:rPr>
              <a:t>Market Stage:</a:t>
            </a:r>
            <a:endParaRPr lang="en-US" sz="1600"/>
          </a:p>
          <a:p>
            <a:pPr lvl="1"/>
            <a:r>
              <a:rPr lang="en-US" sz="1600">
                <a:ea typeface="+mn-lt"/>
                <a:cs typeface="+mn-lt"/>
              </a:rPr>
              <a:t>Early market phase: Most green projects are "low-hanging fruit" (high profitability).</a:t>
            </a:r>
            <a:endParaRPr lang="en-US" sz="1600"/>
          </a:p>
          <a:p>
            <a:pPr lvl="1"/>
            <a:r>
              <a:rPr lang="en-US" sz="1600">
                <a:ea typeface="+mn-lt"/>
                <a:cs typeface="+mn-lt"/>
              </a:rPr>
              <a:t>Future premium possible if profitable projects become scarce</a:t>
            </a:r>
            <a:endParaRPr lang="en-US" sz="1600"/>
          </a:p>
          <a:p>
            <a:pPr marL="0">
              <a:buNone/>
            </a:pPr>
            <a:r>
              <a:rPr lang="en-US" sz="1600">
                <a:ea typeface="+mn-lt"/>
                <a:cs typeface="+mn-lt"/>
              </a:rPr>
              <a:t>Investors treat green bonds like regular bonds because the projects they fund (e.g., solar farms) are already profitable. There’s no need for a discount—these aren’t charity investments. </a:t>
            </a:r>
            <a:br>
              <a:rPr lang="en-US" sz="1600">
                <a:ea typeface="+mn-lt"/>
                <a:cs typeface="+mn-lt"/>
              </a:rPr>
            </a:br>
            <a:r>
              <a:rPr lang="en-US" sz="1600">
                <a:ea typeface="+mn-lt"/>
                <a:cs typeface="+mn-lt"/>
              </a:rPr>
              <a:t>Even without cheaper financing, green bonds help companies burnish their eco-friendly image, attract loyal investors, and boost stock prices. It’s a win-win for reputation and capital.</a:t>
            </a:r>
            <a:endParaRPr lang="en-US" sz="1600"/>
          </a:p>
          <a:p>
            <a:endParaRPr lang="en-US" sz="1800"/>
          </a:p>
          <a:p>
            <a:endParaRPr lang="en-US" sz="2800"/>
          </a:p>
        </p:txBody>
      </p:sp>
    </p:spTree>
    <p:extLst>
      <p:ext uri="{BB962C8B-B14F-4D97-AF65-F5344CB8AC3E}">
        <p14:creationId xmlns:p14="http://schemas.microsoft.com/office/powerpoint/2010/main" val="60071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15FF28-30FB-CFEB-9F75-17682E0A69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9CA061-70B4-DF33-0BF4-FA5BCE93196D}"/>
              </a:ext>
            </a:extLst>
          </p:cNvPr>
          <p:cNvSpPr>
            <a:spLocks noGrp="1"/>
          </p:cNvSpPr>
          <p:nvPr>
            <p:ph type="title"/>
          </p:nvPr>
        </p:nvSpPr>
        <p:spPr/>
        <p:txBody>
          <a:bodyPr>
            <a:normAutofit/>
          </a:bodyPr>
          <a:lstStyle/>
          <a:p>
            <a:br>
              <a:rPr lang="en-US"/>
            </a:br>
            <a:r>
              <a:rPr lang="en-US"/>
              <a:t>conclusion</a:t>
            </a:r>
          </a:p>
        </p:txBody>
      </p:sp>
      <p:sp>
        <p:nvSpPr>
          <p:cNvPr id="3" name="Content Placeholder 2">
            <a:extLst>
              <a:ext uri="{FF2B5EF4-FFF2-40B4-BE49-F238E27FC236}">
                <a16:creationId xmlns:a16="http://schemas.microsoft.com/office/drawing/2014/main" id="{8E5E880B-1DDB-25E3-D038-E7A6BF2C951A}"/>
              </a:ext>
            </a:extLst>
          </p:cNvPr>
          <p:cNvSpPr>
            <a:spLocks noGrp="1"/>
          </p:cNvSpPr>
          <p:nvPr>
            <p:ph idx="1"/>
          </p:nvPr>
        </p:nvSpPr>
        <p:spPr/>
        <p:txBody>
          <a:bodyPr vert="horz" lIns="91440" tIns="45720" rIns="91440" bIns="45720" rtlCol="0" anchor="t">
            <a:noAutofit/>
          </a:bodyPr>
          <a:lstStyle/>
          <a:p>
            <a:r>
              <a:rPr lang="en-US" sz="1700">
                <a:ea typeface="+mn-lt"/>
                <a:cs typeface="+mn-lt"/>
              </a:rPr>
              <a:t>Corporate green bonds are a newer type of sustainable finance tool</a:t>
            </a:r>
            <a:endParaRPr lang="en-US" sz="1700"/>
          </a:p>
          <a:p>
            <a:r>
              <a:rPr lang="en-US" sz="1700">
                <a:ea typeface="+mn-lt"/>
                <a:cs typeface="+mn-lt"/>
              </a:rPr>
              <a:t>They have become more common over time</a:t>
            </a:r>
            <a:endParaRPr lang="en-US" sz="1700"/>
          </a:p>
          <a:p>
            <a:r>
              <a:rPr lang="en-US" sz="1700">
                <a:ea typeface="+mn-lt"/>
                <a:cs typeface="+mn-lt"/>
              </a:rPr>
              <a:t>More prevalent in industries where environment is important (e.g., energy)</a:t>
            </a:r>
            <a:endParaRPr lang="en-US" sz="1700"/>
          </a:p>
          <a:p>
            <a:r>
              <a:rPr lang="en-US" sz="1700">
                <a:ea typeface="+mn-lt"/>
                <a:cs typeface="+mn-lt"/>
              </a:rPr>
              <a:t>Especially popular in China, the US, and Europe</a:t>
            </a:r>
            <a:endParaRPr lang="en-US" sz="1700"/>
          </a:p>
          <a:p>
            <a:r>
              <a:rPr lang="en-US" sz="1700">
                <a:ea typeface="+mn-lt"/>
                <a:cs typeface="+mn-lt"/>
              </a:rPr>
              <a:t>Stock market responds positively when companies announce green bond issuance</a:t>
            </a:r>
            <a:endParaRPr lang="en-US" sz="1700"/>
          </a:p>
          <a:p>
            <a:r>
              <a:rPr lang="en-US" sz="1700">
                <a:ea typeface="+mn-lt"/>
                <a:cs typeface="+mn-lt"/>
              </a:rPr>
              <a:t>Stronger positive reaction for first-time issuers and bonds certified by independent third parties</a:t>
            </a:r>
            <a:endParaRPr lang="en-US" sz="1700"/>
          </a:p>
          <a:p>
            <a:r>
              <a:rPr lang="en-US" sz="1700">
                <a:ea typeface="+mn-lt"/>
                <a:cs typeface="+mn-lt"/>
              </a:rPr>
              <a:t>When companies announce they're issuing green bonds, the stock market generally reacts positively - meaning investors see this as good news! This positive reaction is even stronger when it's the company's first time issuing green bonds or when independent organizations certify the bonds as truly "green." This suggests investors value genuine environmental commitments.</a:t>
            </a:r>
            <a:endParaRPr lang="en-US" sz="1700"/>
          </a:p>
        </p:txBody>
      </p:sp>
    </p:spTree>
    <p:extLst>
      <p:ext uri="{BB962C8B-B14F-4D97-AF65-F5344CB8AC3E}">
        <p14:creationId xmlns:p14="http://schemas.microsoft.com/office/powerpoint/2010/main" val="1223656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34E9FF-2E50-280C-3B07-6F759C359D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2084D0-846C-50B2-395B-DF5A08370FEA}"/>
              </a:ext>
            </a:extLst>
          </p:cNvPr>
          <p:cNvSpPr>
            <a:spLocks noGrp="1"/>
          </p:cNvSpPr>
          <p:nvPr>
            <p:ph type="title"/>
          </p:nvPr>
        </p:nvSpPr>
        <p:spPr/>
        <p:txBody>
          <a:bodyPr>
            <a:normAutofit/>
          </a:bodyPr>
          <a:lstStyle/>
          <a:p>
            <a:br>
              <a:rPr lang="en-US"/>
            </a:br>
            <a:r>
              <a:rPr lang="en-US"/>
              <a:t>conclusion</a:t>
            </a:r>
          </a:p>
        </p:txBody>
      </p:sp>
      <p:sp>
        <p:nvSpPr>
          <p:cNvPr id="3" name="Content Placeholder 2">
            <a:extLst>
              <a:ext uri="{FF2B5EF4-FFF2-40B4-BE49-F238E27FC236}">
                <a16:creationId xmlns:a16="http://schemas.microsoft.com/office/drawing/2014/main" id="{AC179C61-78D8-6B88-F116-2809873444C7}"/>
              </a:ext>
            </a:extLst>
          </p:cNvPr>
          <p:cNvSpPr>
            <a:spLocks noGrp="1"/>
          </p:cNvSpPr>
          <p:nvPr>
            <p:ph idx="1"/>
          </p:nvPr>
        </p:nvSpPr>
        <p:spPr>
          <a:xfrm>
            <a:off x="1451579" y="1859157"/>
            <a:ext cx="9989494" cy="3450613"/>
          </a:xfrm>
        </p:spPr>
        <p:txBody>
          <a:bodyPr vert="horz" lIns="91440" tIns="45720" rIns="91440" bIns="45720" rtlCol="0" anchor="t">
            <a:noAutofit/>
          </a:bodyPr>
          <a:lstStyle/>
          <a:p>
            <a:r>
              <a:rPr lang="en-US" sz="2800"/>
              <a:t>What Happens After Companies Issue Green Bonds?</a:t>
            </a:r>
          </a:p>
          <a:p>
            <a:pPr lvl="1">
              <a:buFont typeface="Courier New" panose="020B0604020202020204" pitchFamily="34" charset="0"/>
              <a:buChar char="o"/>
            </a:pPr>
            <a:r>
              <a:rPr lang="en-US">
                <a:ea typeface="+mn-lt"/>
                <a:cs typeface="+mn-lt"/>
              </a:rPr>
              <a:t>Companies improve their environmental ratings</a:t>
            </a:r>
            <a:endParaRPr lang="en-US"/>
          </a:p>
          <a:p>
            <a:pPr lvl="1">
              <a:buFont typeface="Courier New" panose="020B0604020202020204" pitchFamily="34" charset="0"/>
              <a:buChar char="o"/>
            </a:pPr>
            <a:r>
              <a:rPr lang="en-US">
                <a:ea typeface="+mn-lt"/>
                <a:cs typeface="+mn-lt"/>
              </a:rPr>
              <a:t>Companies reduce their CO2 emissions</a:t>
            </a:r>
            <a:endParaRPr lang="en-US"/>
          </a:p>
          <a:p>
            <a:pPr lvl="1">
              <a:buFont typeface="Courier New" panose="020B0604020202020204" pitchFamily="34" charset="0"/>
              <a:buChar char="o"/>
            </a:pPr>
            <a:r>
              <a:rPr lang="en-US">
                <a:ea typeface="+mn-lt"/>
                <a:cs typeface="+mn-lt"/>
              </a:rPr>
              <a:t>More long-term investors and environment-focused investors buy their stock</a:t>
            </a:r>
            <a:endParaRPr lang="en-US"/>
          </a:p>
          <a:p>
            <a:pPr lvl="1">
              <a:buFont typeface="Courier New" panose="020B0604020202020204" pitchFamily="34" charset="0"/>
              <a:buChar char="o"/>
            </a:pPr>
            <a:r>
              <a:rPr lang="en-US">
                <a:ea typeface="+mn-lt"/>
                <a:cs typeface="+mn-lt"/>
              </a:rPr>
              <a:t>Green bonds signal real commitment to environmental goals</a:t>
            </a:r>
            <a:endParaRPr lang="en-US"/>
          </a:p>
          <a:p>
            <a:pPr lvl="1">
              <a:buFont typeface="Courier New" panose="020B0604020202020204" pitchFamily="34" charset="0"/>
              <a:buChar char="o"/>
            </a:pPr>
            <a:r>
              <a:rPr lang="en-US">
                <a:ea typeface="+mn-lt"/>
                <a:cs typeface="+mn-lt"/>
              </a:rPr>
              <a:t>Not just "greenwashing" - companies show actual improvements</a:t>
            </a:r>
            <a:endParaRPr lang="en-US"/>
          </a:p>
          <a:p>
            <a:pPr lvl="1">
              <a:buFont typeface="Courier New" panose="020B0604020202020204" pitchFamily="34" charset="0"/>
              <a:buChar char="o"/>
            </a:pPr>
            <a:r>
              <a:rPr lang="en-US">
                <a:ea typeface="+mn-lt"/>
                <a:cs typeface="+mn-lt"/>
              </a:rPr>
              <a:t>No price difference between green bonds and regular bonds from same company</a:t>
            </a:r>
            <a:endParaRPr lang="en-US"/>
          </a:p>
          <a:p>
            <a:pPr marL="0" indent="0">
              <a:buNone/>
            </a:pPr>
            <a:r>
              <a:rPr lang="en-US" sz="1800"/>
              <a:t>This study also calls for future research as </a:t>
            </a:r>
            <a:r>
              <a:rPr lang="en-US" sz="1800">
                <a:ea typeface="+mn-lt"/>
                <a:cs typeface="+mn-lt"/>
              </a:rPr>
              <a:t>corporate green bonds are a new financial instrument and the results are based on a relatively small number of observations.  As more data become available, future research could provide larger-scale evidence and a more refined characterization of the long-term implications of corporate green bonds</a:t>
            </a:r>
            <a:endParaRPr lang="en-US" sz="1800"/>
          </a:p>
          <a:p>
            <a:endParaRPr lang="en-US" sz="3200"/>
          </a:p>
        </p:txBody>
      </p:sp>
    </p:spTree>
    <p:extLst>
      <p:ext uri="{BB962C8B-B14F-4D97-AF65-F5344CB8AC3E}">
        <p14:creationId xmlns:p14="http://schemas.microsoft.com/office/powerpoint/2010/main" val="7373946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EF0905-CD5E-DDC3-D459-A51D75E6BE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226CC4-0B6E-EE90-25FD-65BEB1D05409}"/>
              </a:ext>
            </a:extLst>
          </p:cNvPr>
          <p:cNvSpPr>
            <a:spLocks noGrp="1"/>
          </p:cNvSpPr>
          <p:nvPr>
            <p:ph type="title"/>
          </p:nvPr>
        </p:nvSpPr>
        <p:spPr/>
        <p:txBody>
          <a:bodyPr>
            <a:normAutofit/>
          </a:bodyPr>
          <a:lstStyle/>
          <a:p>
            <a:endParaRPr lang="en-US"/>
          </a:p>
        </p:txBody>
      </p:sp>
      <p:sp>
        <p:nvSpPr>
          <p:cNvPr id="3" name="Content Placeholder 2">
            <a:extLst>
              <a:ext uri="{FF2B5EF4-FFF2-40B4-BE49-F238E27FC236}">
                <a16:creationId xmlns:a16="http://schemas.microsoft.com/office/drawing/2014/main" id="{11065F47-07EF-1358-5F3E-DF6A54BB8ED5}"/>
              </a:ext>
            </a:extLst>
          </p:cNvPr>
          <p:cNvSpPr>
            <a:spLocks noGrp="1"/>
          </p:cNvSpPr>
          <p:nvPr>
            <p:ph idx="1"/>
          </p:nvPr>
        </p:nvSpPr>
        <p:spPr>
          <a:xfrm>
            <a:off x="1451579" y="1859157"/>
            <a:ext cx="9989494" cy="3450613"/>
          </a:xfrm>
        </p:spPr>
        <p:txBody>
          <a:bodyPr vert="horz" lIns="91440" tIns="45720" rIns="91440" bIns="45720" rtlCol="0" anchor="t">
            <a:noAutofit/>
          </a:bodyPr>
          <a:lstStyle/>
          <a:p>
            <a:r>
              <a:rPr lang="en-US" sz="2800"/>
              <a:t>Thank You</a:t>
            </a:r>
          </a:p>
        </p:txBody>
      </p:sp>
    </p:spTree>
    <p:extLst>
      <p:ext uri="{BB962C8B-B14F-4D97-AF65-F5344CB8AC3E}">
        <p14:creationId xmlns:p14="http://schemas.microsoft.com/office/powerpoint/2010/main" val="1814667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DF970-C6E3-FBA6-A115-27D90A9FAE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46C9A1-2F9F-A45B-0A17-ACDA92A21454}"/>
              </a:ext>
            </a:extLst>
          </p:cNvPr>
          <p:cNvSpPr>
            <a:spLocks noGrp="1"/>
          </p:cNvSpPr>
          <p:nvPr>
            <p:ph type="title"/>
          </p:nvPr>
        </p:nvSpPr>
        <p:spPr/>
        <p:txBody>
          <a:bodyPr/>
          <a:lstStyle/>
          <a:p>
            <a:br>
              <a:rPr lang="en-US"/>
            </a:br>
            <a:r>
              <a:rPr lang="en-US"/>
              <a:t>Conceptual framework</a:t>
            </a:r>
          </a:p>
        </p:txBody>
      </p:sp>
      <p:sp>
        <p:nvSpPr>
          <p:cNvPr id="3" name="Content Placeholder 2">
            <a:extLst>
              <a:ext uri="{FF2B5EF4-FFF2-40B4-BE49-F238E27FC236}">
                <a16:creationId xmlns:a16="http://schemas.microsoft.com/office/drawing/2014/main" id="{F393B965-B402-5187-2667-C27DC157E207}"/>
              </a:ext>
            </a:extLst>
          </p:cNvPr>
          <p:cNvSpPr>
            <a:spLocks noGrp="1"/>
          </p:cNvSpPr>
          <p:nvPr>
            <p:ph idx="1"/>
          </p:nvPr>
        </p:nvSpPr>
        <p:spPr/>
        <p:txBody>
          <a:bodyPr>
            <a:normAutofit fontScale="62500" lnSpcReduction="20000"/>
          </a:bodyPr>
          <a:lstStyle/>
          <a:p>
            <a:pPr marL="0" indent="0" algn="just">
              <a:buNone/>
            </a:pPr>
            <a:r>
              <a:rPr lang="en-IN" b="1"/>
              <a:t>Three Main Rationale:</a:t>
            </a:r>
            <a:endParaRPr lang="en-IN"/>
          </a:p>
          <a:p>
            <a:pPr algn="just"/>
            <a:r>
              <a:rPr lang="en-IN" b="1" err="1"/>
              <a:t>Signaling</a:t>
            </a:r>
            <a:r>
              <a:rPr lang="en-IN" b="1"/>
              <a:t> Commitment</a:t>
            </a:r>
            <a:endParaRPr lang="en-IN"/>
          </a:p>
          <a:p>
            <a:pPr lvl="1" algn="just"/>
            <a:r>
              <a:rPr lang="en-IN"/>
              <a:t>Green bonds are costly (certification, constraints), making them a </a:t>
            </a:r>
            <a:r>
              <a:rPr lang="en-IN" b="1"/>
              <a:t>credible signal</a:t>
            </a:r>
            <a:r>
              <a:rPr lang="en-IN"/>
              <a:t> of environmental intent.</a:t>
            </a:r>
          </a:p>
          <a:p>
            <a:pPr lvl="1" algn="just"/>
            <a:r>
              <a:rPr lang="en-IN"/>
              <a:t>Leads to </a:t>
            </a:r>
            <a:r>
              <a:rPr lang="en-IN" b="1"/>
              <a:t>positive stock market reactions</a:t>
            </a:r>
            <a:r>
              <a:rPr lang="en-IN"/>
              <a:t>, better </a:t>
            </a:r>
            <a:r>
              <a:rPr lang="en-IN" b="1"/>
              <a:t>environmental performance</a:t>
            </a:r>
            <a:r>
              <a:rPr lang="en-IN"/>
              <a:t>, and more </a:t>
            </a:r>
            <a:r>
              <a:rPr lang="en-IN" b="1"/>
              <a:t>long-term/green investors</a:t>
            </a:r>
            <a:r>
              <a:rPr lang="en-IN"/>
              <a:t>.</a:t>
            </a:r>
          </a:p>
          <a:p>
            <a:pPr algn="just"/>
            <a:r>
              <a:rPr lang="en-IN" b="1"/>
              <a:t>Greenwashing</a:t>
            </a:r>
            <a:endParaRPr lang="en-IN"/>
          </a:p>
          <a:p>
            <a:pPr lvl="1" algn="just"/>
            <a:r>
              <a:rPr lang="en-IN"/>
              <a:t>Issued to </a:t>
            </a:r>
            <a:r>
              <a:rPr lang="en-IN" b="1"/>
              <a:t>appear</a:t>
            </a:r>
            <a:r>
              <a:rPr lang="en-IN"/>
              <a:t> sustainable without real action.</a:t>
            </a:r>
          </a:p>
          <a:p>
            <a:pPr lvl="1" algn="just"/>
            <a:r>
              <a:rPr lang="en-IN"/>
              <a:t>Companies may use selective disclosure, dubious eco-labels, mislead-</a:t>
            </a:r>
            <a:r>
              <a:rPr lang="en-IN" err="1"/>
              <a:t>ing</a:t>
            </a:r>
            <a:r>
              <a:rPr lang="en-IN"/>
              <a:t> visual imagery (e.g., the display of biodiversity symbols on the product), and misleading narratives.</a:t>
            </a:r>
          </a:p>
          <a:p>
            <a:pPr lvl="1" algn="just"/>
            <a:r>
              <a:rPr lang="en-IN"/>
              <a:t>The green bond market is governed by private certification standards, which lack the enforcement power of public regulations.</a:t>
            </a:r>
          </a:p>
          <a:p>
            <a:pPr algn="just"/>
            <a:r>
              <a:rPr lang="en-IN" b="1"/>
              <a:t>Cost of Capital</a:t>
            </a:r>
          </a:p>
          <a:p>
            <a:pPr algn="just"/>
            <a:r>
              <a:rPr lang="en-IN"/>
              <a:t>  Investors accept lower returns to support climate action, thus green bonds could offer </a:t>
            </a:r>
            <a:r>
              <a:rPr lang="en-IN" b="1"/>
              <a:t>cheaper financing</a:t>
            </a:r>
            <a:r>
              <a:rPr lang="en-IN"/>
              <a:t> for firms.</a:t>
            </a:r>
          </a:p>
          <a:p>
            <a:pPr algn="just"/>
            <a:r>
              <a:rPr lang="en-IN"/>
              <a:t>This leads to a </a:t>
            </a:r>
            <a:r>
              <a:rPr lang="en-IN" b="1"/>
              <a:t>positive stock market reaction</a:t>
            </a:r>
            <a:r>
              <a:rPr lang="en-IN"/>
              <a:t>, as shareholders gain from reduced financing costs.</a:t>
            </a:r>
          </a:p>
          <a:p>
            <a:pPr algn="just"/>
            <a:endParaRPr lang="en-IN"/>
          </a:p>
          <a:p>
            <a:pPr marL="0" indent="0" algn="just">
              <a:buNone/>
            </a:pPr>
            <a:endParaRPr lang="en-IN"/>
          </a:p>
          <a:p>
            <a:pPr marL="0" indent="0" algn="just">
              <a:buNone/>
            </a:pPr>
            <a:endParaRPr lang="en-IN"/>
          </a:p>
        </p:txBody>
      </p:sp>
    </p:spTree>
    <p:extLst>
      <p:ext uri="{BB962C8B-B14F-4D97-AF65-F5344CB8AC3E}">
        <p14:creationId xmlns:p14="http://schemas.microsoft.com/office/powerpoint/2010/main" val="4276689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9EFFF-C254-39A7-884E-6DD20BA473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3668F5-740D-D178-3A3B-F8DDE3D62149}"/>
              </a:ext>
            </a:extLst>
          </p:cNvPr>
          <p:cNvSpPr>
            <a:spLocks noGrp="1"/>
          </p:cNvSpPr>
          <p:nvPr>
            <p:ph type="title"/>
          </p:nvPr>
        </p:nvSpPr>
        <p:spPr>
          <a:xfrm>
            <a:off x="1292829" y="753719"/>
            <a:ext cx="9603275" cy="1049235"/>
          </a:xfrm>
        </p:spPr>
        <p:txBody>
          <a:bodyPr/>
          <a:lstStyle/>
          <a:p>
            <a:pPr algn="ctr"/>
            <a:br>
              <a:rPr lang="en-US"/>
            </a:br>
            <a:r>
              <a:rPr lang="en-US"/>
              <a:t>Corporate green bonds</a:t>
            </a:r>
          </a:p>
        </p:txBody>
      </p:sp>
      <p:sp>
        <p:nvSpPr>
          <p:cNvPr id="3" name="Content Placeholder 2">
            <a:extLst>
              <a:ext uri="{FF2B5EF4-FFF2-40B4-BE49-F238E27FC236}">
                <a16:creationId xmlns:a16="http://schemas.microsoft.com/office/drawing/2014/main" id="{D815EF3E-21E5-BD8C-DAEE-2B6BC75F9691}"/>
              </a:ext>
            </a:extLst>
          </p:cNvPr>
          <p:cNvSpPr>
            <a:spLocks noGrp="1"/>
          </p:cNvSpPr>
          <p:nvPr>
            <p:ph idx="1"/>
          </p:nvPr>
        </p:nvSpPr>
        <p:spPr>
          <a:xfrm>
            <a:off x="276829" y="1964932"/>
            <a:ext cx="11635275" cy="3755413"/>
          </a:xfrm>
        </p:spPr>
        <p:txBody>
          <a:bodyPr vert="horz" lIns="91440" tIns="45720" rIns="91440" bIns="45720" rtlCol="0" anchor="t">
            <a:noAutofit/>
          </a:bodyPr>
          <a:lstStyle/>
          <a:p>
            <a:pPr>
              <a:lnSpc>
                <a:spcPct val="100000"/>
              </a:lnSpc>
              <a:buNone/>
            </a:pPr>
            <a:r>
              <a:rPr lang="en-US" sz="2800" b="1">
                <a:latin typeface="Gill Sans MT"/>
              </a:rPr>
              <a:t>Definition and Market Expansion</a:t>
            </a:r>
            <a:endParaRPr lang="en-US" sz="2800">
              <a:latin typeface="Gill Sans MT"/>
            </a:endParaRPr>
          </a:p>
          <a:p>
            <a:pPr>
              <a:lnSpc>
                <a:spcPct val="100000"/>
              </a:lnSpc>
              <a:buFont typeface="Arial"/>
              <a:buChar char="•"/>
            </a:pPr>
            <a:r>
              <a:rPr lang="en-US" sz="1800" b="1">
                <a:latin typeface="Gill Sans MT"/>
                <a:ea typeface="+mn-lt"/>
                <a:cs typeface="+mn-lt"/>
              </a:rPr>
              <a:t>Dedicated Use of Funds</a:t>
            </a:r>
            <a:r>
              <a:rPr lang="en-US" sz="1800">
                <a:latin typeface="Gill Sans MT"/>
                <a:ea typeface="+mn-lt"/>
                <a:cs typeface="+mn-lt"/>
              </a:rPr>
              <a:t>: Green bonds are financial instruments whose proceeds are exclusively allocated to environmental and climate-friendly projects such as renewable energy, energy efficiency, and sustainable infrastructure.</a:t>
            </a:r>
          </a:p>
          <a:p>
            <a:pPr>
              <a:lnSpc>
                <a:spcPct val="100000"/>
              </a:lnSpc>
              <a:buFont typeface="Arial"/>
              <a:buChar char="•"/>
            </a:pPr>
            <a:r>
              <a:rPr lang="en-US" sz="1800" b="1">
                <a:latin typeface="Gill Sans MT"/>
                <a:ea typeface="+mn-lt"/>
                <a:cs typeface="+mn-lt"/>
              </a:rPr>
              <a:t>Rapid Market Growth</a:t>
            </a:r>
            <a:r>
              <a:rPr lang="en-US" sz="1800">
                <a:latin typeface="Gill Sans MT"/>
                <a:ea typeface="+mn-lt"/>
                <a:cs typeface="+mn-lt"/>
              </a:rPr>
              <a:t>: Since their emergence in 2013, corporate green bond issuance has grown dramatically—from $5 billion in 2013 to $95.7 billion in 2018—totaling $301.2 billion across 1189 bonds.</a:t>
            </a:r>
          </a:p>
          <a:p>
            <a:pPr>
              <a:lnSpc>
                <a:spcPct val="100000"/>
              </a:lnSpc>
              <a:buFont typeface="Arial"/>
              <a:buChar char="•"/>
            </a:pPr>
            <a:r>
              <a:rPr lang="en-US" sz="1800" b="1">
                <a:latin typeface="Gill Sans MT"/>
                <a:ea typeface="+mn-lt"/>
                <a:cs typeface="+mn-lt"/>
              </a:rPr>
              <a:t>Industry and Geographic Concentration</a:t>
            </a:r>
            <a:r>
              <a:rPr lang="en-US" sz="1800">
                <a:latin typeface="Gill Sans MT"/>
                <a:ea typeface="+mn-lt"/>
                <a:cs typeface="+mn-lt"/>
              </a:rPr>
              <a:t>: Green bonds are more common in industries with environmental exposure (e.g., utilities, energy, transportation) and are primarily issued by firms in China, the US, France, Germany, and the Netherlands.</a:t>
            </a:r>
            <a:endParaRPr lang="en-US" sz="1800">
              <a:latin typeface="Gill Sans MT"/>
            </a:endParaRPr>
          </a:p>
          <a:p>
            <a:pPr marL="0" indent="0">
              <a:lnSpc>
                <a:spcPct val="100000"/>
              </a:lnSpc>
              <a:buNone/>
            </a:pPr>
            <a:r>
              <a:rPr lang="en-US" sz="2800" b="1">
                <a:latin typeface="Gill Sans MT"/>
              </a:rPr>
              <a:t>Motivations for Issuance</a:t>
            </a:r>
            <a:endParaRPr lang="en-US" sz="2800">
              <a:latin typeface="Gill Sans MT"/>
            </a:endParaRPr>
          </a:p>
          <a:p>
            <a:pPr>
              <a:lnSpc>
                <a:spcPct val="100000"/>
              </a:lnSpc>
              <a:buFont typeface="Arial"/>
              <a:buChar char="•"/>
            </a:pPr>
            <a:r>
              <a:rPr lang="en-US" sz="1800">
                <a:latin typeface="Gill Sans MT"/>
                <a:ea typeface="+mn-lt"/>
                <a:cs typeface="Arial"/>
              </a:rPr>
              <a:t>Signaling Commitment to Sustainability - Certification (e.g., Climate Bonds Initiative) is costly and common: 65.6% of bonds are certified. Certification includes pre- and post-issuance audits and carries reputational risk in case of non-compliance (e.g., Repsol case).</a:t>
            </a:r>
            <a:br>
              <a:rPr lang="en-US" sz="1800">
                <a:latin typeface="Gill Sans MT"/>
                <a:ea typeface="+mn-lt"/>
                <a:cs typeface="Arial"/>
              </a:rPr>
            </a:br>
            <a:endParaRPr lang="en-US" sz="1800">
              <a:latin typeface="Gill Sans MT"/>
              <a:cs typeface="Arial"/>
            </a:endParaRPr>
          </a:p>
          <a:p>
            <a:pPr>
              <a:lnSpc>
                <a:spcPct val="100000"/>
              </a:lnSpc>
              <a:buFont typeface="Arial"/>
              <a:buChar char="•"/>
            </a:pPr>
            <a:endParaRPr lang="en-US" sz="2800">
              <a:latin typeface="Gill Sans MT"/>
            </a:endParaRPr>
          </a:p>
        </p:txBody>
      </p:sp>
    </p:spTree>
    <p:extLst>
      <p:ext uri="{BB962C8B-B14F-4D97-AF65-F5344CB8AC3E}">
        <p14:creationId xmlns:p14="http://schemas.microsoft.com/office/powerpoint/2010/main" val="3921563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56F7F-066D-379F-767C-6A012F1034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B6592C-B311-6306-EE51-D6C2CEF2D9E2}"/>
              </a:ext>
            </a:extLst>
          </p:cNvPr>
          <p:cNvSpPr>
            <a:spLocks noGrp="1"/>
          </p:cNvSpPr>
          <p:nvPr>
            <p:ph type="title"/>
          </p:nvPr>
        </p:nvSpPr>
        <p:spPr>
          <a:xfrm>
            <a:off x="1437303" y="754414"/>
            <a:ext cx="9603275" cy="1049235"/>
          </a:xfrm>
        </p:spPr>
        <p:txBody>
          <a:bodyPr/>
          <a:lstStyle/>
          <a:p>
            <a:pPr algn="ctr"/>
            <a:br>
              <a:rPr lang="en-US"/>
            </a:br>
            <a:r>
              <a:rPr lang="en-US"/>
              <a:t>Corporate green bonds</a:t>
            </a:r>
          </a:p>
        </p:txBody>
      </p:sp>
      <p:sp>
        <p:nvSpPr>
          <p:cNvPr id="9" name="TextBox 8">
            <a:extLst>
              <a:ext uri="{FF2B5EF4-FFF2-40B4-BE49-F238E27FC236}">
                <a16:creationId xmlns:a16="http://schemas.microsoft.com/office/drawing/2014/main" id="{681F0704-B0C2-16E1-C7DF-595C82B4EF4D}"/>
              </a:ext>
            </a:extLst>
          </p:cNvPr>
          <p:cNvSpPr txBox="1"/>
          <p:nvPr/>
        </p:nvSpPr>
        <p:spPr>
          <a:xfrm>
            <a:off x="456309" y="1914985"/>
            <a:ext cx="11281806" cy="42114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Sans-Serif"/>
              <a:buChar char="•"/>
            </a:pPr>
            <a:r>
              <a:rPr lang="en-US" b="1"/>
              <a:t>    Greenwashing Concerns</a:t>
            </a:r>
            <a:r>
              <a:rPr lang="en-US"/>
              <a:t>: While some argue that green bonds could be used for superficial branding, the study finds that green bond issuers demonstrate actual environmental improvements post-issuance, contradicting this concern.</a:t>
            </a:r>
          </a:p>
          <a:p>
            <a:pPr marL="228600" indent="-285750">
              <a:spcBef>
                <a:spcPts val="1000"/>
              </a:spcBef>
              <a:buFont typeface="Arial,Sans-Serif"/>
              <a:buChar char="•"/>
            </a:pPr>
            <a:r>
              <a:rPr lang="en-US" b="1"/>
              <a:t>No Cost Advantage</a:t>
            </a:r>
            <a:r>
              <a:rPr lang="en-US"/>
              <a:t>: Contrary to the hypothesis that green bonds lower financing costs, the study finds no significant difference in yields between green and conventional bonds, rejecting the cost-of-capital argument.</a:t>
            </a:r>
            <a:endParaRPr lang="en-US" sz="2800"/>
          </a:p>
          <a:p>
            <a:pPr>
              <a:spcBef>
                <a:spcPts val="1000"/>
              </a:spcBef>
            </a:pPr>
            <a:r>
              <a:rPr lang="en-US" sz="2800" b="1"/>
              <a:t>Market and Investor Reactions</a:t>
            </a:r>
            <a:endParaRPr lang="en-US" sz="2800"/>
          </a:p>
          <a:p>
            <a:pPr marL="228600" indent="-285750">
              <a:spcBef>
                <a:spcPts val="1000"/>
              </a:spcBef>
              <a:buFont typeface="Arial,Sans-Serif"/>
              <a:buChar char="•"/>
            </a:pPr>
            <a:r>
              <a:rPr lang="en-US" b="1"/>
              <a:t>Positive Stock Market Response</a:t>
            </a:r>
            <a:r>
              <a:rPr lang="en-US"/>
              <a:t>: Event study analysis reveals that green bond announcements lead to a statistically significant average CAR of 0.49%, indicating investor optimism.</a:t>
            </a:r>
          </a:p>
          <a:p>
            <a:pPr marL="228600" indent="-285750">
              <a:spcBef>
                <a:spcPts val="1000"/>
              </a:spcBef>
              <a:buFont typeface="Arial,Sans-Serif"/>
              <a:buChar char="•"/>
            </a:pPr>
            <a:r>
              <a:rPr lang="en-US" b="1"/>
              <a:t>Impact of Certification and First-Time Issuance</a:t>
            </a:r>
            <a:r>
              <a:rPr lang="en-US"/>
              <a:t>: Market reactions are stronger for certified green bonds (+0.71%) and for first-time issuers (+0.80%), supporting the signaling theory.</a:t>
            </a:r>
          </a:p>
          <a:p>
            <a:pPr marL="228600" indent="-285750">
              <a:spcBef>
                <a:spcPts val="1000"/>
              </a:spcBef>
              <a:buFont typeface="Arial,Sans-Serif"/>
              <a:buChar char="•"/>
            </a:pPr>
            <a:r>
              <a:rPr lang="en-US" b="1"/>
              <a:t>Attracting Long-Term Investors</a:t>
            </a:r>
            <a:r>
              <a:rPr lang="en-US"/>
              <a:t>: Firms issuing green bonds experience a shift in ownership structure, gaining more attention from long-term and environmentally focused investors, enhancing alignment with sustainability goals.</a:t>
            </a:r>
          </a:p>
        </p:txBody>
      </p:sp>
    </p:spTree>
    <p:extLst>
      <p:ext uri="{BB962C8B-B14F-4D97-AF65-F5344CB8AC3E}">
        <p14:creationId xmlns:p14="http://schemas.microsoft.com/office/powerpoint/2010/main" val="260792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5B57C3-9FBA-9F01-93AF-9C382B1AD3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5C4314-1BC3-9C86-A9B1-4F5A23CAEB5F}"/>
              </a:ext>
            </a:extLst>
          </p:cNvPr>
          <p:cNvSpPr>
            <a:spLocks noGrp="1"/>
          </p:cNvSpPr>
          <p:nvPr>
            <p:ph type="title"/>
          </p:nvPr>
        </p:nvSpPr>
        <p:spPr>
          <a:xfrm>
            <a:off x="1292829" y="760069"/>
            <a:ext cx="9603275" cy="1049235"/>
          </a:xfrm>
        </p:spPr>
        <p:txBody>
          <a:bodyPr/>
          <a:lstStyle/>
          <a:p>
            <a:pPr algn="ctr"/>
            <a:br>
              <a:rPr lang="en-US"/>
            </a:br>
            <a:r>
              <a:rPr lang="en-US"/>
              <a:t>Firm-level data</a:t>
            </a:r>
          </a:p>
        </p:txBody>
      </p:sp>
      <p:sp>
        <p:nvSpPr>
          <p:cNvPr id="3" name="Content Placeholder 2">
            <a:extLst>
              <a:ext uri="{FF2B5EF4-FFF2-40B4-BE49-F238E27FC236}">
                <a16:creationId xmlns:a16="http://schemas.microsoft.com/office/drawing/2014/main" id="{FBF5845B-B106-DDF1-F9C2-7DAA7D05C433}"/>
              </a:ext>
            </a:extLst>
          </p:cNvPr>
          <p:cNvSpPr>
            <a:spLocks noGrp="1"/>
          </p:cNvSpPr>
          <p:nvPr>
            <p:ph idx="1"/>
          </p:nvPr>
        </p:nvSpPr>
        <p:spPr>
          <a:xfrm>
            <a:off x="226029" y="1945882"/>
            <a:ext cx="11736875" cy="3418863"/>
          </a:xfrm>
        </p:spPr>
        <p:txBody>
          <a:bodyPr vert="horz" lIns="91440" tIns="45720" rIns="91440" bIns="45720" rtlCol="0" anchor="t">
            <a:noAutofit/>
          </a:bodyPr>
          <a:lstStyle/>
          <a:p>
            <a:pPr>
              <a:lnSpc>
                <a:spcPct val="100000"/>
              </a:lnSpc>
              <a:buNone/>
            </a:pPr>
            <a:r>
              <a:rPr lang="en-US" sz="2400" b="1"/>
              <a:t>Data Sources and Variables</a:t>
            </a:r>
            <a:endParaRPr lang="en-US" sz="2400"/>
          </a:p>
          <a:p>
            <a:pPr>
              <a:lnSpc>
                <a:spcPct val="100000"/>
              </a:lnSpc>
              <a:buFont typeface="Arial"/>
              <a:buChar char="•"/>
            </a:pPr>
            <a:r>
              <a:rPr lang="en-US" sz="1600" b="1">
                <a:ea typeface="+mn-lt"/>
                <a:cs typeface="+mn-lt"/>
              </a:rPr>
              <a:t>Financial and Market Data</a:t>
            </a:r>
            <a:r>
              <a:rPr lang="en-US" sz="1600">
                <a:ea typeface="+mn-lt"/>
                <a:cs typeface="+mn-lt"/>
              </a:rPr>
              <a:t>: Compustat provides accounting data such as asset size, leverage, and profitability, while stock returns are used to analyze market reactions.</a:t>
            </a:r>
          </a:p>
          <a:p>
            <a:pPr>
              <a:lnSpc>
                <a:spcPct val="100000"/>
              </a:lnSpc>
              <a:buFont typeface="Arial"/>
              <a:buChar char="•"/>
            </a:pPr>
            <a:r>
              <a:rPr lang="en-US" sz="1600" b="1">
                <a:ea typeface="+mn-lt"/>
                <a:cs typeface="+mn-lt"/>
              </a:rPr>
              <a:t>ESG and Industry Metrics</a:t>
            </a:r>
            <a:r>
              <a:rPr lang="en-US" sz="1600">
                <a:ea typeface="+mn-lt"/>
                <a:cs typeface="+mn-lt"/>
              </a:rPr>
              <a:t>: ESG ratings are obtained from ASSET4, covering environment, social, and governance dimensions. Industry-level environmental materiality is measured using SASB scores.</a:t>
            </a:r>
            <a:endParaRPr lang="en-US" sz="1600"/>
          </a:p>
          <a:p>
            <a:pPr>
              <a:lnSpc>
                <a:spcPct val="100000"/>
              </a:lnSpc>
              <a:buFont typeface="Arial"/>
              <a:buChar char="•"/>
            </a:pPr>
            <a:r>
              <a:rPr lang="en-US" sz="1600" b="1">
                <a:ea typeface="+mn-lt"/>
                <a:cs typeface="+mn-lt"/>
              </a:rPr>
              <a:t>Ownership Structure</a:t>
            </a:r>
            <a:r>
              <a:rPr lang="en-US" sz="1600">
                <a:ea typeface="+mn-lt"/>
                <a:cs typeface="+mn-lt"/>
              </a:rPr>
              <a:t>: Data from Thomson Reuters tracks institutional investor behavior, enabling analysis of shifts in ownership post green bond issuance.</a:t>
            </a:r>
            <a:endParaRPr lang="en-US" sz="1600"/>
          </a:p>
          <a:p>
            <a:pPr marL="0" indent="0">
              <a:lnSpc>
                <a:spcPct val="100000"/>
              </a:lnSpc>
              <a:buNone/>
            </a:pPr>
            <a:r>
              <a:rPr lang="en-US" sz="2400" b="1"/>
              <a:t>Issuer Characteristics and Matching Design</a:t>
            </a:r>
            <a:endParaRPr lang="en-US" sz="2400"/>
          </a:p>
          <a:p>
            <a:pPr>
              <a:lnSpc>
                <a:spcPct val="100000"/>
              </a:lnSpc>
              <a:buFont typeface="Arial"/>
              <a:buChar char="•"/>
            </a:pPr>
            <a:r>
              <a:rPr lang="en-US" sz="1600" b="1">
                <a:ea typeface="+mn-lt"/>
                <a:cs typeface="+mn-lt"/>
              </a:rPr>
              <a:t>Profile of Green Bond Issuers</a:t>
            </a:r>
            <a:r>
              <a:rPr lang="en-US" sz="1600">
                <a:ea typeface="+mn-lt"/>
                <a:cs typeface="+mn-lt"/>
              </a:rPr>
              <a:t>: Compared to other bond issuers, green bond firms are larger and exhibit higher environmental, social, and governance scores even before issuance.</a:t>
            </a:r>
            <a:endParaRPr lang="en-US" sz="1600"/>
          </a:p>
          <a:p>
            <a:pPr>
              <a:lnSpc>
                <a:spcPct val="100000"/>
              </a:lnSpc>
              <a:buFont typeface="Arial"/>
              <a:buChar char="•"/>
            </a:pPr>
            <a:r>
              <a:rPr lang="en-US" sz="1600" b="1">
                <a:ea typeface="+mn-lt"/>
                <a:cs typeface="+mn-lt"/>
              </a:rPr>
              <a:t>Environmentally Sensitive Industries</a:t>
            </a:r>
            <a:r>
              <a:rPr lang="en-US" sz="1600">
                <a:ea typeface="+mn-lt"/>
                <a:cs typeface="+mn-lt"/>
              </a:rPr>
              <a:t>: Green bond issuance is more frequent in industries where environmental issues are financially material, as indicated by higher SASB scores.</a:t>
            </a:r>
            <a:endParaRPr lang="en-US" sz="1600"/>
          </a:p>
          <a:p>
            <a:pPr>
              <a:lnSpc>
                <a:spcPct val="100000"/>
              </a:lnSpc>
              <a:buFont typeface="Arial"/>
              <a:buChar char="•"/>
            </a:pPr>
            <a:endParaRPr lang="en-US" sz="2400"/>
          </a:p>
        </p:txBody>
      </p:sp>
    </p:spTree>
    <p:extLst>
      <p:ext uri="{BB962C8B-B14F-4D97-AF65-F5344CB8AC3E}">
        <p14:creationId xmlns:p14="http://schemas.microsoft.com/office/powerpoint/2010/main" val="4254328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2FA861-B597-0C64-A3A1-065B78A20C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0D9123-096F-51F8-4283-CC7D13EC7DFD}"/>
              </a:ext>
            </a:extLst>
          </p:cNvPr>
          <p:cNvSpPr>
            <a:spLocks noGrp="1"/>
          </p:cNvSpPr>
          <p:nvPr>
            <p:ph type="title"/>
          </p:nvPr>
        </p:nvSpPr>
        <p:spPr>
          <a:xfrm>
            <a:off x="1295842" y="793441"/>
            <a:ext cx="9603275" cy="1049235"/>
          </a:xfrm>
        </p:spPr>
        <p:txBody>
          <a:bodyPr/>
          <a:lstStyle/>
          <a:p>
            <a:pPr algn="ctr"/>
            <a:br>
              <a:rPr lang="en-US"/>
            </a:br>
            <a:r>
              <a:rPr lang="en-US"/>
              <a:t>Firm-level data</a:t>
            </a:r>
          </a:p>
        </p:txBody>
      </p:sp>
      <p:sp>
        <p:nvSpPr>
          <p:cNvPr id="3" name="Content Placeholder 2">
            <a:extLst>
              <a:ext uri="{FF2B5EF4-FFF2-40B4-BE49-F238E27FC236}">
                <a16:creationId xmlns:a16="http://schemas.microsoft.com/office/drawing/2014/main" id="{2E80D08E-1A52-E571-0E1D-45FA184F7724}"/>
              </a:ext>
            </a:extLst>
          </p:cNvPr>
          <p:cNvSpPr>
            <a:spLocks noGrp="1"/>
          </p:cNvSpPr>
          <p:nvPr>
            <p:ph idx="1"/>
          </p:nvPr>
        </p:nvSpPr>
        <p:spPr>
          <a:xfrm>
            <a:off x="269737" y="2043820"/>
            <a:ext cx="11651636" cy="3689781"/>
          </a:xfrm>
        </p:spPr>
        <p:txBody>
          <a:bodyPr vert="horz" lIns="91440" tIns="45720" rIns="91440" bIns="45720" rtlCol="0" anchor="t">
            <a:noAutofit/>
          </a:bodyPr>
          <a:lstStyle/>
          <a:p>
            <a:pPr>
              <a:lnSpc>
                <a:spcPct val="100000"/>
              </a:lnSpc>
              <a:buFont typeface="Arial,Sans-Serif"/>
              <a:buChar char="•"/>
            </a:pPr>
            <a:r>
              <a:rPr lang="en-US" b="1">
                <a:ea typeface="+mn-lt"/>
                <a:cs typeface="+mn-lt"/>
              </a:rPr>
              <a:t>Matching Approach for Counterfactuals</a:t>
            </a:r>
            <a:r>
              <a:rPr lang="en-US">
                <a:ea typeface="+mn-lt"/>
                <a:cs typeface="+mn-lt"/>
              </a:rPr>
              <a:t>: Each green bond issuer is matched to a similar non-green bond issuer from the same country, industry, and year using a nearest-neighbor method, ensuring valid comparisons of post-issuance outcomes.</a:t>
            </a:r>
          </a:p>
          <a:p>
            <a:pPr marL="0" indent="0">
              <a:lnSpc>
                <a:spcPct val="100000"/>
              </a:lnSpc>
              <a:buNone/>
            </a:pPr>
            <a:r>
              <a:rPr lang="en-US" sz="3200" b="1">
                <a:ea typeface="+mn-lt"/>
                <a:cs typeface="+mn-lt"/>
              </a:rPr>
              <a:t>Post-Issuance Firm-Level Outcomes</a:t>
            </a:r>
            <a:endParaRPr lang="en-US" sz="3200">
              <a:ea typeface="+mn-lt"/>
              <a:cs typeface="+mn-lt"/>
            </a:endParaRPr>
          </a:p>
          <a:p>
            <a:pPr>
              <a:lnSpc>
                <a:spcPct val="100000"/>
              </a:lnSpc>
              <a:buFont typeface="Arial,Sans-Serif"/>
              <a:buChar char="•"/>
            </a:pPr>
            <a:r>
              <a:rPr lang="en-US" b="1">
                <a:ea typeface="+mn-lt"/>
                <a:cs typeface="+mn-lt"/>
              </a:rPr>
              <a:t>Improved Environmental Performance</a:t>
            </a:r>
            <a:r>
              <a:rPr lang="en-US">
                <a:ea typeface="+mn-lt"/>
                <a:cs typeface="+mn-lt"/>
              </a:rPr>
              <a:t>: Firms show increases in ASSET4 environmental ratings and decreases in CO₂ emissions per dollar of assets, reflecting genuine improvement.</a:t>
            </a:r>
          </a:p>
          <a:p>
            <a:pPr>
              <a:lnSpc>
                <a:spcPct val="100000"/>
              </a:lnSpc>
              <a:buFont typeface="Arial,Sans-Serif"/>
              <a:buChar char="•"/>
            </a:pPr>
            <a:r>
              <a:rPr lang="en-US" b="1">
                <a:ea typeface="+mn-lt"/>
                <a:cs typeface="+mn-lt"/>
              </a:rPr>
              <a:t>Investor Base Realignment</a:t>
            </a:r>
            <a:r>
              <a:rPr lang="en-US">
                <a:ea typeface="+mn-lt"/>
                <a:cs typeface="+mn-lt"/>
              </a:rPr>
              <a:t>: There is a measurable rise in ownership by long-term investors and members of green investor networks like Ceres, following green bond issuance.</a:t>
            </a:r>
            <a:endParaRPr lang="en-US"/>
          </a:p>
          <a:p>
            <a:pPr>
              <a:lnSpc>
                <a:spcPct val="100000"/>
              </a:lnSpc>
              <a:buFont typeface="Arial,Sans-Serif"/>
              <a:buChar char="•"/>
            </a:pPr>
            <a:r>
              <a:rPr lang="en-US" b="1">
                <a:ea typeface="+mn-lt"/>
                <a:cs typeface="+mn-lt"/>
              </a:rPr>
              <a:t>Support for Signaling Argument</a:t>
            </a:r>
            <a:r>
              <a:rPr lang="en-US">
                <a:ea typeface="+mn-lt"/>
                <a:cs typeface="+mn-lt"/>
              </a:rPr>
              <a:t>: These post-issuance changes are consistent with the idea that green bonds signal serious environmental commitment rather than symbolic action.</a:t>
            </a:r>
            <a:endParaRPr lang="en-US"/>
          </a:p>
          <a:p>
            <a:pPr>
              <a:lnSpc>
                <a:spcPct val="100000"/>
              </a:lnSpc>
              <a:buFont typeface="Arial,Sans-Serif"/>
              <a:buChar char="•"/>
            </a:pPr>
            <a:endParaRPr lang="en-US" sz="3200"/>
          </a:p>
          <a:p>
            <a:pPr>
              <a:lnSpc>
                <a:spcPct val="100000"/>
              </a:lnSpc>
              <a:buFont typeface="Arial,Sans-Serif"/>
              <a:buChar char="•"/>
            </a:pPr>
            <a:endParaRPr lang="en-US" sz="3200"/>
          </a:p>
        </p:txBody>
      </p:sp>
    </p:spTree>
    <p:extLst>
      <p:ext uri="{BB962C8B-B14F-4D97-AF65-F5344CB8AC3E}">
        <p14:creationId xmlns:p14="http://schemas.microsoft.com/office/powerpoint/2010/main" val="3286534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8F00F9-EE29-DA76-49F9-88878179F7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D070F2-C4F5-BD02-2B41-3917E582AD81}"/>
              </a:ext>
            </a:extLst>
          </p:cNvPr>
          <p:cNvSpPr>
            <a:spLocks noGrp="1"/>
          </p:cNvSpPr>
          <p:nvPr>
            <p:ph type="title"/>
          </p:nvPr>
        </p:nvSpPr>
        <p:spPr/>
        <p:txBody>
          <a:bodyPr/>
          <a:lstStyle/>
          <a:p>
            <a:r>
              <a:rPr lang="en-US" dirty="0"/>
              <a:t>Stock market reaction to the </a:t>
            </a:r>
            <a:br>
              <a:rPr lang="en-US" dirty="0"/>
            </a:br>
            <a:r>
              <a:rPr lang="en-US" dirty="0"/>
              <a:t>issuance of corporate green bonds</a:t>
            </a:r>
          </a:p>
        </p:txBody>
      </p:sp>
      <p:sp>
        <p:nvSpPr>
          <p:cNvPr id="3" name="Content Placeholder 2">
            <a:extLst>
              <a:ext uri="{FF2B5EF4-FFF2-40B4-BE49-F238E27FC236}">
                <a16:creationId xmlns:a16="http://schemas.microsoft.com/office/drawing/2014/main" id="{DC04B6F7-F880-6314-04E8-B366C83CBDB6}"/>
              </a:ext>
            </a:extLst>
          </p:cNvPr>
          <p:cNvSpPr>
            <a:spLocks noGrp="1"/>
          </p:cNvSpPr>
          <p:nvPr>
            <p:ph idx="1"/>
          </p:nvPr>
        </p:nvSpPr>
        <p:spPr/>
        <p:txBody>
          <a:bodyPr/>
          <a:lstStyle/>
          <a:p>
            <a:endParaRPr lang="en-IN" dirty="0"/>
          </a:p>
          <a:p>
            <a:pPr marL="0" indent="0">
              <a:buNone/>
            </a:pPr>
            <a:r>
              <a:rPr lang="en-IN" b="1" dirty="0"/>
              <a:t>Green Bonds, Investor Attention and Stock Market Reaction: Evidence from ASEAN Countries - </a:t>
            </a:r>
            <a:r>
              <a:rPr lang="en-IN" dirty="0"/>
              <a:t>Andini Nurul Aini, Citra </a:t>
            </a:r>
            <a:r>
              <a:rPr lang="en-IN" dirty="0" err="1"/>
              <a:t>Sukmadilaga</a:t>
            </a:r>
            <a:r>
              <a:rPr lang="en-IN" dirty="0"/>
              <a:t>, </a:t>
            </a:r>
            <a:r>
              <a:rPr lang="en-IN" dirty="0" err="1"/>
              <a:t>Erlane</a:t>
            </a:r>
            <a:r>
              <a:rPr lang="en-IN" dirty="0"/>
              <a:t> K. Ghani </a:t>
            </a:r>
          </a:p>
          <a:p>
            <a:pPr marL="0" indent="0">
              <a:buNone/>
            </a:pPr>
            <a:r>
              <a:rPr lang="en-US" b="1" dirty="0"/>
              <a:t>The market reaction to green bond issuance: Evidence from China </a:t>
            </a:r>
            <a:r>
              <a:rPr lang="en-US" dirty="0"/>
              <a:t>- </a:t>
            </a:r>
            <a:r>
              <a:rPr lang="en-IN" dirty="0" err="1"/>
              <a:t>Jiazhen</a:t>
            </a:r>
            <a:r>
              <a:rPr lang="en-IN" dirty="0"/>
              <a:t> Wang, Xin Chen, Xiaoxia Li, Jing Yu, Rui Zhong</a:t>
            </a:r>
            <a:endParaRPr lang="en-US" dirty="0"/>
          </a:p>
        </p:txBody>
      </p:sp>
    </p:spTree>
    <p:extLst>
      <p:ext uri="{BB962C8B-B14F-4D97-AF65-F5344CB8AC3E}">
        <p14:creationId xmlns:p14="http://schemas.microsoft.com/office/powerpoint/2010/main" val="1228636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FD04FFBC-8623-EDFB-694C-DAAED995E5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CE9133-4BA8-5F1B-DB6B-2B12376C5E4F}"/>
              </a:ext>
            </a:extLst>
          </p:cNvPr>
          <p:cNvSpPr>
            <a:spLocks noGrp="1"/>
          </p:cNvSpPr>
          <p:nvPr>
            <p:ph type="title"/>
          </p:nvPr>
        </p:nvSpPr>
        <p:spPr>
          <a:xfrm>
            <a:off x="1451579" y="804519"/>
            <a:ext cx="9603275" cy="1049235"/>
          </a:xfrm>
        </p:spPr>
        <p:txBody>
          <a:bodyPr>
            <a:normAutofit/>
          </a:bodyPr>
          <a:lstStyle/>
          <a:p>
            <a:r>
              <a:rPr lang="en-US"/>
              <a:t>Stock market reaction to the </a:t>
            </a:r>
            <a:br>
              <a:rPr lang="en-US"/>
            </a:br>
            <a:r>
              <a:rPr lang="en-US"/>
              <a:t>issuance of corporate green bonds</a:t>
            </a:r>
          </a:p>
        </p:txBody>
      </p:sp>
      <p:sp>
        <p:nvSpPr>
          <p:cNvPr id="3" name="Content Placeholder 2">
            <a:extLst>
              <a:ext uri="{FF2B5EF4-FFF2-40B4-BE49-F238E27FC236}">
                <a16:creationId xmlns:a16="http://schemas.microsoft.com/office/drawing/2014/main" id="{5638D66D-568C-14AD-D9F9-CBEA52CA6DB3}"/>
              </a:ext>
            </a:extLst>
          </p:cNvPr>
          <p:cNvSpPr>
            <a:spLocks noGrp="1"/>
          </p:cNvSpPr>
          <p:nvPr>
            <p:ph idx="1"/>
          </p:nvPr>
        </p:nvSpPr>
        <p:spPr>
          <a:xfrm>
            <a:off x="1451579" y="2015732"/>
            <a:ext cx="5989855" cy="3450613"/>
          </a:xfrm>
        </p:spPr>
        <p:txBody>
          <a:bodyPr>
            <a:normAutofit/>
          </a:bodyPr>
          <a:lstStyle/>
          <a:p>
            <a:pPr>
              <a:lnSpc>
                <a:spcPct val="110000"/>
              </a:lnSpc>
            </a:pPr>
            <a:r>
              <a:rPr lang="en-US" sz="1300" dirty="0"/>
              <a:t>Green Bond Issuance and Investor Attention</a:t>
            </a:r>
          </a:p>
          <a:p>
            <a:pPr lvl="1">
              <a:lnSpc>
                <a:spcPct val="110000"/>
              </a:lnSpc>
            </a:pPr>
            <a:r>
              <a:rPr lang="en-US" sz="1300" dirty="0"/>
              <a:t>Issuing green bonds significantly increases investor attention. This is because green bonds signal a company’s commitment to sustainability, attracting investors who prioritize environmental issues.</a:t>
            </a:r>
          </a:p>
          <a:p>
            <a:pPr>
              <a:lnSpc>
                <a:spcPct val="110000"/>
              </a:lnSpc>
            </a:pPr>
            <a:r>
              <a:rPr lang="en-US" sz="1300" dirty="0"/>
              <a:t>Investor Attention and Stock Market Reaction</a:t>
            </a:r>
          </a:p>
          <a:p>
            <a:pPr lvl="1">
              <a:lnSpc>
                <a:spcPct val="110000"/>
              </a:lnSpc>
            </a:pPr>
            <a:r>
              <a:rPr lang="en-US" sz="1300" dirty="0"/>
              <a:t>Despite the rise in investor attention, this does not significantly impact stock market reactions. This finding contrasts with some prior studies, which suggest that greater investor attention usually influences stock prices through sentiment and expectation changes.</a:t>
            </a:r>
          </a:p>
          <a:p>
            <a:pPr>
              <a:lnSpc>
                <a:spcPct val="110000"/>
              </a:lnSpc>
            </a:pPr>
            <a:r>
              <a:rPr lang="en-US" sz="1300" dirty="0"/>
              <a:t>Green Bond Issuance and Stock Market Reaction</a:t>
            </a:r>
          </a:p>
          <a:p>
            <a:pPr lvl="1">
              <a:lnSpc>
                <a:spcPct val="110000"/>
              </a:lnSpc>
            </a:pPr>
            <a:r>
              <a:rPr lang="en-US" sz="1300" dirty="0"/>
              <a:t>The issuance of green bonds has a negative but statistically insignificant effect on stock market reactions. This means that, in this study, green bond announcements do not lead to meaningful changes in stock prices.</a:t>
            </a:r>
          </a:p>
          <a:p>
            <a:pPr marL="0" indent="0">
              <a:lnSpc>
                <a:spcPct val="110000"/>
              </a:lnSpc>
              <a:buNone/>
            </a:pPr>
            <a:endParaRPr lang="en-US" sz="1300" dirty="0"/>
          </a:p>
        </p:txBody>
      </p:sp>
      <p:pic>
        <p:nvPicPr>
          <p:cNvPr id="7" name="Picture 6" descr="A close-up of a number&#10;&#10;AI-generated content may be incorrect.">
            <a:extLst>
              <a:ext uri="{FF2B5EF4-FFF2-40B4-BE49-F238E27FC236}">
                <a16:creationId xmlns:a16="http://schemas.microsoft.com/office/drawing/2014/main" id="{2A39DB3C-A02D-BE5D-895A-5F9D18D41CFA}"/>
              </a:ext>
            </a:extLst>
          </p:cNvPr>
          <p:cNvPicPr>
            <a:picLocks noChangeAspect="1"/>
          </p:cNvPicPr>
          <p:nvPr/>
        </p:nvPicPr>
        <p:blipFill>
          <a:blip r:embed="rId2"/>
          <a:stretch>
            <a:fillRect/>
          </a:stretch>
        </p:blipFill>
        <p:spPr>
          <a:xfrm>
            <a:off x="7775671" y="4030238"/>
            <a:ext cx="3898167" cy="1263122"/>
          </a:xfrm>
          <a:prstGeom prst="rect">
            <a:avLst/>
          </a:prstGeom>
        </p:spPr>
      </p:pic>
      <p:pic>
        <p:nvPicPr>
          <p:cNvPr id="5" name="Picture 4" descr="Green Bonds, Investor Attention and Stock Market Reaction:&#10;Evidence from ASEAN Countries&#10;">
            <a:extLst>
              <a:ext uri="{FF2B5EF4-FFF2-40B4-BE49-F238E27FC236}">
                <a16:creationId xmlns:a16="http://schemas.microsoft.com/office/drawing/2014/main" id="{1DFCD409-8961-F58D-00F9-384C335DC957}"/>
              </a:ext>
            </a:extLst>
          </p:cNvPr>
          <p:cNvPicPr>
            <a:picLocks noChangeAspect="1"/>
          </p:cNvPicPr>
          <p:nvPr/>
        </p:nvPicPr>
        <p:blipFill>
          <a:blip r:embed="rId3"/>
          <a:stretch>
            <a:fillRect/>
          </a:stretch>
        </p:blipFill>
        <p:spPr>
          <a:xfrm>
            <a:off x="7775672" y="2164080"/>
            <a:ext cx="3898167" cy="1714500"/>
          </a:xfrm>
          <a:prstGeom prst="rect">
            <a:avLst/>
          </a:prstGeom>
        </p:spPr>
      </p:pic>
    </p:spTree>
    <p:extLst>
      <p:ext uri="{BB962C8B-B14F-4D97-AF65-F5344CB8AC3E}">
        <p14:creationId xmlns:p14="http://schemas.microsoft.com/office/powerpoint/2010/main" val="144795645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91</TotalTime>
  <Words>2495</Words>
  <Application>Microsoft Office PowerPoint</Application>
  <PresentationFormat>Widescreen</PresentationFormat>
  <Paragraphs>192</Paragraphs>
  <Slides>26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Arial,Sans-Serif</vt:lpstr>
      <vt:lpstr>Calibri</vt:lpstr>
      <vt:lpstr>Courier New</vt:lpstr>
      <vt:lpstr>fkGrotesk</vt:lpstr>
      <vt:lpstr>fkGroteskNeue</vt:lpstr>
      <vt:lpstr>Gill Sans MT</vt:lpstr>
      <vt:lpstr>Gallery</vt:lpstr>
      <vt:lpstr>Corporate  green bonds</vt:lpstr>
      <vt:lpstr> introduction</vt:lpstr>
      <vt:lpstr> Conceptual framework</vt:lpstr>
      <vt:lpstr> Corporate green bonds</vt:lpstr>
      <vt:lpstr> Corporate green bonds</vt:lpstr>
      <vt:lpstr> Firm-level data</vt:lpstr>
      <vt:lpstr> Firm-level data</vt:lpstr>
      <vt:lpstr>Stock market reaction to the  issuance of corporate green bonds</vt:lpstr>
      <vt:lpstr>Stock market reaction to the  issuance of corporate green bonds</vt:lpstr>
      <vt:lpstr>Stock market reaction to the  issuance of corporate green bonds</vt:lpstr>
      <vt:lpstr> corporate green bonds in india</vt:lpstr>
      <vt:lpstr> corporate green bonds in india</vt:lpstr>
      <vt:lpstr> corporate green bonds in india</vt:lpstr>
      <vt:lpstr> corporate green bonds in india</vt:lpstr>
      <vt:lpstr>corporate green bonds  and firm-level outcomes</vt:lpstr>
      <vt:lpstr>corporate green bonds  and firm-level outcomes </vt:lpstr>
      <vt:lpstr>corporate green bonds  and firm-level outcomes </vt:lpstr>
      <vt:lpstr>PowerPoint Presentation</vt:lpstr>
      <vt:lpstr>corporate green bonds  and firm-level outcomes </vt:lpstr>
      <vt:lpstr>corporate green bonds  and firm-level outcomes </vt:lpstr>
      <vt:lpstr>is there a premium for  corporate green bonds?</vt:lpstr>
      <vt:lpstr>is there a premium for  corporate green bonds?</vt:lpstr>
      <vt:lpstr>is there a premium for  corporate green bonds?</vt:lpstr>
      <vt:lpstr> conclusion</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green bonds</dc:title>
  <dc:creator>Ravija Chandel</dc:creator>
  <cp:lastModifiedBy>Riya Sharma</cp:lastModifiedBy>
  <cp:revision>3</cp:revision>
  <dcterms:created xsi:type="dcterms:W3CDTF">2025-04-01T11:57:43Z</dcterms:created>
  <dcterms:modified xsi:type="dcterms:W3CDTF">2025-07-10T03:04:12Z</dcterms:modified>
</cp:coreProperties>
</file>