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Times New Roman" charset="1" panose="02030502070405020303"/>
      <p:regular r:id="rId21"/>
    </p:embeddedFont>
    <p:embeddedFont>
      <p:font typeface="Arimo Bold" charset="1" panose="020B0704020202020204"/>
      <p:regular r:id="rId22"/>
    </p:embeddedFont>
    <p:embeddedFont>
      <p:font typeface="Canva Sans" charset="1" panose="020B05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6002000" y="225707"/>
            <a:ext cx="2071878" cy="1024318"/>
            <a:chOff x="0" y="0"/>
            <a:chExt cx="2762504" cy="1365758"/>
          </a:xfrm>
        </p:grpSpPr>
        <p:sp>
          <p:nvSpPr>
            <p:cNvPr name="Freeform 7" id="7"/>
            <p:cNvSpPr/>
            <p:nvPr/>
          </p:nvSpPr>
          <p:spPr>
            <a:xfrm flipH="false" flipV="false" rot="0">
              <a:off x="0" y="0"/>
              <a:ext cx="2762504" cy="1365758"/>
            </a:xfrm>
            <a:custGeom>
              <a:avLst/>
              <a:gdLst/>
              <a:ahLst/>
              <a:cxnLst/>
              <a:rect r="r" b="b" t="t" l="l"/>
              <a:pathLst>
                <a:path h="1365758" w="2762504">
                  <a:moveTo>
                    <a:pt x="0" y="0"/>
                  </a:moveTo>
                  <a:lnTo>
                    <a:pt x="2762504" y="0"/>
                  </a:lnTo>
                  <a:lnTo>
                    <a:pt x="2762504" y="1365758"/>
                  </a:lnTo>
                  <a:lnTo>
                    <a:pt x="0" y="1365758"/>
                  </a:lnTo>
                  <a:close/>
                </a:path>
              </a:pathLst>
            </a:custGeom>
            <a:solidFill>
              <a:srgbClr val="FFFFFF"/>
            </a:solidFill>
          </p:spPr>
        </p:sp>
      </p:grpSp>
      <p:grpSp>
        <p:nvGrpSpPr>
          <p:cNvPr name="Group 8" id="8"/>
          <p:cNvGrpSpPr/>
          <p:nvPr/>
        </p:nvGrpSpPr>
        <p:grpSpPr>
          <a:xfrm rot="0">
            <a:off x="457244" y="189162"/>
            <a:ext cx="1314255" cy="2237517"/>
            <a:chOff x="0" y="0"/>
            <a:chExt cx="1752340" cy="2983356"/>
          </a:xfrm>
        </p:grpSpPr>
        <p:sp>
          <p:nvSpPr>
            <p:cNvPr name="Freeform 9" id="9" descr="A picture containing text, sign, outdoor  Description automatically generated"/>
            <p:cNvSpPr/>
            <p:nvPr/>
          </p:nvSpPr>
          <p:spPr>
            <a:xfrm flipH="false" flipV="false" rot="0">
              <a:off x="0" y="0"/>
              <a:ext cx="1752346" cy="2983357"/>
            </a:xfrm>
            <a:custGeom>
              <a:avLst/>
              <a:gdLst/>
              <a:ahLst/>
              <a:cxnLst/>
              <a:rect r="r" b="b" t="t" l="l"/>
              <a:pathLst>
                <a:path h="2983357" w="1752346">
                  <a:moveTo>
                    <a:pt x="0" y="0"/>
                  </a:moveTo>
                  <a:lnTo>
                    <a:pt x="1752346" y="0"/>
                  </a:lnTo>
                  <a:lnTo>
                    <a:pt x="1752346" y="2983357"/>
                  </a:lnTo>
                  <a:lnTo>
                    <a:pt x="0" y="2983357"/>
                  </a:lnTo>
                  <a:lnTo>
                    <a:pt x="0" y="0"/>
                  </a:lnTo>
                  <a:close/>
                </a:path>
              </a:pathLst>
            </a:custGeom>
            <a:blipFill>
              <a:blip r:embed="rId3"/>
              <a:stretch>
                <a:fillRect l="0" t="-118" r="0" b="-118"/>
              </a:stretch>
            </a:blipFill>
          </p:spPr>
        </p:sp>
      </p:grpSp>
      <p:grpSp>
        <p:nvGrpSpPr>
          <p:cNvPr name="Group 10" id="10"/>
          <p:cNvGrpSpPr/>
          <p:nvPr/>
        </p:nvGrpSpPr>
        <p:grpSpPr>
          <a:xfrm rot="0">
            <a:off x="5737156" y="225707"/>
            <a:ext cx="6846342" cy="2211147"/>
            <a:chOff x="0" y="0"/>
            <a:chExt cx="9128456" cy="2948196"/>
          </a:xfrm>
        </p:grpSpPr>
        <p:sp>
          <p:nvSpPr>
            <p:cNvPr name="Freeform 11" id="11" descr="A picture containing text, clipart  Description automatically generated"/>
            <p:cNvSpPr/>
            <p:nvPr/>
          </p:nvSpPr>
          <p:spPr>
            <a:xfrm flipH="false" flipV="false" rot="0">
              <a:off x="0" y="0"/>
              <a:ext cx="9128506" cy="2948178"/>
            </a:xfrm>
            <a:custGeom>
              <a:avLst/>
              <a:gdLst/>
              <a:ahLst/>
              <a:cxnLst/>
              <a:rect r="r" b="b" t="t" l="l"/>
              <a:pathLst>
                <a:path h="2948178" w="9128506">
                  <a:moveTo>
                    <a:pt x="0" y="0"/>
                  </a:moveTo>
                  <a:lnTo>
                    <a:pt x="9128506" y="0"/>
                  </a:lnTo>
                  <a:lnTo>
                    <a:pt x="9128506" y="2948178"/>
                  </a:lnTo>
                  <a:lnTo>
                    <a:pt x="0" y="2948178"/>
                  </a:lnTo>
                  <a:lnTo>
                    <a:pt x="0" y="0"/>
                  </a:lnTo>
                  <a:close/>
                </a:path>
              </a:pathLst>
            </a:custGeom>
            <a:blipFill>
              <a:blip r:embed="rId2"/>
              <a:stretch>
                <a:fillRect l="0" t="-16502" r="0" b="-16503"/>
              </a:stretch>
            </a:blipFill>
          </p:spPr>
        </p:sp>
      </p:grpSp>
      <p:grpSp>
        <p:nvGrpSpPr>
          <p:cNvPr name="Group 12" id="12"/>
          <p:cNvGrpSpPr/>
          <p:nvPr/>
        </p:nvGrpSpPr>
        <p:grpSpPr>
          <a:xfrm rot="0">
            <a:off x="4225833" y="2182525"/>
            <a:ext cx="9868988" cy="1573340"/>
            <a:chOff x="0" y="0"/>
            <a:chExt cx="13158651" cy="2097786"/>
          </a:xfrm>
        </p:grpSpPr>
        <p:sp>
          <p:nvSpPr>
            <p:cNvPr name="Freeform 13" id="13"/>
            <p:cNvSpPr/>
            <p:nvPr/>
          </p:nvSpPr>
          <p:spPr>
            <a:xfrm flipH="false" flipV="false" rot="0">
              <a:off x="0" y="0"/>
              <a:ext cx="13158651" cy="2097786"/>
            </a:xfrm>
            <a:custGeom>
              <a:avLst/>
              <a:gdLst/>
              <a:ahLst/>
              <a:cxnLst/>
              <a:rect r="r" b="b" t="t" l="l"/>
              <a:pathLst>
                <a:path h="2097786" w="13158651">
                  <a:moveTo>
                    <a:pt x="0" y="0"/>
                  </a:moveTo>
                  <a:lnTo>
                    <a:pt x="13158651" y="0"/>
                  </a:lnTo>
                  <a:lnTo>
                    <a:pt x="13158651" y="2097786"/>
                  </a:lnTo>
                  <a:lnTo>
                    <a:pt x="0" y="2097786"/>
                  </a:lnTo>
                  <a:close/>
                </a:path>
              </a:pathLst>
            </a:custGeom>
            <a:solidFill>
              <a:srgbClr val="000000">
                <a:alpha val="0"/>
              </a:srgbClr>
            </a:solidFill>
          </p:spPr>
        </p:sp>
        <p:sp>
          <p:nvSpPr>
            <p:cNvPr name="TextBox 14" id="14"/>
            <p:cNvSpPr txBox="true"/>
            <p:nvPr/>
          </p:nvSpPr>
          <p:spPr>
            <a:xfrm>
              <a:off x="0" y="-161925"/>
              <a:ext cx="13158651" cy="2259711"/>
            </a:xfrm>
            <a:prstGeom prst="rect">
              <a:avLst/>
            </a:prstGeom>
          </p:spPr>
          <p:txBody>
            <a:bodyPr anchor="t" rtlCol="false" tIns="0" lIns="0" bIns="0" rIns="0"/>
            <a:lstStyle/>
            <a:p>
              <a:pPr algn="ctr">
                <a:lnSpc>
                  <a:spcPts val="9720"/>
                </a:lnSpc>
              </a:pPr>
              <a:r>
                <a:rPr lang="en-US" sz="8100">
                  <a:solidFill>
                    <a:srgbClr val="000000"/>
                  </a:solidFill>
                  <a:latin typeface="Times New Roman"/>
                  <a:ea typeface="Times New Roman"/>
                  <a:cs typeface="Times New Roman"/>
                  <a:sym typeface="Times New Roman"/>
                </a:rPr>
                <a:t>Internship Project</a:t>
              </a:r>
            </a:p>
          </p:txBody>
        </p:sp>
      </p:grpSp>
      <p:grpSp>
        <p:nvGrpSpPr>
          <p:cNvPr name="Group 15" id="15"/>
          <p:cNvGrpSpPr/>
          <p:nvPr/>
        </p:nvGrpSpPr>
        <p:grpSpPr>
          <a:xfrm rot="0">
            <a:off x="1862938" y="3790950"/>
            <a:ext cx="14739953" cy="1543050"/>
            <a:chOff x="0" y="0"/>
            <a:chExt cx="19653271" cy="2057400"/>
          </a:xfrm>
        </p:grpSpPr>
        <p:sp>
          <p:nvSpPr>
            <p:cNvPr name="Freeform 16" id="16"/>
            <p:cNvSpPr/>
            <p:nvPr/>
          </p:nvSpPr>
          <p:spPr>
            <a:xfrm flipH="false" flipV="false" rot="0">
              <a:off x="0" y="0"/>
              <a:ext cx="19653270" cy="2057400"/>
            </a:xfrm>
            <a:custGeom>
              <a:avLst/>
              <a:gdLst/>
              <a:ahLst/>
              <a:cxnLst/>
              <a:rect r="r" b="b" t="t" l="l"/>
              <a:pathLst>
                <a:path h="2057400" w="19653270">
                  <a:moveTo>
                    <a:pt x="0" y="0"/>
                  </a:moveTo>
                  <a:lnTo>
                    <a:pt x="19653270" y="0"/>
                  </a:lnTo>
                  <a:lnTo>
                    <a:pt x="19653270" y="2057400"/>
                  </a:lnTo>
                  <a:lnTo>
                    <a:pt x="0" y="2057400"/>
                  </a:lnTo>
                  <a:close/>
                </a:path>
              </a:pathLst>
            </a:custGeom>
            <a:solidFill>
              <a:srgbClr val="000000">
                <a:alpha val="0"/>
              </a:srgbClr>
            </a:solidFill>
          </p:spPr>
        </p:sp>
        <p:sp>
          <p:nvSpPr>
            <p:cNvPr name="TextBox 17" id="17"/>
            <p:cNvSpPr txBox="true"/>
            <p:nvPr/>
          </p:nvSpPr>
          <p:spPr>
            <a:xfrm>
              <a:off x="0" y="-95250"/>
              <a:ext cx="19653271" cy="2152650"/>
            </a:xfrm>
            <a:prstGeom prst="rect">
              <a:avLst/>
            </a:prstGeom>
          </p:spPr>
          <p:txBody>
            <a:bodyPr anchor="t" rtlCol="false" tIns="0" lIns="0" bIns="0" rIns="0"/>
            <a:lstStyle/>
            <a:p>
              <a:pPr algn="ctr">
                <a:lnSpc>
                  <a:spcPts val="5759"/>
                </a:lnSpc>
              </a:pPr>
              <a:r>
                <a:rPr lang="en-US" sz="4800">
                  <a:solidFill>
                    <a:srgbClr val="000000"/>
                  </a:solidFill>
                  <a:latin typeface="Times New Roman"/>
                  <a:ea typeface="Times New Roman"/>
                  <a:cs typeface="Times New Roman"/>
                  <a:sym typeface="Times New Roman"/>
                </a:rPr>
                <a:t>Title: Optimizing Healthcare Workflows</a:t>
              </a:r>
            </a:p>
          </p:txBody>
        </p:sp>
      </p:grpSp>
      <p:grpSp>
        <p:nvGrpSpPr>
          <p:cNvPr name="Group 18" id="18"/>
          <p:cNvGrpSpPr/>
          <p:nvPr/>
        </p:nvGrpSpPr>
        <p:grpSpPr>
          <a:xfrm rot="0">
            <a:off x="548684" y="7493181"/>
            <a:ext cx="5608276" cy="2514600"/>
            <a:chOff x="0" y="0"/>
            <a:chExt cx="7477701" cy="3352800"/>
          </a:xfrm>
        </p:grpSpPr>
        <p:sp>
          <p:nvSpPr>
            <p:cNvPr name="Freeform 19" id="19"/>
            <p:cNvSpPr/>
            <p:nvPr/>
          </p:nvSpPr>
          <p:spPr>
            <a:xfrm flipH="false" flipV="false" rot="0">
              <a:off x="0" y="0"/>
              <a:ext cx="7477702" cy="3352800"/>
            </a:xfrm>
            <a:custGeom>
              <a:avLst/>
              <a:gdLst/>
              <a:ahLst/>
              <a:cxnLst/>
              <a:rect r="r" b="b" t="t" l="l"/>
              <a:pathLst>
                <a:path h="3352800" w="7477702">
                  <a:moveTo>
                    <a:pt x="0" y="0"/>
                  </a:moveTo>
                  <a:lnTo>
                    <a:pt x="7477702" y="0"/>
                  </a:lnTo>
                  <a:lnTo>
                    <a:pt x="7477702" y="3352800"/>
                  </a:lnTo>
                  <a:lnTo>
                    <a:pt x="0" y="3352800"/>
                  </a:lnTo>
                  <a:close/>
                </a:path>
              </a:pathLst>
            </a:custGeom>
            <a:solidFill>
              <a:srgbClr val="000000">
                <a:alpha val="0"/>
              </a:srgbClr>
            </a:solidFill>
          </p:spPr>
        </p:sp>
        <p:sp>
          <p:nvSpPr>
            <p:cNvPr name="TextBox 20" id="20"/>
            <p:cNvSpPr txBox="true"/>
            <p:nvPr/>
          </p:nvSpPr>
          <p:spPr>
            <a:xfrm>
              <a:off x="0" y="-57150"/>
              <a:ext cx="7477701" cy="3409950"/>
            </a:xfrm>
            <a:prstGeom prst="rect">
              <a:avLst/>
            </a:prstGeom>
          </p:spPr>
          <p:txBody>
            <a:bodyPr anchor="t" rtlCol="false" tIns="0" lIns="0" bIns="0" rIns="0"/>
            <a:lstStyle/>
            <a:p>
              <a:pPr algn="l">
                <a:lnSpc>
                  <a:spcPts val="3240"/>
                </a:lnSpc>
              </a:pPr>
              <a:r>
                <a:rPr lang="en-US" sz="2700">
                  <a:solidFill>
                    <a:srgbClr val="000000"/>
                  </a:solidFill>
                  <a:latin typeface="Times New Roman"/>
                  <a:ea typeface="Times New Roman"/>
                  <a:cs typeface="Times New Roman"/>
                  <a:sym typeface="Times New Roman"/>
                </a:rPr>
                <a:t>Presented by:</a:t>
              </a:r>
            </a:p>
            <a:p>
              <a:pPr algn="l">
                <a:lnSpc>
                  <a:spcPts val="3240"/>
                </a:lnSpc>
              </a:pPr>
              <a:r>
                <a:rPr lang="en-US" sz="2700">
                  <a:solidFill>
                    <a:srgbClr val="000000"/>
                  </a:solidFill>
                  <a:latin typeface="Times New Roman"/>
                  <a:ea typeface="Times New Roman"/>
                  <a:cs typeface="Times New Roman"/>
                  <a:sym typeface="Times New Roman"/>
                </a:rPr>
                <a:t>R2142220153 – Riya Gupta</a:t>
              </a:r>
            </a:p>
            <a:p>
              <a:pPr algn="l">
                <a:lnSpc>
                  <a:spcPts val="3240"/>
                </a:lnSpc>
              </a:pPr>
              <a:r>
                <a:rPr lang="en-US" sz="2700">
                  <a:solidFill>
                    <a:srgbClr val="000000"/>
                  </a:solidFill>
                  <a:latin typeface="Times New Roman"/>
                  <a:ea typeface="Times New Roman"/>
                  <a:cs typeface="Times New Roman"/>
                  <a:sym typeface="Times New Roman"/>
                </a:rPr>
                <a:t>R2142210183 – Aryan Singh Paayal</a:t>
              </a:r>
            </a:p>
            <a:p>
              <a:pPr algn="l">
                <a:lnSpc>
                  <a:spcPts val="3240"/>
                </a:lnSpc>
              </a:pPr>
              <a:r>
                <a:rPr lang="en-US" sz="2700">
                  <a:solidFill>
                    <a:srgbClr val="000000"/>
                  </a:solidFill>
                  <a:latin typeface="Times New Roman"/>
                  <a:ea typeface="Times New Roman"/>
                  <a:cs typeface="Times New Roman"/>
                  <a:sym typeface="Times New Roman"/>
                </a:rPr>
                <a:t>R2142220895 – Daya Singh</a:t>
              </a:r>
            </a:p>
            <a:p>
              <a:pPr algn="l">
                <a:lnSpc>
                  <a:spcPts val="3240"/>
                </a:lnSpc>
              </a:pPr>
            </a:p>
          </p:txBody>
        </p:sp>
      </p:grpSp>
      <p:grpSp>
        <p:nvGrpSpPr>
          <p:cNvPr name="Group 21" id="21"/>
          <p:cNvGrpSpPr/>
          <p:nvPr/>
        </p:nvGrpSpPr>
        <p:grpSpPr>
          <a:xfrm rot="0">
            <a:off x="11772045" y="7493181"/>
            <a:ext cx="5757301" cy="934022"/>
            <a:chOff x="0" y="0"/>
            <a:chExt cx="7676401" cy="1245362"/>
          </a:xfrm>
        </p:grpSpPr>
        <p:sp>
          <p:nvSpPr>
            <p:cNvPr name="Freeform 22" id="22"/>
            <p:cNvSpPr/>
            <p:nvPr/>
          </p:nvSpPr>
          <p:spPr>
            <a:xfrm flipH="false" flipV="false" rot="0">
              <a:off x="0" y="0"/>
              <a:ext cx="7676401" cy="1245362"/>
            </a:xfrm>
            <a:custGeom>
              <a:avLst/>
              <a:gdLst/>
              <a:ahLst/>
              <a:cxnLst/>
              <a:rect r="r" b="b" t="t" l="l"/>
              <a:pathLst>
                <a:path h="1245362" w="7676401">
                  <a:moveTo>
                    <a:pt x="0" y="0"/>
                  </a:moveTo>
                  <a:lnTo>
                    <a:pt x="7676401" y="0"/>
                  </a:lnTo>
                  <a:lnTo>
                    <a:pt x="7676401" y="1245362"/>
                  </a:lnTo>
                  <a:lnTo>
                    <a:pt x="0" y="1245362"/>
                  </a:lnTo>
                  <a:close/>
                </a:path>
              </a:pathLst>
            </a:custGeom>
            <a:solidFill>
              <a:srgbClr val="000000">
                <a:alpha val="0"/>
              </a:srgbClr>
            </a:solidFill>
          </p:spPr>
        </p:sp>
        <p:sp>
          <p:nvSpPr>
            <p:cNvPr name="TextBox 23" id="23"/>
            <p:cNvSpPr txBox="true"/>
            <p:nvPr/>
          </p:nvSpPr>
          <p:spPr>
            <a:xfrm>
              <a:off x="0" y="-57150"/>
              <a:ext cx="7676401" cy="1302512"/>
            </a:xfrm>
            <a:prstGeom prst="rect">
              <a:avLst/>
            </a:prstGeom>
          </p:spPr>
          <p:txBody>
            <a:bodyPr anchor="t" rtlCol="false" tIns="0" lIns="0" bIns="0" rIns="0"/>
            <a:lstStyle/>
            <a:p>
              <a:pPr algn="l">
                <a:lnSpc>
                  <a:spcPts val="3240"/>
                </a:lnSpc>
              </a:pPr>
              <a:r>
                <a:rPr lang="en-US" sz="2700">
                  <a:solidFill>
                    <a:srgbClr val="000000"/>
                  </a:solidFill>
                  <a:latin typeface="Times New Roman"/>
                  <a:ea typeface="Times New Roman"/>
                  <a:cs typeface="Times New Roman"/>
                  <a:sym typeface="Times New Roman"/>
                </a:rPr>
                <a:t>Mentored by:</a:t>
              </a:r>
            </a:p>
            <a:p>
              <a:pPr algn="l">
                <a:lnSpc>
                  <a:spcPts val="3240"/>
                </a:lnSpc>
              </a:pPr>
              <a:r>
                <a:rPr lang="en-US" sz="2700">
                  <a:solidFill>
                    <a:srgbClr val="000000"/>
                  </a:solidFill>
                  <a:latin typeface="Times New Roman"/>
                  <a:ea typeface="Times New Roman"/>
                  <a:cs typeface="Times New Roman"/>
                  <a:sym typeface="Times New Roman"/>
                </a:rPr>
                <a:t>Dr. Anish Kumar Vishwakarma</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077135" y="191732"/>
            <a:ext cx="2004386" cy="811161"/>
            <a:chOff x="0" y="0"/>
            <a:chExt cx="2672515" cy="1081548"/>
          </a:xfrm>
        </p:grpSpPr>
        <p:sp>
          <p:nvSpPr>
            <p:cNvPr name="Freeform 3" id="3"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4" id="4"/>
          <p:cNvGrpSpPr/>
          <p:nvPr/>
        </p:nvGrpSpPr>
        <p:grpSpPr>
          <a:xfrm rot="0">
            <a:off x="1028700" y="191732"/>
            <a:ext cx="15588456" cy="914400"/>
            <a:chOff x="0" y="0"/>
            <a:chExt cx="20784608" cy="1219200"/>
          </a:xfrm>
        </p:grpSpPr>
        <p:sp>
          <p:nvSpPr>
            <p:cNvPr name="Freeform 5" id="5"/>
            <p:cNvSpPr/>
            <p:nvPr/>
          </p:nvSpPr>
          <p:spPr>
            <a:xfrm flipH="false" flipV="false" rot="0">
              <a:off x="0" y="0"/>
              <a:ext cx="20784607" cy="1219200"/>
            </a:xfrm>
            <a:custGeom>
              <a:avLst/>
              <a:gdLst/>
              <a:ahLst/>
              <a:cxnLst/>
              <a:rect r="r" b="b" t="t" l="l"/>
              <a:pathLst>
                <a:path h="1219200" w="20784607">
                  <a:moveTo>
                    <a:pt x="0" y="0"/>
                  </a:moveTo>
                  <a:lnTo>
                    <a:pt x="20784607" y="0"/>
                  </a:lnTo>
                  <a:lnTo>
                    <a:pt x="20784607" y="1219200"/>
                  </a:lnTo>
                  <a:lnTo>
                    <a:pt x="0" y="1219200"/>
                  </a:lnTo>
                  <a:close/>
                </a:path>
              </a:pathLst>
            </a:custGeom>
            <a:solidFill>
              <a:srgbClr val="000000">
                <a:alpha val="0"/>
              </a:srgbClr>
            </a:solidFill>
          </p:spPr>
        </p:sp>
        <p:sp>
          <p:nvSpPr>
            <p:cNvPr name="TextBox 6" id="6"/>
            <p:cNvSpPr txBox="true"/>
            <p:nvPr/>
          </p:nvSpPr>
          <p:spPr>
            <a:xfrm>
              <a:off x="0" y="-28575"/>
              <a:ext cx="20784608" cy="1247775"/>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METHODOLOGY</a:t>
              </a:r>
            </a:p>
          </p:txBody>
        </p:sp>
      </p:grpSp>
      <p:sp>
        <p:nvSpPr>
          <p:cNvPr name="TextBox 7" id="7"/>
          <p:cNvSpPr txBox="true"/>
          <p:nvPr/>
        </p:nvSpPr>
        <p:spPr>
          <a:xfrm rot="0">
            <a:off x="1377276" y="1739207"/>
            <a:ext cx="15533448" cy="7049704"/>
          </a:xfrm>
          <a:prstGeom prst="rect">
            <a:avLst/>
          </a:prstGeom>
        </p:spPr>
        <p:txBody>
          <a:bodyPr anchor="t" rtlCol="false" tIns="0" lIns="0" bIns="0" rIns="0">
            <a:spAutoFit/>
          </a:bodyPr>
          <a:lstStyle/>
          <a:p>
            <a:pPr algn="just">
              <a:lnSpc>
                <a:spcPts val="3136"/>
              </a:lnSpc>
            </a:pPr>
            <a:r>
              <a:rPr lang="en-US" sz="2240">
                <a:solidFill>
                  <a:srgbClr val="000000"/>
                </a:solidFill>
                <a:latin typeface="Canva Sans"/>
                <a:ea typeface="Canva Sans"/>
                <a:cs typeface="Canva Sans"/>
                <a:sym typeface="Canva Sans"/>
              </a:rPr>
              <a:t>6.M</a:t>
            </a:r>
            <a:r>
              <a:rPr lang="en-US" sz="2240" strike="noStrike" u="none">
                <a:solidFill>
                  <a:srgbClr val="000000"/>
                </a:solidFill>
                <a:latin typeface="Canva Sans"/>
                <a:ea typeface="Canva Sans"/>
                <a:cs typeface="Canva Sans"/>
                <a:sym typeface="Canva Sans"/>
              </a:rPr>
              <a:t>ode</a:t>
            </a:r>
            <a:r>
              <a:rPr lang="en-US" sz="2240" strike="noStrike" u="none">
                <a:solidFill>
                  <a:srgbClr val="000000"/>
                </a:solidFill>
                <a:latin typeface="Canva Sans"/>
                <a:ea typeface="Canva Sans"/>
                <a:cs typeface="Canva Sans"/>
                <a:sym typeface="Canva Sans"/>
              </a:rPr>
              <a:t>l</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S</a:t>
            </a:r>
            <a:r>
              <a:rPr lang="en-US" sz="2240" strike="noStrike" u="none">
                <a:solidFill>
                  <a:srgbClr val="000000"/>
                </a:solidFill>
                <a:latin typeface="Canva Sans"/>
                <a:ea typeface="Canva Sans"/>
                <a:cs typeface="Canva Sans"/>
                <a:sym typeface="Canva Sans"/>
              </a:rPr>
              <a:t>ele</a:t>
            </a:r>
            <a:r>
              <a:rPr lang="en-US" sz="2240" strike="noStrike" u="none">
                <a:solidFill>
                  <a:srgbClr val="000000"/>
                </a:solidFill>
                <a:latin typeface="Canva Sans"/>
                <a:ea typeface="Canva Sans"/>
                <a:cs typeface="Canva Sans"/>
                <a:sym typeface="Canva Sans"/>
              </a:rPr>
              <a:t>c</a:t>
            </a:r>
            <a:r>
              <a:rPr lang="en-US" sz="2240" strike="noStrike" u="none">
                <a:solidFill>
                  <a:srgbClr val="000000"/>
                </a:solidFill>
                <a:latin typeface="Canva Sans"/>
                <a:ea typeface="Canva Sans"/>
                <a:cs typeface="Canva Sans"/>
                <a:sym typeface="Canva Sans"/>
              </a:rPr>
              <a:t>t</a:t>
            </a:r>
            <a:r>
              <a:rPr lang="en-US" sz="2240" strike="noStrike" u="none">
                <a:solidFill>
                  <a:srgbClr val="000000"/>
                </a:solidFill>
                <a:latin typeface="Canva Sans"/>
                <a:ea typeface="Canva Sans"/>
                <a:cs typeface="Canva Sans"/>
                <a:sym typeface="Canva Sans"/>
              </a:rPr>
              <a:t>i</a:t>
            </a:r>
            <a:r>
              <a:rPr lang="en-US" sz="2240" strike="noStrike" u="none">
                <a:solidFill>
                  <a:srgbClr val="000000"/>
                </a:solidFill>
                <a:latin typeface="Canva Sans"/>
                <a:ea typeface="Canva Sans"/>
                <a:cs typeface="Canva Sans"/>
                <a:sym typeface="Canva Sans"/>
              </a:rPr>
              <a:t>o</a:t>
            </a:r>
            <a:r>
              <a:rPr lang="en-US" sz="2240" strike="noStrike" u="none">
                <a:solidFill>
                  <a:srgbClr val="000000"/>
                </a:solidFill>
                <a:latin typeface="Canva Sans"/>
                <a:ea typeface="Canva Sans"/>
                <a:cs typeface="Canva Sans"/>
                <a:sym typeface="Canva Sans"/>
              </a:rPr>
              <a:t>n &amp; T</a:t>
            </a:r>
            <a:r>
              <a:rPr lang="en-US" sz="2240" strike="noStrike" u="none">
                <a:solidFill>
                  <a:srgbClr val="000000"/>
                </a:solidFill>
                <a:latin typeface="Canva Sans"/>
                <a:ea typeface="Canva Sans"/>
                <a:cs typeface="Canva Sans"/>
                <a:sym typeface="Canva Sans"/>
              </a:rPr>
              <a:t>r</a:t>
            </a:r>
            <a:r>
              <a:rPr lang="en-US" sz="2240" strike="noStrike" u="none">
                <a:solidFill>
                  <a:srgbClr val="000000"/>
                </a:solidFill>
                <a:latin typeface="Canva Sans"/>
                <a:ea typeface="Canva Sans"/>
                <a:cs typeface="Canva Sans"/>
                <a:sym typeface="Canva Sans"/>
              </a:rPr>
              <a:t>aini</a:t>
            </a:r>
            <a:r>
              <a:rPr lang="en-US" sz="2240" strike="noStrike" u="none">
                <a:solidFill>
                  <a:srgbClr val="000000"/>
                </a:solidFill>
                <a:latin typeface="Canva Sans"/>
                <a:ea typeface="Canva Sans"/>
                <a:cs typeface="Canva Sans"/>
                <a:sym typeface="Canva Sans"/>
              </a:rPr>
              <a:t>ng</a:t>
            </a:r>
          </a:p>
          <a:p>
            <a:pPr algn="just" marL="967441" indent="-322480" lvl="2">
              <a:lnSpc>
                <a:spcPts val="3136"/>
              </a:lnSpc>
              <a:buAutoNum type="alphaLcPeriod" startAt="1"/>
            </a:pPr>
            <a:r>
              <a:rPr lang="en-US" sz="2240" strike="noStrike" u="none">
                <a:solidFill>
                  <a:srgbClr val="000000"/>
                </a:solidFill>
                <a:latin typeface="Canva Sans"/>
                <a:ea typeface="Canva Sans"/>
                <a:cs typeface="Canva Sans"/>
                <a:sym typeface="Canva Sans"/>
              </a:rPr>
              <a:t>C</a:t>
            </a:r>
            <a:r>
              <a:rPr lang="en-US" sz="2240" strike="noStrike" u="none">
                <a:solidFill>
                  <a:srgbClr val="000000"/>
                </a:solidFill>
                <a:latin typeface="Canva Sans"/>
                <a:ea typeface="Canva Sans"/>
                <a:cs typeface="Canva Sans"/>
                <a:sym typeface="Canva Sans"/>
              </a:rPr>
              <a:t>h</a:t>
            </a:r>
            <a:r>
              <a:rPr lang="en-US" sz="2240" strike="noStrike" u="none">
                <a:solidFill>
                  <a:srgbClr val="000000"/>
                </a:solidFill>
                <a:latin typeface="Canva Sans"/>
                <a:ea typeface="Canva Sans"/>
                <a:cs typeface="Canva Sans"/>
                <a:sym typeface="Canva Sans"/>
              </a:rPr>
              <a:t>oos</a:t>
            </a:r>
            <a:r>
              <a:rPr lang="en-US" sz="2240" strike="noStrike" u="none">
                <a:solidFill>
                  <a:srgbClr val="000000"/>
                </a:solidFill>
                <a:latin typeface="Canva Sans"/>
                <a:ea typeface="Canva Sans"/>
                <a:cs typeface="Canva Sans"/>
                <a:sym typeface="Canva Sans"/>
              </a:rPr>
              <a:t>e </a:t>
            </a:r>
            <a:r>
              <a:rPr lang="en-US" sz="2240" strike="noStrike" u="none">
                <a:solidFill>
                  <a:srgbClr val="000000"/>
                </a:solidFill>
                <a:latin typeface="Canva Sans"/>
                <a:ea typeface="Canva Sans"/>
                <a:cs typeface="Canva Sans"/>
                <a:sym typeface="Canva Sans"/>
              </a:rPr>
              <a:t>appropr</a:t>
            </a:r>
            <a:r>
              <a:rPr lang="en-US" sz="2240" strike="noStrike" u="none">
                <a:solidFill>
                  <a:srgbClr val="000000"/>
                </a:solidFill>
                <a:latin typeface="Canva Sans"/>
                <a:ea typeface="Canva Sans"/>
                <a:cs typeface="Canva Sans"/>
                <a:sym typeface="Canva Sans"/>
              </a:rPr>
              <a:t>ia</a:t>
            </a:r>
            <a:r>
              <a:rPr lang="en-US" sz="2240" strike="noStrike" u="none">
                <a:solidFill>
                  <a:srgbClr val="000000"/>
                </a:solidFill>
                <a:latin typeface="Canva Sans"/>
                <a:ea typeface="Canva Sans"/>
                <a:cs typeface="Canva Sans"/>
                <a:sym typeface="Canva Sans"/>
              </a:rPr>
              <a:t>t</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 mo</a:t>
            </a:r>
            <a:r>
              <a:rPr lang="en-US" sz="2240" strike="noStrike" u="none">
                <a:solidFill>
                  <a:srgbClr val="000000"/>
                </a:solidFill>
                <a:latin typeface="Canva Sans"/>
                <a:ea typeface="Canva Sans"/>
                <a:cs typeface="Canva Sans"/>
                <a:sym typeface="Canva Sans"/>
              </a:rPr>
              <a:t>d</a:t>
            </a:r>
            <a:r>
              <a:rPr lang="en-US" sz="2240" strike="noStrike" u="none">
                <a:solidFill>
                  <a:srgbClr val="000000"/>
                </a:solidFill>
                <a:latin typeface="Canva Sans"/>
                <a:ea typeface="Canva Sans"/>
                <a:cs typeface="Canva Sans"/>
                <a:sym typeface="Canva Sans"/>
              </a:rPr>
              <a:t>els</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such </a:t>
            </a:r>
            <a:r>
              <a:rPr lang="en-US" sz="2240" strike="noStrike" u="none">
                <a:solidFill>
                  <a:srgbClr val="000000"/>
                </a:solidFill>
                <a:latin typeface="Canva Sans"/>
                <a:ea typeface="Canva Sans"/>
                <a:cs typeface="Canva Sans"/>
                <a:sym typeface="Canva Sans"/>
              </a:rPr>
              <a:t>as</a:t>
            </a:r>
            <a:r>
              <a:rPr lang="en-US" sz="2240" strike="noStrike" u="none">
                <a:solidFill>
                  <a:srgbClr val="000000"/>
                </a:solidFill>
                <a:latin typeface="Canva Sans"/>
                <a:ea typeface="Canva Sans"/>
                <a:cs typeface="Canva Sans"/>
                <a:sym typeface="Canva Sans"/>
              </a:rPr>
              <a:t>:</a:t>
            </a:r>
          </a:p>
          <a:p>
            <a:pPr algn="just" marL="1451162" indent="-362790" lvl="3">
              <a:lnSpc>
                <a:spcPts val="3136"/>
              </a:lnSpc>
              <a:buAutoNum type="romanLcPeriod" startAt="1"/>
            </a:pPr>
            <a:r>
              <a:rPr lang="en-US" sz="2240" strike="noStrike" u="none">
                <a:solidFill>
                  <a:srgbClr val="000000"/>
                </a:solidFill>
                <a:latin typeface="Canva Sans"/>
                <a:ea typeface="Canva Sans"/>
                <a:cs typeface="Canva Sans"/>
                <a:sym typeface="Canva Sans"/>
              </a:rPr>
              <a:t>T</a:t>
            </a:r>
            <a:r>
              <a:rPr lang="en-US" sz="2240" strike="noStrike" u="none">
                <a:solidFill>
                  <a:srgbClr val="000000"/>
                </a:solidFill>
                <a:latin typeface="Canva Sans"/>
                <a:ea typeface="Canva Sans"/>
                <a:cs typeface="Canva Sans"/>
                <a:sym typeface="Canva Sans"/>
              </a:rPr>
              <a:t>i</a:t>
            </a:r>
            <a:r>
              <a:rPr lang="en-US" sz="2240" strike="noStrike" u="none">
                <a:solidFill>
                  <a:srgbClr val="000000"/>
                </a:solidFill>
                <a:latin typeface="Canva Sans"/>
                <a:ea typeface="Canva Sans"/>
                <a:cs typeface="Canva Sans"/>
                <a:sym typeface="Canva Sans"/>
              </a:rPr>
              <a:t>me</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S</a:t>
            </a:r>
            <a:r>
              <a:rPr lang="en-US" sz="2240" strike="noStrike" u="none">
                <a:solidFill>
                  <a:srgbClr val="000000"/>
                </a:solidFill>
                <a:latin typeface="Canva Sans"/>
                <a:ea typeface="Canva Sans"/>
                <a:cs typeface="Canva Sans"/>
                <a:sym typeface="Canva Sans"/>
              </a:rPr>
              <a:t>er</a:t>
            </a:r>
            <a:r>
              <a:rPr lang="en-US" sz="2240" strike="noStrike" u="none">
                <a:solidFill>
                  <a:srgbClr val="000000"/>
                </a:solidFill>
                <a:latin typeface="Canva Sans"/>
                <a:ea typeface="Canva Sans"/>
                <a:cs typeface="Canva Sans"/>
                <a:sym typeface="Canva Sans"/>
              </a:rPr>
              <a:t>i</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s</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Mode</a:t>
            </a:r>
            <a:r>
              <a:rPr lang="en-US" sz="2240" strike="noStrike" u="none">
                <a:solidFill>
                  <a:srgbClr val="000000"/>
                </a:solidFill>
                <a:latin typeface="Canva Sans"/>
                <a:ea typeface="Canva Sans"/>
                <a:cs typeface="Canva Sans"/>
                <a:sym typeface="Canva Sans"/>
              </a:rPr>
              <a:t>ls</a:t>
            </a:r>
            <a:r>
              <a:rPr lang="en-US" sz="2240" strike="noStrike" u="none">
                <a:solidFill>
                  <a:srgbClr val="000000"/>
                </a:solidFill>
                <a:latin typeface="Canva Sans"/>
                <a:ea typeface="Canva Sans"/>
                <a:cs typeface="Canva Sans"/>
                <a:sym typeface="Canva Sans"/>
              </a:rPr>
              <a:t>: ARIMA, SARIMA, Pro</a:t>
            </a:r>
            <a:r>
              <a:rPr lang="en-US" sz="2240" strike="noStrike" u="none">
                <a:solidFill>
                  <a:srgbClr val="000000"/>
                </a:solidFill>
                <a:latin typeface="Canva Sans"/>
                <a:ea typeface="Canva Sans"/>
                <a:cs typeface="Canva Sans"/>
                <a:sym typeface="Canva Sans"/>
              </a:rPr>
              <a:t>p</a:t>
            </a:r>
            <a:r>
              <a:rPr lang="en-US" sz="2240" strike="noStrike" u="none">
                <a:solidFill>
                  <a:srgbClr val="000000"/>
                </a:solidFill>
                <a:latin typeface="Canva Sans"/>
                <a:ea typeface="Canva Sans"/>
                <a:cs typeface="Canva Sans"/>
                <a:sym typeface="Canva Sans"/>
              </a:rPr>
              <a:t>h</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t</a:t>
            </a:r>
          </a:p>
          <a:p>
            <a:pPr algn="just" marL="1451162" indent="-362790" lvl="3">
              <a:lnSpc>
                <a:spcPts val="3136"/>
              </a:lnSpc>
              <a:buAutoNum type="romanLcPeriod" startAt="1"/>
            </a:pPr>
            <a:r>
              <a:rPr lang="en-US" sz="2240" strike="noStrike" u="none">
                <a:solidFill>
                  <a:srgbClr val="000000"/>
                </a:solidFill>
                <a:latin typeface="Canva Sans"/>
                <a:ea typeface="Canva Sans"/>
                <a:cs typeface="Canva Sans"/>
                <a:sym typeface="Canva Sans"/>
              </a:rPr>
              <a:t>Ma</a:t>
            </a:r>
            <a:r>
              <a:rPr lang="en-US" sz="2240" strike="noStrike" u="none">
                <a:solidFill>
                  <a:srgbClr val="000000"/>
                </a:solidFill>
                <a:latin typeface="Canva Sans"/>
                <a:ea typeface="Canva Sans"/>
                <a:cs typeface="Canva Sans"/>
                <a:sym typeface="Canva Sans"/>
              </a:rPr>
              <a:t>c</a:t>
            </a:r>
            <a:r>
              <a:rPr lang="en-US" sz="2240" strike="noStrike" u="none">
                <a:solidFill>
                  <a:srgbClr val="000000"/>
                </a:solidFill>
                <a:latin typeface="Canva Sans"/>
                <a:ea typeface="Canva Sans"/>
                <a:cs typeface="Canva Sans"/>
                <a:sym typeface="Canva Sans"/>
              </a:rPr>
              <a:t>h</a:t>
            </a:r>
            <a:r>
              <a:rPr lang="en-US" sz="2240" strike="noStrike" u="none">
                <a:solidFill>
                  <a:srgbClr val="000000"/>
                </a:solidFill>
                <a:latin typeface="Canva Sans"/>
                <a:ea typeface="Canva Sans"/>
                <a:cs typeface="Canva Sans"/>
                <a:sym typeface="Canva Sans"/>
              </a:rPr>
              <a:t>i</a:t>
            </a:r>
            <a:r>
              <a:rPr lang="en-US" sz="2240" strike="noStrike" u="none">
                <a:solidFill>
                  <a:srgbClr val="000000"/>
                </a:solidFill>
                <a:latin typeface="Canva Sans"/>
                <a:ea typeface="Canva Sans"/>
                <a:cs typeface="Canva Sans"/>
                <a:sym typeface="Canva Sans"/>
              </a:rPr>
              <a:t>ne</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L</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arn</a:t>
            </a:r>
            <a:r>
              <a:rPr lang="en-US" sz="2240" strike="noStrike" u="none">
                <a:solidFill>
                  <a:srgbClr val="000000"/>
                </a:solidFill>
                <a:latin typeface="Canva Sans"/>
                <a:ea typeface="Canva Sans"/>
                <a:cs typeface="Canva Sans"/>
                <a:sym typeface="Canva Sans"/>
              </a:rPr>
              <a:t>i</a:t>
            </a:r>
            <a:r>
              <a:rPr lang="en-US" sz="2240" strike="noStrike" u="none">
                <a:solidFill>
                  <a:srgbClr val="000000"/>
                </a:solidFill>
                <a:latin typeface="Canva Sans"/>
                <a:ea typeface="Canva Sans"/>
                <a:cs typeface="Canva Sans"/>
                <a:sym typeface="Canva Sans"/>
              </a:rPr>
              <a:t>n</a:t>
            </a:r>
            <a:r>
              <a:rPr lang="en-US" sz="2240" strike="noStrike" u="none">
                <a:solidFill>
                  <a:srgbClr val="000000"/>
                </a:solidFill>
                <a:latin typeface="Canva Sans"/>
                <a:ea typeface="Canva Sans"/>
                <a:cs typeface="Canva Sans"/>
                <a:sym typeface="Canva Sans"/>
              </a:rPr>
              <a:t>g</a:t>
            </a:r>
            <a:r>
              <a:rPr lang="en-US" sz="2240" strike="noStrike" u="none">
                <a:solidFill>
                  <a:srgbClr val="000000"/>
                </a:solidFill>
                <a:latin typeface="Canva Sans"/>
                <a:ea typeface="Canva Sans"/>
                <a:cs typeface="Canva Sans"/>
                <a:sym typeface="Canva Sans"/>
              </a:rPr>
              <a:t> Model</a:t>
            </a:r>
            <a:r>
              <a:rPr lang="en-US" sz="2240" strike="noStrike" u="none">
                <a:solidFill>
                  <a:srgbClr val="000000"/>
                </a:solidFill>
                <a:latin typeface="Canva Sans"/>
                <a:ea typeface="Canva Sans"/>
                <a:cs typeface="Canva Sans"/>
                <a:sym typeface="Canva Sans"/>
              </a:rPr>
              <a:t>s</a:t>
            </a:r>
            <a:r>
              <a:rPr lang="en-US" sz="2240" strike="noStrike" u="none">
                <a:solidFill>
                  <a:srgbClr val="000000"/>
                </a:solidFill>
                <a:latin typeface="Canva Sans"/>
                <a:ea typeface="Canva Sans"/>
                <a:cs typeface="Canva Sans"/>
                <a:sym typeface="Canva Sans"/>
              </a:rPr>
              <a:t>:</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Random Fores</a:t>
            </a:r>
            <a:r>
              <a:rPr lang="en-US" sz="2240" strike="noStrike" u="none">
                <a:solidFill>
                  <a:srgbClr val="000000"/>
                </a:solidFill>
                <a:latin typeface="Canva Sans"/>
                <a:ea typeface="Canva Sans"/>
                <a:cs typeface="Canva Sans"/>
                <a:sym typeface="Canva Sans"/>
              </a:rPr>
              <a:t>t</a:t>
            </a:r>
            <a:r>
              <a:rPr lang="en-US" sz="2240" strike="noStrike" u="none">
                <a:solidFill>
                  <a:srgbClr val="000000"/>
                </a:solidFill>
                <a:latin typeface="Canva Sans"/>
                <a:ea typeface="Canva Sans"/>
                <a:cs typeface="Canva Sans"/>
                <a:sym typeface="Canva Sans"/>
              </a:rPr>
              <a:t>, XGBo</a:t>
            </a:r>
            <a:r>
              <a:rPr lang="en-US" sz="2240" strike="noStrike" u="none">
                <a:solidFill>
                  <a:srgbClr val="000000"/>
                </a:solidFill>
                <a:latin typeface="Canva Sans"/>
                <a:ea typeface="Canva Sans"/>
                <a:cs typeface="Canva Sans"/>
                <a:sym typeface="Canva Sans"/>
              </a:rPr>
              <a:t>o</a:t>
            </a:r>
            <a:r>
              <a:rPr lang="en-US" sz="2240" strike="noStrike" u="none">
                <a:solidFill>
                  <a:srgbClr val="000000"/>
                </a:solidFill>
                <a:latin typeface="Canva Sans"/>
                <a:ea typeface="Canva Sans"/>
                <a:cs typeface="Canva Sans"/>
                <a:sym typeface="Canva Sans"/>
              </a:rPr>
              <a:t>st,</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LSTM</a:t>
            </a:r>
          </a:p>
          <a:p>
            <a:pPr algn="just" marL="967441" indent="-322480" lvl="2">
              <a:lnSpc>
                <a:spcPts val="3136"/>
              </a:lnSpc>
              <a:buAutoNum type="alphaLcPeriod" startAt="1"/>
            </a:pPr>
            <a:r>
              <a:rPr lang="en-US" sz="2240" strike="noStrike" u="none">
                <a:solidFill>
                  <a:srgbClr val="000000"/>
                </a:solidFill>
                <a:latin typeface="Canva Sans"/>
                <a:ea typeface="Canva Sans"/>
                <a:cs typeface="Canva Sans"/>
                <a:sym typeface="Canva Sans"/>
              </a:rPr>
              <a:t>Tra</a:t>
            </a:r>
            <a:r>
              <a:rPr lang="en-US" sz="2240" strike="noStrike" u="none">
                <a:solidFill>
                  <a:srgbClr val="000000"/>
                </a:solidFill>
                <a:latin typeface="Canva Sans"/>
                <a:ea typeface="Canva Sans"/>
                <a:cs typeface="Canva Sans"/>
                <a:sym typeface="Canva Sans"/>
              </a:rPr>
              <a:t>i</a:t>
            </a:r>
            <a:r>
              <a:rPr lang="en-US" sz="2240" strike="noStrike" u="none">
                <a:solidFill>
                  <a:srgbClr val="000000"/>
                </a:solidFill>
                <a:latin typeface="Canva Sans"/>
                <a:ea typeface="Canva Sans"/>
                <a:cs typeface="Canva Sans"/>
                <a:sym typeface="Canva Sans"/>
              </a:rPr>
              <a:t>n </a:t>
            </a:r>
            <a:r>
              <a:rPr lang="en-US" sz="2240" strike="noStrike" u="none">
                <a:solidFill>
                  <a:srgbClr val="000000"/>
                </a:solidFill>
                <a:latin typeface="Canva Sans"/>
                <a:ea typeface="Canva Sans"/>
                <a:cs typeface="Canva Sans"/>
                <a:sym typeface="Canva Sans"/>
              </a:rPr>
              <a:t>mode</a:t>
            </a:r>
            <a:r>
              <a:rPr lang="en-US" sz="2240" strike="noStrike" u="none">
                <a:solidFill>
                  <a:srgbClr val="000000"/>
                </a:solidFill>
                <a:latin typeface="Canva Sans"/>
                <a:ea typeface="Canva Sans"/>
                <a:cs typeface="Canva Sans"/>
                <a:sym typeface="Canva Sans"/>
              </a:rPr>
              <a:t>l</a:t>
            </a:r>
            <a:r>
              <a:rPr lang="en-US" sz="2240" strike="noStrike" u="none">
                <a:solidFill>
                  <a:srgbClr val="000000"/>
                </a:solidFill>
                <a:latin typeface="Canva Sans"/>
                <a:ea typeface="Canva Sans"/>
                <a:cs typeface="Canva Sans"/>
                <a:sym typeface="Canva Sans"/>
              </a:rPr>
              <a:t>s</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on </a:t>
            </a:r>
            <a:r>
              <a:rPr lang="en-US" sz="2240" strike="noStrike" u="none">
                <a:solidFill>
                  <a:srgbClr val="000000"/>
                </a:solidFill>
                <a:latin typeface="Canva Sans"/>
                <a:ea typeface="Canva Sans"/>
                <a:cs typeface="Canva Sans"/>
                <a:sym typeface="Canva Sans"/>
              </a:rPr>
              <a:t>his</a:t>
            </a:r>
            <a:r>
              <a:rPr lang="en-US" sz="2240" strike="noStrike" u="none">
                <a:solidFill>
                  <a:srgbClr val="000000"/>
                </a:solidFill>
                <a:latin typeface="Canva Sans"/>
                <a:ea typeface="Canva Sans"/>
                <a:cs typeface="Canva Sans"/>
                <a:sym typeface="Canva Sans"/>
              </a:rPr>
              <a:t>t</a:t>
            </a:r>
            <a:r>
              <a:rPr lang="en-US" sz="2240" strike="noStrike" u="none">
                <a:solidFill>
                  <a:srgbClr val="000000"/>
                </a:solidFill>
                <a:latin typeface="Canva Sans"/>
                <a:ea typeface="Canva Sans"/>
                <a:cs typeface="Canva Sans"/>
                <a:sym typeface="Canva Sans"/>
              </a:rPr>
              <a:t>o</a:t>
            </a:r>
            <a:r>
              <a:rPr lang="en-US" sz="2240" strike="noStrike" u="none">
                <a:solidFill>
                  <a:srgbClr val="000000"/>
                </a:solidFill>
                <a:latin typeface="Canva Sans"/>
                <a:ea typeface="Canva Sans"/>
                <a:cs typeface="Canva Sans"/>
                <a:sym typeface="Canva Sans"/>
              </a:rPr>
              <a:t>r</a:t>
            </a:r>
            <a:r>
              <a:rPr lang="en-US" sz="2240" strike="noStrike" u="none">
                <a:solidFill>
                  <a:srgbClr val="000000"/>
                </a:solidFill>
                <a:latin typeface="Canva Sans"/>
                <a:ea typeface="Canva Sans"/>
                <a:cs typeface="Canva Sans"/>
                <a:sym typeface="Canva Sans"/>
              </a:rPr>
              <a:t>ic</a:t>
            </a:r>
            <a:r>
              <a:rPr lang="en-US" sz="2240" strike="noStrike" u="none">
                <a:solidFill>
                  <a:srgbClr val="000000"/>
                </a:solidFill>
                <a:latin typeface="Canva Sans"/>
                <a:ea typeface="Canva Sans"/>
                <a:cs typeface="Canva Sans"/>
                <a:sym typeface="Canva Sans"/>
              </a:rPr>
              <a:t>a</a:t>
            </a:r>
            <a:r>
              <a:rPr lang="en-US" sz="2240" strike="noStrike" u="none">
                <a:solidFill>
                  <a:srgbClr val="000000"/>
                </a:solidFill>
                <a:latin typeface="Canva Sans"/>
                <a:ea typeface="Canva Sans"/>
                <a:cs typeface="Canva Sans"/>
                <a:sym typeface="Canva Sans"/>
              </a:rPr>
              <a:t>l dat</a:t>
            </a:r>
            <a:r>
              <a:rPr lang="en-US" sz="2240" strike="noStrike" u="none">
                <a:solidFill>
                  <a:srgbClr val="000000"/>
                </a:solidFill>
                <a:latin typeface="Canva Sans"/>
                <a:ea typeface="Canva Sans"/>
                <a:cs typeface="Canva Sans"/>
                <a:sym typeface="Canva Sans"/>
              </a:rPr>
              <a:t>a</a:t>
            </a:r>
            <a:r>
              <a:rPr lang="en-US" sz="2240" strike="noStrike" u="none">
                <a:solidFill>
                  <a:srgbClr val="000000"/>
                </a:solidFill>
                <a:latin typeface="Canva Sans"/>
                <a:ea typeface="Canva Sans"/>
                <a:cs typeface="Canva Sans"/>
                <a:sym typeface="Canva Sans"/>
              </a:rPr>
              <a:t> to l</a:t>
            </a:r>
            <a:r>
              <a:rPr lang="en-US" sz="2240" strike="noStrike" u="none">
                <a:solidFill>
                  <a:srgbClr val="000000"/>
                </a:solidFill>
                <a:latin typeface="Canva Sans"/>
                <a:ea typeface="Canva Sans"/>
                <a:cs typeface="Canva Sans"/>
                <a:sym typeface="Canva Sans"/>
              </a:rPr>
              <a:t>ea</a:t>
            </a:r>
            <a:r>
              <a:rPr lang="en-US" sz="2240" strike="noStrike" u="none">
                <a:solidFill>
                  <a:srgbClr val="000000"/>
                </a:solidFill>
                <a:latin typeface="Canva Sans"/>
                <a:ea typeface="Canva Sans"/>
                <a:cs typeface="Canva Sans"/>
                <a:sym typeface="Canva Sans"/>
              </a:rPr>
              <a:t>r</a:t>
            </a:r>
            <a:r>
              <a:rPr lang="en-US" sz="2240" strike="noStrike" u="none">
                <a:solidFill>
                  <a:srgbClr val="000000"/>
                </a:solidFill>
                <a:latin typeface="Canva Sans"/>
                <a:ea typeface="Canva Sans"/>
                <a:cs typeface="Canva Sans"/>
                <a:sym typeface="Canva Sans"/>
              </a:rPr>
              <a:t>n in</a:t>
            </a:r>
            <a:r>
              <a:rPr lang="en-US" sz="2240" strike="noStrike" u="none">
                <a:solidFill>
                  <a:srgbClr val="000000"/>
                </a:solidFill>
                <a:latin typeface="Canva Sans"/>
                <a:ea typeface="Canva Sans"/>
                <a:cs typeface="Canva Sans"/>
                <a:sym typeface="Canva Sans"/>
              </a:rPr>
              <a:t>flow pat</a:t>
            </a:r>
            <a:r>
              <a:rPr lang="en-US" sz="2240" strike="noStrike" u="none">
                <a:solidFill>
                  <a:srgbClr val="000000"/>
                </a:solidFill>
                <a:latin typeface="Canva Sans"/>
                <a:ea typeface="Canva Sans"/>
                <a:cs typeface="Canva Sans"/>
                <a:sym typeface="Canva Sans"/>
              </a:rPr>
              <a:t>ter</a:t>
            </a:r>
            <a:r>
              <a:rPr lang="en-US" sz="2240" strike="noStrike" u="none">
                <a:solidFill>
                  <a:srgbClr val="000000"/>
                </a:solidFill>
                <a:latin typeface="Canva Sans"/>
                <a:ea typeface="Canva Sans"/>
                <a:cs typeface="Canva Sans"/>
                <a:sym typeface="Canva Sans"/>
              </a:rPr>
              <a:t>ns.</a:t>
            </a:r>
          </a:p>
          <a:p>
            <a:pPr algn="just">
              <a:lnSpc>
                <a:spcPts val="3136"/>
              </a:lnSpc>
            </a:pPr>
            <a:r>
              <a:rPr lang="en-US" sz="2240" strike="noStrike" u="none">
                <a:solidFill>
                  <a:srgbClr val="000000"/>
                </a:solidFill>
                <a:latin typeface="Canva Sans"/>
                <a:ea typeface="Canva Sans"/>
                <a:cs typeface="Canva Sans"/>
                <a:sym typeface="Canva Sans"/>
              </a:rPr>
              <a:t>7.</a:t>
            </a:r>
            <a:r>
              <a:rPr lang="en-US" sz="2240" strike="noStrike" u="none">
                <a:solidFill>
                  <a:srgbClr val="000000"/>
                </a:solidFill>
                <a:latin typeface="Canva Sans"/>
                <a:ea typeface="Canva Sans"/>
                <a:cs typeface="Canva Sans"/>
                <a:sym typeface="Canva Sans"/>
              </a:rPr>
              <a:t>Mod</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l Ev</a:t>
            </a:r>
            <a:r>
              <a:rPr lang="en-US" sz="2240" strike="noStrike" u="none">
                <a:solidFill>
                  <a:srgbClr val="000000"/>
                </a:solidFill>
                <a:latin typeface="Canva Sans"/>
                <a:ea typeface="Canva Sans"/>
                <a:cs typeface="Canva Sans"/>
                <a:sym typeface="Canva Sans"/>
              </a:rPr>
              <a:t>al</a:t>
            </a:r>
            <a:r>
              <a:rPr lang="en-US" sz="2240" strike="noStrike" u="none">
                <a:solidFill>
                  <a:srgbClr val="000000"/>
                </a:solidFill>
                <a:latin typeface="Canva Sans"/>
                <a:ea typeface="Canva Sans"/>
                <a:cs typeface="Canva Sans"/>
                <a:sym typeface="Canva Sans"/>
              </a:rPr>
              <a:t>uat</a:t>
            </a:r>
            <a:r>
              <a:rPr lang="en-US" sz="2240" strike="noStrike" u="none">
                <a:solidFill>
                  <a:srgbClr val="000000"/>
                </a:solidFill>
                <a:latin typeface="Canva Sans"/>
                <a:ea typeface="Canva Sans"/>
                <a:cs typeface="Canva Sans"/>
                <a:sym typeface="Canva Sans"/>
              </a:rPr>
              <a:t>i</a:t>
            </a:r>
            <a:r>
              <a:rPr lang="en-US" sz="2240" strike="noStrike" u="none">
                <a:solidFill>
                  <a:srgbClr val="000000"/>
                </a:solidFill>
                <a:latin typeface="Canva Sans"/>
                <a:ea typeface="Canva Sans"/>
                <a:cs typeface="Canva Sans"/>
                <a:sym typeface="Canva Sans"/>
              </a:rPr>
              <a:t>on</a:t>
            </a:r>
          </a:p>
          <a:p>
            <a:pPr algn="just" marL="967441" indent="-322480" lvl="2">
              <a:lnSpc>
                <a:spcPts val="3136"/>
              </a:lnSpc>
              <a:buAutoNum type="alphaLcPeriod" startAt="1"/>
            </a:pPr>
            <a:r>
              <a:rPr lang="en-US" sz="2240" strike="noStrike" u="none">
                <a:solidFill>
                  <a:srgbClr val="000000"/>
                </a:solidFill>
                <a:latin typeface="Canva Sans"/>
                <a:ea typeface="Canva Sans"/>
                <a:cs typeface="Canva Sans"/>
                <a:sym typeface="Canva Sans"/>
              </a:rPr>
              <a:t>Eval</a:t>
            </a:r>
            <a:r>
              <a:rPr lang="en-US" sz="2240" strike="noStrike" u="none">
                <a:solidFill>
                  <a:srgbClr val="000000"/>
                </a:solidFill>
                <a:latin typeface="Canva Sans"/>
                <a:ea typeface="Canva Sans"/>
                <a:cs typeface="Canva Sans"/>
                <a:sym typeface="Canva Sans"/>
              </a:rPr>
              <a:t>u</a:t>
            </a:r>
            <a:r>
              <a:rPr lang="en-US" sz="2240" strike="noStrike" u="none">
                <a:solidFill>
                  <a:srgbClr val="000000"/>
                </a:solidFill>
                <a:latin typeface="Canva Sans"/>
                <a:ea typeface="Canva Sans"/>
                <a:cs typeface="Canva Sans"/>
                <a:sym typeface="Canva Sans"/>
              </a:rPr>
              <a:t>at</a:t>
            </a:r>
            <a:r>
              <a:rPr lang="en-US" sz="2240" strike="noStrike" u="none">
                <a:solidFill>
                  <a:srgbClr val="000000"/>
                </a:solidFill>
                <a:latin typeface="Canva Sans"/>
                <a:ea typeface="Canva Sans"/>
                <a:cs typeface="Canva Sans"/>
                <a:sym typeface="Canva Sans"/>
              </a:rPr>
              <a:t>e </a:t>
            </a:r>
            <a:r>
              <a:rPr lang="en-US" sz="2240" strike="noStrike" u="none">
                <a:solidFill>
                  <a:srgbClr val="000000"/>
                </a:solidFill>
                <a:latin typeface="Canva Sans"/>
                <a:ea typeface="Canva Sans"/>
                <a:cs typeface="Canva Sans"/>
                <a:sym typeface="Canva Sans"/>
              </a:rPr>
              <a:t>mo</a:t>
            </a:r>
            <a:r>
              <a:rPr lang="en-US" sz="2240" strike="noStrike" u="none">
                <a:solidFill>
                  <a:srgbClr val="000000"/>
                </a:solidFill>
                <a:latin typeface="Canva Sans"/>
                <a:ea typeface="Canva Sans"/>
                <a:cs typeface="Canva Sans"/>
                <a:sym typeface="Canva Sans"/>
              </a:rPr>
              <a:t>d</a:t>
            </a:r>
            <a:r>
              <a:rPr lang="en-US" sz="2240" strike="noStrike" u="none">
                <a:solidFill>
                  <a:srgbClr val="000000"/>
                </a:solidFill>
                <a:latin typeface="Canva Sans"/>
                <a:ea typeface="Canva Sans"/>
                <a:cs typeface="Canva Sans"/>
                <a:sym typeface="Canva Sans"/>
              </a:rPr>
              <a:t>el perf</a:t>
            </a:r>
            <a:r>
              <a:rPr lang="en-US" sz="2240" strike="noStrike" u="none">
                <a:solidFill>
                  <a:srgbClr val="000000"/>
                </a:solidFill>
                <a:latin typeface="Canva Sans"/>
                <a:ea typeface="Canva Sans"/>
                <a:cs typeface="Canva Sans"/>
                <a:sym typeface="Canva Sans"/>
              </a:rPr>
              <a:t>o</a:t>
            </a:r>
            <a:r>
              <a:rPr lang="en-US" sz="2240" strike="noStrike" u="none">
                <a:solidFill>
                  <a:srgbClr val="000000"/>
                </a:solidFill>
                <a:latin typeface="Canva Sans"/>
                <a:ea typeface="Canva Sans"/>
                <a:cs typeface="Canva Sans"/>
                <a:sym typeface="Canva Sans"/>
              </a:rPr>
              <a:t>r</a:t>
            </a:r>
            <a:r>
              <a:rPr lang="en-US" sz="2240" strike="noStrike" u="none">
                <a:solidFill>
                  <a:srgbClr val="000000"/>
                </a:solidFill>
                <a:latin typeface="Canva Sans"/>
                <a:ea typeface="Canva Sans"/>
                <a:cs typeface="Canva Sans"/>
                <a:sym typeface="Canva Sans"/>
              </a:rPr>
              <a:t>man</a:t>
            </a:r>
            <a:r>
              <a:rPr lang="en-US" sz="2240" strike="noStrike" u="none">
                <a:solidFill>
                  <a:srgbClr val="000000"/>
                </a:solidFill>
                <a:latin typeface="Canva Sans"/>
                <a:ea typeface="Canva Sans"/>
                <a:cs typeface="Canva Sans"/>
                <a:sym typeface="Canva Sans"/>
              </a:rPr>
              <a:t>ce</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usi</a:t>
            </a:r>
            <a:r>
              <a:rPr lang="en-US" sz="2240" strike="noStrike" u="none">
                <a:solidFill>
                  <a:srgbClr val="000000"/>
                </a:solidFill>
                <a:latin typeface="Canva Sans"/>
                <a:ea typeface="Canva Sans"/>
                <a:cs typeface="Canva Sans"/>
                <a:sym typeface="Canva Sans"/>
              </a:rPr>
              <a:t>ng</a:t>
            </a:r>
            <a:r>
              <a:rPr lang="en-US" sz="2240" strike="noStrike" u="none">
                <a:solidFill>
                  <a:srgbClr val="000000"/>
                </a:solidFill>
                <a:latin typeface="Canva Sans"/>
                <a:ea typeface="Canva Sans"/>
                <a:cs typeface="Canva Sans"/>
                <a:sym typeface="Canva Sans"/>
              </a:rPr>
              <a:t> m</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tr</a:t>
            </a:r>
            <a:r>
              <a:rPr lang="en-US" sz="2240" strike="noStrike" u="none">
                <a:solidFill>
                  <a:srgbClr val="000000"/>
                </a:solidFill>
                <a:latin typeface="Canva Sans"/>
                <a:ea typeface="Canva Sans"/>
                <a:cs typeface="Canva Sans"/>
                <a:sym typeface="Canva Sans"/>
              </a:rPr>
              <a:t>i</a:t>
            </a:r>
            <a:r>
              <a:rPr lang="en-US" sz="2240" strike="noStrike" u="none">
                <a:solidFill>
                  <a:srgbClr val="000000"/>
                </a:solidFill>
                <a:latin typeface="Canva Sans"/>
                <a:ea typeface="Canva Sans"/>
                <a:cs typeface="Canva Sans"/>
                <a:sym typeface="Canva Sans"/>
              </a:rPr>
              <a:t>cs</a:t>
            </a:r>
            <a:r>
              <a:rPr lang="en-US" sz="2240" strike="noStrike" u="none">
                <a:solidFill>
                  <a:srgbClr val="000000"/>
                </a:solidFill>
                <a:latin typeface="Canva Sans"/>
                <a:ea typeface="Canva Sans"/>
                <a:cs typeface="Canva Sans"/>
                <a:sym typeface="Canva Sans"/>
              </a:rPr>
              <a:t> su</a:t>
            </a:r>
            <a:r>
              <a:rPr lang="en-US" sz="2240" strike="noStrike" u="none">
                <a:solidFill>
                  <a:srgbClr val="000000"/>
                </a:solidFill>
                <a:latin typeface="Canva Sans"/>
                <a:ea typeface="Canva Sans"/>
                <a:cs typeface="Canva Sans"/>
                <a:sym typeface="Canva Sans"/>
              </a:rPr>
              <a:t>ch</a:t>
            </a:r>
            <a:r>
              <a:rPr lang="en-US" sz="2240" strike="noStrike" u="none">
                <a:solidFill>
                  <a:srgbClr val="000000"/>
                </a:solidFill>
                <a:latin typeface="Canva Sans"/>
                <a:ea typeface="Canva Sans"/>
                <a:cs typeface="Canva Sans"/>
                <a:sym typeface="Canva Sans"/>
              </a:rPr>
              <a:t> as </a:t>
            </a:r>
            <a:r>
              <a:rPr lang="en-US" sz="2240" strike="noStrike" u="none">
                <a:solidFill>
                  <a:srgbClr val="000000"/>
                </a:solidFill>
                <a:latin typeface="Canva Sans"/>
                <a:ea typeface="Canva Sans"/>
                <a:cs typeface="Canva Sans"/>
                <a:sym typeface="Canva Sans"/>
              </a:rPr>
              <a:t>MAE, RMSE, MAPE, </a:t>
            </a:r>
            <a:r>
              <a:rPr lang="en-US" sz="2240" strike="noStrike" u="none">
                <a:solidFill>
                  <a:srgbClr val="000000"/>
                </a:solidFill>
                <a:latin typeface="Canva Sans"/>
                <a:ea typeface="Canva Sans"/>
                <a:cs typeface="Canva Sans"/>
                <a:sym typeface="Canva Sans"/>
              </a:rPr>
              <a:t>or </a:t>
            </a:r>
            <a:r>
              <a:rPr lang="en-US" sz="2240" strike="noStrike" u="none">
                <a:solidFill>
                  <a:srgbClr val="000000"/>
                </a:solidFill>
                <a:latin typeface="Canva Sans"/>
                <a:ea typeface="Canva Sans"/>
                <a:cs typeface="Canva Sans"/>
                <a:sym typeface="Canva Sans"/>
              </a:rPr>
              <a:t>R².</a:t>
            </a:r>
          </a:p>
          <a:p>
            <a:pPr algn="just" marL="967441" indent="-322480" lvl="2">
              <a:lnSpc>
                <a:spcPts val="3136"/>
              </a:lnSpc>
              <a:buAutoNum type="alphaLcPeriod" startAt="1"/>
            </a:pPr>
            <a:r>
              <a:rPr lang="en-US" sz="2240" strike="noStrike" u="none">
                <a:solidFill>
                  <a:srgbClr val="000000"/>
                </a:solidFill>
                <a:latin typeface="Canva Sans"/>
                <a:ea typeface="Canva Sans"/>
                <a:cs typeface="Canva Sans"/>
                <a:sym typeface="Canva Sans"/>
              </a:rPr>
              <a:t>Compa</a:t>
            </a:r>
            <a:r>
              <a:rPr lang="en-US" sz="2240" strike="noStrike" u="none">
                <a:solidFill>
                  <a:srgbClr val="000000"/>
                </a:solidFill>
                <a:latin typeface="Canva Sans"/>
                <a:ea typeface="Canva Sans"/>
                <a:cs typeface="Canva Sans"/>
                <a:sym typeface="Canva Sans"/>
              </a:rPr>
              <a:t>re</a:t>
            </a:r>
            <a:r>
              <a:rPr lang="en-US" sz="2240" strike="noStrike" u="none">
                <a:solidFill>
                  <a:srgbClr val="000000"/>
                </a:solidFill>
                <a:latin typeface="Canva Sans"/>
                <a:ea typeface="Canva Sans"/>
                <a:cs typeface="Canva Sans"/>
                <a:sym typeface="Canva Sans"/>
              </a:rPr>
              <a:t> mod</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ls an</a:t>
            </a:r>
            <a:r>
              <a:rPr lang="en-US" sz="2240" strike="noStrike" u="none">
                <a:solidFill>
                  <a:srgbClr val="000000"/>
                </a:solidFill>
                <a:latin typeface="Canva Sans"/>
                <a:ea typeface="Canva Sans"/>
                <a:cs typeface="Canva Sans"/>
                <a:sym typeface="Canva Sans"/>
              </a:rPr>
              <a:t>d </a:t>
            </a:r>
            <a:r>
              <a:rPr lang="en-US" sz="2240" strike="noStrike" u="none">
                <a:solidFill>
                  <a:srgbClr val="000000"/>
                </a:solidFill>
                <a:latin typeface="Canva Sans"/>
                <a:ea typeface="Canva Sans"/>
                <a:cs typeface="Canva Sans"/>
                <a:sym typeface="Canva Sans"/>
              </a:rPr>
              <a:t>sele</a:t>
            </a:r>
            <a:r>
              <a:rPr lang="en-US" sz="2240" strike="noStrike" u="none">
                <a:solidFill>
                  <a:srgbClr val="000000"/>
                </a:solidFill>
                <a:latin typeface="Canva Sans"/>
                <a:ea typeface="Canva Sans"/>
                <a:cs typeface="Canva Sans"/>
                <a:sym typeface="Canva Sans"/>
              </a:rPr>
              <a:t>c</a:t>
            </a:r>
            <a:r>
              <a:rPr lang="en-US" sz="2240" strike="noStrike" u="none">
                <a:solidFill>
                  <a:srgbClr val="000000"/>
                </a:solidFill>
                <a:latin typeface="Canva Sans"/>
                <a:ea typeface="Canva Sans"/>
                <a:cs typeface="Canva Sans"/>
                <a:sym typeface="Canva Sans"/>
              </a:rPr>
              <a:t>t the be</a:t>
            </a:r>
            <a:r>
              <a:rPr lang="en-US" sz="2240" strike="noStrike" u="none">
                <a:solidFill>
                  <a:srgbClr val="000000"/>
                </a:solidFill>
                <a:latin typeface="Canva Sans"/>
                <a:ea typeface="Canva Sans"/>
                <a:cs typeface="Canva Sans"/>
                <a:sym typeface="Canva Sans"/>
              </a:rPr>
              <a:t>s</a:t>
            </a:r>
            <a:r>
              <a:rPr lang="en-US" sz="2240" strike="noStrike" u="none">
                <a:solidFill>
                  <a:srgbClr val="000000"/>
                </a:solidFill>
                <a:latin typeface="Canva Sans"/>
                <a:ea typeface="Canva Sans"/>
                <a:cs typeface="Canva Sans"/>
                <a:sym typeface="Canva Sans"/>
              </a:rPr>
              <a:t>t-per</a:t>
            </a:r>
            <a:r>
              <a:rPr lang="en-US" sz="2240" strike="noStrike" u="none">
                <a:solidFill>
                  <a:srgbClr val="000000"/>
                </a:solidFill>
                <a:latin typeface="Canva Sans"/>
                <a:ea typeface="Canva Sans"/>
                <a:cs typeface="Canva Sans"/>
                <a:sym typeface="Canva Sans"/>
              </a:rPr>
              <a:t>f</a:t>
            </a:r>
            <a:r>
              <a:rPr lang="en-US" sz="2240" strike="noStrike" u="none">
                <a:solidFill>
                  <a:srgbClr val="000000"/>
                </a:solidFill>
                <a:latin typeface="Canva Sans"/>
                <a:ea typeface="Canva Sans"/>
                <a:cs typeface="Canva Sans"/>
                <a:sym typeface="Canva Sans"/>
              </a:rPr>
              <a:t>orm</a:t>
            </a:r>
            <a:r>
              <a:rPr lang="en-US" sz="2240" strike="noStrike" u="none">
                <a:solidFill>
                  <a:srgbClr val="000000"/>
                </a:solidFill>
                <a:latin typeface="Canva Sans"/>
                <a:ea typeface="Canva Sans"/>
                <a:cs typeface="Canva Sans"/>
                <a:sym typeface="Canva Sans"/>
              </a:rPr>
              <a:t>i</a:t>
            </a:r>
            <a:r>
              <a:rPr lang="en-US" sz="2240" strike="noStrike" u="none">
                <a:solidFill>
                  <a:srgbClr val="000000"/>
                </a:solidFill>
                <a:latin typeface="Canva Sans"/>
                <a:ea typeface="Canva Sans"/>
                <a:cs typeface="Canva Sans"/>
                <a:sym typeface="Canva Sans"/>
              </a:rPr>
              <a:t>ng </a:t>
            </a:r>
            <a:r>
              <a:rPr lang="en-US" sz="2240" strike="noStrike" u="none">
                <a:solidFill>
                  <a:srgbClr val="000000"/>
                </a:solidFill>
                <a:latin typeface="Canva Sans"/>
                <a:ea typeface="Canva Sans"/>
                <a:cs typeface="Canva Sans"/>
                <a:sym typeface="Canva Sans"/>
              </a:rPr>
              <a:t>on</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a:t>
            </a:r>
          </a:p>
          <a:p>
            <a:pPr algn="just">
              <a:lnSpc>
                <a:spcPts val="3136"/>
              </a:lnSpc>
            </a:pPr>
            <a:r>
              <a:rPr lang="en-US" sz="2240" strike="noStrike" u="none">
                <a:solidFill>
                  <a:srgbClr val="000000"/>
                </a:solidFill>
                <a:latin typeface="Canva Sans"/>
                <a:ea typeface="Canva Sans"/>
                <a:cs typeface="Canva Sans"/>
                <a:sym typeface="Canva Sans"/>
              </a:rPr>
              <a:t>8.</a:t>
            </a:r>
            <a:r>
              <a:rPr lang="en-US" sz="2240" strike="noStrike" u="none">
                <a:solidFill>
                  <a:srgbClr val="000000"/>
                </a:solidFill>
                <a:latin typeface="Canva Sans"/>
                <a:ea typeface="Canva Sans"/>
                <a:cs typeface="Canva Sans"/>
                <a:sym typeface="Canva Sans"/>
              </a:rPr>
              <a:t>Prediction </a:t>
            </a:r>
            <a:r>
              <a:rPr lang="en-US" sz="2240" strike="noStrike" u="none">
                <a:solidFill>
                  <a:srgbClr val="000000"/>
                </a:solidFill>
                <a:latin typeface="Canva Sans"/>
                <a:ea typeface="Canva Sans"/>
                <a:cs typeface="Canva Sans"/>
                <a:sym typeface="Canva Sans"/>
              </a:rPr>
              <a:t>&amp; Fo</a:t>
            </a:r>
            <a:r>
              <a:rPr lang="en-US" sz="2240" strike="noStrike" u="none">
                <a:solidFill>
                  <a:srgbClr val="000000"/>
                </a:solidFill>
                <a:latin typeface="Canva Sans"/>
                <a:ea typeface="Canva Sans"/>
                <a:cs typeface="Canva Sans"/>
                <a:sym typeface="Canva Sans"/>
              </a:rPr>
              <a:t>r</a:t>
            </a:r>
            <a:r>
              <a:rPr lang="en-US" sz="2240" strike="noStrike" u="none">
                <a:solidFill>
                  <a:srgbClr val="000000"/>
                </a:solidFill>
                <a:latin typeface="Canva Sans"/>
                <a:ea typeface="Canva Sans"/>
                <a:cs typeface="Canva Sans"/>
                <a:sym typeface="Canva Sans"/>
              </a:rPr>
              <a:t>ec</a:t>
            </a:r>
            <a:r>
              <a:rPr lang="en-US" sz="2240" strike="noStrike" u="none">
                <a:solidFill>
                  <a:srgbClr val="000000"/>
                </a:solidFill>
                <a:latin typeface="Canva Sans"/>
                <a:ea typeface="Canva Sans"/>
                <a:cs typeface="Canva Sans"/>
                <a:sym typeface="Canva Sans"/>
              </a:rPr>
              <a:t>a</a:t>
            </a:r>
            <a:r>
              <a:rPr lang="en-US" sz="2240" strike="noStrike" u="none">
                <a:solidFill>
                  <a:srgbClr val="000000"/>
                </a:solidFill>
                <a:latin typeface="Canva Sans"/>
                <a:ea typeface="Canva Sans"/>
                <a:cs typeface="Canva Sans"/>
                <a:sym typeface="Canva Sans"/>
              </a:rPr>
              <a:t>s</a:t>
            </a:r>
            <a:r>
              <a:rPr lang="en-US" sz="2240" strike="noStrike" u="none">
                <a:solidFill>
                  <a:srgbClr val="000000"/>
                </a:solidFill>
                <a:latin typeface="Canva Sans"/>
                <a:ea typeface="Canva Sans"/>
                <a:cs typeface="Canva Sans"/>
                <a:sym typeface="Canva Sans"/>
              </a:rPr>
              <a:t>tin</a:t>
            </a:r>
            <a:r>
              <a:rPr lang="en-US" sz="2240" strike="noStrike" u="none">
                <a:solidFill>
                  <a:srgbClr val="000000"/>
                </a:solidFill>
                <a:latin typeface="Canva Sans"/>
                <a:ea typeface="Canva Sans"/>
                <a:cs typeface="Canva Sans"/>
                <a:sym typeface="Canva Sans"/>
              </a:rPr>
              <a:t>g</a:t>
            </a:r>
          </a:p>
          <a:p>
            <a:pPr algn="just" marL="967441" indent="-322480" lvl="2">
              <a:lnSpc>
                <a:spcPts val="3136"/>
              </a:lnSpc>
              <a:buAutoNum type="alphaLcPeriod" startAt="1"/>
            </a:pPr>
            <a:r>
              <a:rPr lang="en-US" sz="2240" strike="noStrike" u="none">
                <a:solidFill>
                  <a:srgbClr val="000000"/>
                </a:solidFill>
                <a:latin typeface="Canva Sans"/>
                <a:ea typeface="Canva Sans"/>
                <a:cs typeface="Canva Sans"/>
                <a:sym typeface="Canva Sans"/>
              </a:rPr>
              <a:t>Use </a:t>
            </a:r>
            <a:r>
              <a:rPr lang="en-US" sz="2240" strike="noStrike" u="none">
                <a:solidFill>
                  <a:srgbClr val="000000"/>
                </a:solidFill>
                <a:latin typeface="Canva Sans"/>
                <a:ea typeface="Canva Sans"/>
                <a:cs typeface="Canva Sans"/>
                <a:sym typeface="Canva Sans"/>
              </a:rPr>
              <a:t>the tra</a:t>
            </a:r>
            <a:r>
              <a:rPr lang="en-US" sz="2240" strike="noStrike" u="none">
                <a:solidFill>
                  <a:srgbClr val="000000"/>
                </a:solidFill>
                <a:latin typeface="Canva Sans"/>
                <a:ea typeface="Canva Sans"/>
                <a:cs typeface="Canva Sans"/>
                <a:sym typeface="Canva Sans"/>
              </a:rPr>
              <a:t>i</a:t>
            </a:r>
            <a:r>
              <a:rPr lang="en-US" sz="2240" strike="noStrike" u="none">
                <a:solidFill>
                  <a:srgbClr val="000000"/>
                </a:solidFill>
                <a:latin typeface="Canva Sans"/>
                <a:ea typeface="Canva Sans"/>
                <a:cs typeface="Canva Sans"/>
                <a:sym typeface="Canva Sans"/>
              </a:rPr>
              <a:t>n</a:t>
            </a:r>
            <a:r>
              <a:rPr lang="en-US" sz="2240" strike="noStrike" u="none">
                <a:solidFill>
                  <a:srgbClr val="000000"/>
                </a:solidFill>
                <a:latin typeface="Canva Sans"/>
                <a:ea typeface="Canva Sans"/>
                <a:cs typeface="Canva Sans"/>
                <a:sym typeface="Canva Sans"/>
              </a:rPr>
              <a:t>ed </a:t>
            </a:r>
            <a:r>
              <a:rPr lang="en-US" sz="2240" strike="noStrike" u="none">
                <a:solidFill>
                  <a:srgbClr val="000000"/>
                </a:solidFill>
                <a:latin typeface="Canva Sans"/>
                <a:ea typeface="Canva Sans"/>
                <a:cs typeface="Canva Sans"/>
                <a:sym typeface="Canva Sans"/>
              </a:rPr>
              <a:t>mode</a:t>
            </a:r>
            <a:r>
              <a:rPr lang="en-US" sz="2240" strike="noStrike" u="none">
                <a:solidFill>
                  <a:srgbClr val="000000"/>
                </a:solidFill>
                <a:latin typeface="Canva Sans"/>
                <a:ea typeface="Canva Sans"/>
                <a:cs typeface="Canva Sans"/>
                <a:sym typeface="Canva Sans"/>
              </a:rPr>
              <a:t>l</a:t>
            </a:r>
            <a:r>
              <a:rPr lang="en-US" sz="2240" strike="noStrike" u="none">
                <a:solidFill>
                  <a:srgbClr val="000000"/>
                </a:solidFill>
                <a:latin typeface="Canva Sans"/>
                <a:ea typeface="Canva Sans"/>
                <a:cs typeface="Canva Sans"/>
                <a:sym typeface="Canva Sans"/>
              </a:rPr>
              <a:t> to </a:t>
            </a:r>
            <a:r>
              <a:rPr lang="en-US" sz="2240" strike="noStrike" u="none">
                <a:solidFill>
                  <a:srgbClr val="000000"/>
                </a:solidFill>
                <a:latin typeface="Canva Sans"/>
                <a:ea typeface="Canva Sans"/>
                <a:cs typeface="Canva Sans"/>
                <a:sym typeface="Canva Sans"/>
              </a:rPr>
              <a:t>p</a:t>
            </a:r>
            <a:r>
              <a:rPr lang="en-US" sz="2240" strike="noStrike" u="none">
                <a:solidFill>
                  <a:srgbClr val="000000"/>
                </a:solidFill>
                <a:latin typeface="Canva Sans"/>
                <a:ea typeface="Canva Sans"/>
                <a:cs typeface="Canva Sans"/>
                <a:sym typeface="Canva Sans"/>
              </a:rPr>
              <a:t>r</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d</a:t>
            </a:r>
            <a:r>
              <a:rPr lang="en-US" sz="2240" strike="noStrike" u="none">
                <a:solidFill>
                  <a:srgbClr val="000000"/>
                </a:solidFill>
                <a:latin typeface="Canva Sans"/>
                <a:ea typeface="Canva Sans"/>
                <a:cs typeface="Canva Sans"/>
                <a:sym typeface="Canva Sans"/>
              </a:rPr>
              <a:t>ict</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pat</a:t>
            </a:r>
            <a:r>
              <a:rPr lang="en-US" sz="2240" strike="noStrike" u="none">
                <a:solidFill>
                  <a:srgbClr val="000000"/>
                </a:solidFill>
                <a:latin typeface="Canva Sans"/>
                <a:ea typeface="Canva Sans"/>
                <a:cs typeface="Canva Sans"/>
                <a:sym typeface="Canva Sans"/>
              </a:rPr>
              <a:t>i</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n</a:t>
            </a:r>
            <a:r>
              <a:rPr lang="en-US" sz="2240" strike="noStrike" u="none">
                <a:solidFill>
                  <a:srgbClr val="000000"/>
                </a:solidFill>
                <a:latin typeface="Canva Sans"/>
                <a:ea typeface="Canva Sans"/>
                <a:cs typeface="Canva Sans"/>
                <a:sym typeface="Canva Sans"/>
              </a:rPr>
              <a:t>t </a:t>
            </a:r>
            <a:r>
              <a:rPr lang="en-US" sz="2240" strike="noStrike" u="none">
                <a:solidFill>
                  <a:srgbClr val="000000"/>
                </a:solidFill>
                <a:latin typeface="Canva Sans"/>
                <a:ea typeface="Canva Sans"/>
                <a:cs typeface="Canva Sans"/>
                <a:sym typeface="Canva Sans"/>
              </a:rPr>
              <a:t>i</a:t>
            </a:r>
            <a:r>
              <a:rPr lang="en-US" sz="2240" strike="noStrike" u="none">
                <a:solidFill>
                  <a:srgbClr val="000000"/>
                </a:solidFill>
                <a:latin typeface="Canva Sans"/>
                <a:ea typeface="Canva Sans"/>
                <a:cs typeface="Canva Sans"/>
                <a:sym typeface="Canva Sans"/>
              </a:rPr>
              <a:t>n</a:t>
            </a:r>
            <a:r>
              <a:rPr lang="en-US" sz="2240" strike="noStrike" u="none">
                <a:solidFill>
                  <a:srgbClr val="000000"/>
                </a:solidFill>
                <a:latin typeface="Canva Sans"/>
                <a:ea typeface="Canva Sans"/>
                <a:cs typeface="Canva Sans"/>
                <a:sym typeface="Canva Sans"/>
              </a:rPr>
              <a:t>flow fo</a:t>
            </a:r>
            <a:r>
              <a:rPr lang="en-US" sz="2240" strike="noStrike" u="none">
                <a:solidFill>
                  <a:srgbClr val="000000"/>
                </a:solidFill>
                <a:latin typeface="Canva Sans"/>
                <a:ea typeface="Canva Sans"/>
                <a:cs typeface="Canva Sans"/>
                <a:sym typeface="Canva Sans"/>
              </a:rPr>
              <a:t>r</a:t>
            </a:r>
            <a:r>
              <a:rPr lang="en-US" sz="2240" strike="noStrike" u="none">
                <a:solidFill>
                  <a:srgbClr val="000000"/>
                </a:solidFill>
                <a:latin typeface="Canva Sans"/>
                <a:ea typeface="Canva Sans"/>
                <a:cs typeface="Canva Sans"/>
                <a:sym typeface="Canva Sans"/>
              </a:rPr>
              <a:t> fu</a:t>
            </a:r>
            <a:r>
              <a:rPr lang="en-US" sz="2240" strike="noStrike" u="none">
                <a:solidFill>
                  <a:srgbClr val="000000"/>
                </a:solidFill>
                <a:latin typeface="Canva Sans"/>
                <a:ea typeface="Canva Sans"/>
                <a:cs typeface="Canva Sans"/>
                <a:sym typeface="Canva Sans"/>
              </a:rPr>
              <a:t>t</a:t>
            </a:r>
            <a:r>
              <a:rPr lang="en-US" sz="2240" strike="noStrike" u="none">
                <a:solidFill>
                  <a:srgbClr val="000000"/>
                </a:solidFill>
                <a:latin typeface="Canva Sans"/>
                <a:ea typeface="Canva Sans"/>
                <a:cs typeface="Canva Sans"/>
                <a:sym typeface="Canva Sans"/>
              </a:rPr>
              <a:t>ur</a:t>
            </a:r>
            <a:r>
              <a:rPr lang="en-US" sz="2240" strike="noStrike" u="none">
                <a:solidFill>
                  <a:srgbClr val="000000"/>
                </a:solidFill>
                <a:latin typeface="Canva Sans"/>
                <a:ea typeface="Canva Sans"/>
                <a:cs typeface="Canva Sans"/>
                <a:sym typeface="Canva Sans"/>
              </a:rPr>
              <a:t>e </a:t>
            </a:r>
            <a:r>
              <a:rPr lang="en-US" sz="2240" strike="noStrike" u="none">
                <a:solidFill>
                  <a:srgbClr val="000000"/>
                </a:solidFill>
                <a:latin typeface="Canva Sans"/>
                <a:ea typeface="Canva Sans"/>
                <a:cs typeface="Canva Sans"/>
                <a:sym typeface="Canva Sans"/>
              </a:rPr>
              <a:t>ti</a:t>
            </a:r>
            <a:r>
              <a:rPr lang="en-US" sz="2240" strike="noStrike" u="none">
                <a:solidFill>
                  <a:srgbClr val="000000"/>
                </a:solidFill>
                <a:latin typeface="Canva Sans"/>
                <a:ea typeface="Canva Sans"/>
                <a:cs typeface="Canva Sans"/>
                <a:sym typeface="Canva Sans"/>
              </a:rPr>
              <a:t>me p</a:t>
            </a:r>
            <a:r>
              <a:rPr lang="en-US" sz="2240" strike="noStrike" u="none">
                <a:solidFill>
                  <a:srgbClr val="000000"/>
                </a:solidFill>
                <a:latin typeface="Canva Sans"/>
                <a:ea typeface="Canva Sans"/>
                <a:cs typeface="Canva Sans"/>
                <a:sym typeface="Canva Sans"/>
              </a:rPr>
              <a:t>er</a:t>
            </a:r>
            <a:r>
              <a:rPr lang="en-US" sz="2240" strike="noStrike" u="none">
                <a:solidFill>
                  <a:srgbClr val="000000"/>
                </a:solidFill>
                <a:latin typeface="Canva Sans"/>
                <a:ea typeface="Canva Sans"/>
                <a:cs typeface="Canva Sans"/>
                <a:sym typeface="Canva Sans"/>
              </a:rPr>
              <a:t>io</a:t>
            </a:r>
            <a:r>
              <a:rPr lang="en-US" sz="2240" strike="noStrike" u="none">
                <a:solidFill>
                  <a:srgbClr val="000000"/>
                </a:solidFill>
                <a:latin typeface="Canva Sans"/>
                <a:ea typeface="Canva Sans"/>
                <a:cs typeface="Canva Sans"/>
                <a:sym typeface="Canva Sans"/>
              </a:rPr>
              <a:t>d</a:t>
            </a:r>
            <a:r>
              <a:rPr lang="en-US" sz="2240" strike="noStrike" u="none">
                <a:solidFill>
                  <a:srgbClr val="000000"/>
                </a:solidFill>
                <a:latin typeface="Canva Sans"/>
                <a:ea typeface="Canva Sans"/>
                <a:cs typeface="Canva Sans"/>
                <a:sym typeface="Canva Sans"/>
              </a:rPr>
              <a:t>s.</a:t>
            </a:r>
          </a:p>
          <a:p>
            <a:pPr algn="just" marL="967441" indent="-322480" lvl="2">
              <a:lnSpc>
                <a:spcPts val="3136"/>
              </a:lnSpc>
              <a:buAutoNum type="alphaLcPeriod" startAt="1"/>
            </a:pPr>
            <a:r>
              <a:rPr lang="en-US" sz="2240" strike="noStrike" u="none">
                <a:solidFill>
                  <a:srgbClr val="000000"/>
                </a:solidFill>
                <a:latin typeface="Canva Sans"/>
                <a:ea typeface="Canva Sans"/>
                <a:cs typeface="Canva Sans"/>
                <a:sym typeface="Canva Sans"/>
              </a:rPr>
              <a:t>Gene</a:t>
            </a:r>
            <a:r>
              <a:rPr lang="en-US" sz="2240" strike="noStrike" u="none">
                <a:solidFill>
                  <a:srgbClr val="000000"/>
                </a:solidFill>
                <a:latin typeface="Canva Sans"/>
                <a:ea typeface="Canva Sans"/>
                <a:cs typeface="Canva Sans"/>
                <a:sym typeface="Canva Sans"/>
              </a:rPr>
              <a:t>ra</a:t>
            </a:r>
            <a:r>
              <a:rPr lang="en-US" sz="2240" strike="noStrike" u="none">
                <a:solidFill>
                  <a:srgbClr val="000000"/>
                </a:solidFill>
                <a:latin typeface="Canva Sans"/>
                <a:ea typeface="Canva Sans"/>
                <a:cs typeface="Canva Sans"/>
                <a:sym typeface="Canva Sans"/>
              </a:rPr>
              <a:t>t</a:t>
            </a:r>
            <a:r>
              <a:rPr lang="en-US" sz="2240" strike="noStrike" u="none">
                <a:solidFill>
                  <a:srgbClr val="000000"/>
                </a:solidFill>
                <a:latin typeface="Canva Sans"/>
                <a:ea typeface="Canva Sans"/>
                <a:cs typeface="Canva Sans"/>
                <a:sym typeface="Canva Sans"/>
              </a:rPr>
              <a:t>e </a:t>
            </a:r>
            <a:r>
              <a:rPr lang="en-US" sz="2240" strike="noStrike" u="none">
                <a:solidFill>
                  <a:srgbClr val="000000"/>
                </a:solidFill>
                <a:latin typeface="Canva Sans"/>
                <a:ea typeface="Canva Sans"/>
                <a:cs typeface="Canva Sans"/>
                <a:sym typeface="Canva Sans"/>
              </a:rPr>
              <a:t>fo</a:t>
            </a:r>
            <a:r>
              <a:rPr lang="en-US" sz="2240" strike="noStrike" u="none">
                <a:solidFill>
                  <a:srgbClr val="000000"/>
                </a:solidFill>
                <a:latin typeface="Canva Sans"/>
                <a:ea typeface="Canva Sans"/>
                <a:cs typeface="Canva Sans"/>
                <a:sym typeface="Canva Sans"/>
              </a:rPr>
              <a:t>re</a:t>
            </a:r>
            <a:r>
              <a:rPr lang="en-US" sz="2240" strike="noStrike" u="none">
                <a:solidFill>
                  <a:srgbClr val="000000"/>
                </a:solidFill>
                <a:latin typeface="Canva Sans"/>
                <a:ea typeface="Canva Sans"/>
                <a:cs typeface="Canva Sans"/>
                <a:sym typeface="Canva Sans"/>
              </a:rPr>
              <a:t>c</a:t>
            </a:r>
            <a:r>
              <a:rPr lang="en-US" sz="2240" strike="noStrike" u="none">
                <a:solidFill>
                  <a:srgbClr val="000000"/>
                </a:solidFill>
                <a:latin typeface="Canva Sans"/>
                <a:ea typeface="Canva Sans"/>
                <a:cs typeface="Canva Sans"/>
                <a:sym typeface="Canva Sans"/>
              </a:rPr>
              <a:t>a</a:t>
            </a:r>
            <a:r>
              <a:rPr lang="en-US" sz="2240" strike="noStrike" u="none">
                <a:solidFill>
                  <a:srgbClr val="000000"/>
                </a:solidFill>
                <a:latin typeface="Canva Sans"/>
                <a:ea typeface="Canva Sans"/>
                <a:cs typeface="Canva Sans"/>
                <a:sym typeface="Canva Sans"/>
              </a:rPr>
              <a:t>st</a:t>
            </a:r>
            <a:r>
              <a:rPr lang="en-US" sz="2240" strike="noStrike" u="none">
                <a:solidFill>
                  <a:srgbClr val="000000"/>
                </a:solidFill>
                <a:latin typeface="Canva Sans"/>
                <a:ea typeface="Canva Sans"/>
                <a:cs typeface="Canva Sans"/>
                <a:sym typeface="Canva Sans"/>
              </a:rPr>
              <a:t>s </a:t>
            </a:r>
            <a:r>
              <a:rPr lang="en-US" sz="2240" strike="noStrike" u="none">
                <a:solidFill>
                  <a:srgbClr val="000000"/>
                </a:solidFill>
                <a:latin typeface="Canva Sans"/>
                <a:ea typeface="Canva Sans"/>
                <a:cs typeface="Canva Sans"/>
                <a:sym typeface="Canva Sans"/>
              </a:rPr>
              <a:t>d</a:t>
            </a:r>
            <a:r>
              <a:rPr lang="en-US" sz="2240" strike="noStrike" u="none">
                <a:solidFill>
                  <a:srgbClr val="000000"/>
                </a:solidFill>
                <a:latin typeface="Canva Sans"/>
                <a:ea typeface="Canva Sans"/>
                <a:cs typeface="Canva Sans"/>
                <a:sym typeface="Canva Sans"/>
              </a:rPr>
              <a:t>a</a:t>
            </a:r>
            <a:r>
              <a:rPr lang="en-US" sz="2240" strike="noStrike" u="none">
                <a:solidFill>
                  <a:srgbClr val="000000"/>
                </a:solidFill>
                <a:latin typeface="Canva Sans"/>
                <a:ea typeface="Canva Sans"/>
                <a:cs typeface="Canva Sans"/>
                <a:sym typeface="Canva Sans"/>
              </a:rPr>
              <a:t>ily,</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week</a:t>
            </a:r>
            <a:r>
              <a:rPr lang="en-US" sz="2240" strike="noStrike" u="none">
                <a:solidFill>
                  <a:srgbClr val="000000"/>
                </a:solidFill>
                <a:latin typeface="Canva Sans"/>
                <a:ea typeface="Canva Sans"/>
                <a:cs typeface="Canva Sans"/>
                <a:sym typeface="Canva Sans"/>
              </a:rPr>
              <a:t>l</a:t>
            </a:r>
            <a:r>
              <a:rPr lang="en-US" sz="2240" strike="noStrike" u="none">
                <a:solidFill>
                  <a:srgbClr val="000000"/>
                </a:solidFill>
                <a:latin typeface="Canva Sans"/>
                <a:ea typeface="Canva Sans"/>
                <a:cs typeface="Canva Sans"/>
                <a:sym typeface="Canva Sans"/>
              </a:rPr>
              <a:t>y,</a:t>
            </a:r>
            <a:r>
              <a:rPr lang="en-US" sz="2240" strike="noStrike" u="none">
                <a:solidFill>
                  <a:srgbClr val="000000"/>
                </a:solidFill>
                <a:latin typeface="Canva Sans"/>
                <a:ea typeface="Canva Sans"/>
                <a:cs typeface="Canva Sans"/>
                <a:sym typeface="Canva Sans"/>
              </a:rPr>
              <a:t> or </a:t>
            </a:r>
            <a:r>
              <a:rPr lang="en-US" sz="2240" strike="noStrike" u="none">
                <a:solidFill>
                  <a:srgbClr val="000000"/>
                </a:solidFill>
                <a:latin typeface="Canva Sans"/>
                <a:ea typeface="Canva Sans"/>
                <a:cs typeface="Canva Sans"/>
                <a:sym typeface="Canva Sans"/>
              </a:rPr>
              <a:t>per</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depar</a:t>
            </a:r>
            <a:r>
              <a:rPr lang="en-US" sz="2240" strike="noStrike" u="none">
                <a:solidFill>
                  <a:srgbClr val="000000"/>
                </a:solidFill>
                <a:latin typeface="Canva Sans"/>
                <a:ea typeface="Canva Sans"/>
                <a:cs typeface="Canva Sans"/>
                <a:sym typeface="Canva Sans"/>
              </a:rPr>
              <a:t>t</a:t>
            </a:r>
            <a:r>
              <a:rPr lang="en-US" sz="2240" strike="noStrike" u="none">
                <a:solidFill>
                  <a:srgbClr val="000000"/>
                </a:solidFill>
                <a:latin typeface="Canva Sans"/>
                <a:ea typeface="Canva Sans"/>
                <a:cs typeface="Canva Sans"/>
                <a:sym typeface="Canva Sans"/>
              </a:rPr>
              <a:t>m</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n</a:t>
            </a:r>
            <a:r>
              <a:rPr lang="en-US" sz="2240" strike="noStrike" u="none">
                <a:solidFill>
                  <a:srgbClr val="000000"/>
                </a:solidFill>
                <a:latin typeface="Canva Sans"/>
                <a:ea typeface="Canva Sans"/>
                <a:cs typeface="Canva Sans"/>
                <a:sym typeface="Canva Sans"/>
              </a:rPr>
              <a:t>t</a:t>
            </a:r>
            <a:r>
              <a:rPr lang="en-US" sz="2240" strike="noStrike" u="none">
                <a:solidFill>
                  <a:srgbClr val="000000"/>
                </a:solidFill>
                <a:latin typeface="Canva Sans"/>
                <a:ea typeface="Canva Sans"/>
                <a:cs typeface="Canva Sans"/>
                <a:sym typeface="Canva Sans"/>
              </a:rPr>
              <a:t>,</a:t>
            </a:r>
            <a:r>
              <a:rPr lang="en-US" sz="2240" strike="noStrike" u="none">
                <a:solidFill>
                  <a:srgbClr val="000000"/>
                </a:solidFill>
                <a:latin typeface="Canva Sans"/>
                <a:ea typeface="Canva Sans"/>
                <a:cs typeface="Canva Sans"/>
                <a:sym typeface="Canva Sans"/>
              </a:rPr>
              <a:t> a</a:t>
            </a:r>
            <a:r>
              <a:rPr lang="en-US" sz="2240" strike="noStrike" u="none">
                <a:solidFill>
                  <a:srgbClr val="000000"/>
                </a:solidFill>
                <a:latin typeface="Canva Sans"/>
                <a:ea typeface="Canva Sans"/>
                <a:cs typeface="Canva Sans"/>
                <a:sym typeface="Canva Sans"/>
              </a:rPr>
              <a:t>s</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need</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d</a:t>
            </a:r>
            <a:r>
              <a:rPr lang="en-US" sz="2240" strike="noStrike" u="none">
                <a:solidFill>
                  <a:srgbClr val="000000"/>
                </a:solidFill>
                <a:latin typeface="Canva Sans"/>
                <a:ea typeface="Canva Sans"/>
                <a:cs typeface="Canva Sans"/>
                <a:sym typeface="Canva Sans"/>
              </a:rPr>
              <a:t>.</a:t>
            </a:r>
          </a:p>
          <a:p>
            <a:pPr algn="just">
              <a:lnSpc>
                <a:spcPts val="3136"/>
              </a:lnSpc>
            </a:pPr>
            <a:r>
              <a:rPr lang="en-US" sz="2240" strike="noStrike" u="none">
                <a:solidFill>
                  <a:srgbClr val="000000"/>
                </a:solidFill>
                <a:latin typeface="Canva Sans"/>
                <a:ea typeface="Canva Sans"/>
                <a:cs typeface="Canva Sans"/>
                <a:sym typeface="Canva Sans"/>
              </a:rPr>
              <a:t>9.</a:t>
            </a:r>
            <a:r>
              <a:rPr lang="en-US" sz="2240" strike="noStrike" u="none">
                <a:solidFill>
                  <a:srgbClr val="000000"/>
                </a:solidFill>
                <a:latin typeface="Canva Sans"/>
                <a:ea typeface="Canva Sans"/>
                <a:cs typeface="Canva Sans"/>
                <a:sym typeface="Canva Sans"/>
              </a:rPr>
              <a:t>Decision </a:t>
            </a:r>
            <a:r>
              <a:rPr lang="en-US" sz="2240" strike="noStrike" u="none">
                <a:solidFill>
                  <a:srgbClr val="000000"/>
                </a:solidFill>
                <a:latin typeface="Canva Sans"/>
                <a:ea typeface="Canva Sans"/>
                <a:cs typeface="Canva Sans"/>
                <a:sym typeface="Canva Sans"/>
              </a:rPr>
              <a:t>Su</a:t>
            </a:r>
            <a:r>
              <a:rPr lang="en-US" sz="2240" strike="noStrike" u="none">
                <a:solidFill>
                  <a:srgbClr val="000000"/>
                </a:solidFill>
                <a:latin typeface="Canva Sans"/>
                <a:ea typeface="Canva Sans"/>
                <a:cs typeface="Canva Sans"/>
                <a:sym typeface="Canva Sans"/>
              </a:rPr>
              <a:t>p</a:t>
            </a:r>
            <a:r>
              <a:rPr lang="en-US" sz="2240" strike="noStrike" u="none">
                <a:solidFill>
                  <a:srgbClr val="000000"/>
                </a:solidFill>
                <a:latin typeface="Canva Sans"/>
                <a:ea typeface="Canva Sans"/>
                <a:cs typeface="Canva Sans"/>
                <a:sym typeface="Canva Sans"/>
              </a:rPr>
              <a:t>por</a:t>
            </a:r>
            <a:r>
              <a:rPr lang="en-US" sz="2240" strike="noStrike" u="none">
                <a:solidFill>
                  <a:srgbClr val="000000"/>
                </a:solidFill>
                <a:latin typeface="Canva Sans"/>
                <a:ea typeface="Canva Sans"/>
                <a:cs typeface="Canva Sans"/>
                <a:sym typeface="Canva Sans"/>
              </a:rPr>
              <a:t>t</a:t>
            </a:r>
          </a:p>
          <a:p>
            <a:pPr algn="just" marL="967441" indent="-322480" lvl="2">
              <a:lnSpc>
                <a:spcPts val="3136"/>
              </a:lnSpc>
              <a:buAutoNum type="alphaLcPeriod" startAt="1"/>
            </a:pPr>
            <a:r>
              <a:rPr lang="en-US" sz="2240" strike="noStrike" u="none">
                <a:solidFill>
                  <a:srgbClr val="000000"/>
                </a:solidFill>
                <a:latin typeface="Canva Sans"/>
                <a:ea typeface="Canva Sans"/>
                <a:cs typeface="Canva Sans"/>
                <a:sym typeface="Canva Sans"/>
              </a:rPr>
              <a:t>Use</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p</a:t>
            </a:r>
            <a:r>
              <a:rPr lang="en-US" sz="2240" strike="noStrike" u="none">
                <a:solidFill>
                  <a:srgbClr val="000000"/>
                </a:solidFill>
                <a:latin typeface="Canva Sans"/>
                <a:ea typeface="Canva Sans"/>
                <a:cs typeface="Canva Sans"/>
                <a:sym typeface="Canva Sans"/>
              </a:rPr>
              <a:t>r</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dictions to </a:t>
            </a:r>
            <a:r>
              <a:rPr lang="en-US" sz="2240" strike="noStrike" u="none">
                <a:solidFill>
                  <a:srgbClr val="000000"/>
                </a:solidFill>
                <a:latin typeface="Canva Sans"/>
                <a:ea typeface="Canva Sans"/>
                <a:cs typeface="Canva Sans"/>
                <a:sym typeface="Canva Sans"/>
              </a:rPr>
              <a:t>s</a:t>
            </a:r>
            <a:r>
              <a:rPr lang="en-US" sz="2240" strike="noStrike" u="none">
                <a:solidFill>
                  <a:srgbClr val="000000"/>
                </a:solidFill>
                <a:latin typeface="Canva Sans"/>
                <a:ea typeface="Canva Sans"/>
                <a:cs typeface="Canva Sans"/>
                <a:sym typeface="Canva Sans"/>
              </a:rPr>
              <a:t>upp</a:t>
            </a:r>
            <a:r>
              <a:rPr lang="en-US" sz="2240" strike="noStrike" u="none">
                <a:solidFill>
                  <a:srgbClr val="000000"/>
                </a:solidFill>
                <a:latin typeface="Canva Sans"/>
                <a:ea typeface="Canva Sans"/>
                <a:cs typeface="Canva Sans"/>
                <a:sym typeface="Canva Sans"/>
              </a:rPr>
              <a:t>or</a:t>
            </a:r>
            <a:r>
              <a:rPr lang="en-US" sz="2240" strike="noStrike" u="none">
                <a:solidFill>
                  <a:srgbClr val="000000"/>
                </a:solidFill>
                <a:latin typeface="Canva Sans"/>
                <a:ea typeface="Canva Sans"/>
                <a:cs typeface="Canva Sans"/>
                <a:sym typeface="Canva Sans"/>
              </a:rPr>
              <a:t>t h</a:t>
            </a:r>
            <a:r>
              <a:rPr lang="en-US" sz="2240" strike="noStrike" u="none">
                <a:solidFill>
                  <a:srgbClr val="000000"/>
                </a:solidFill>
                <a:latin typeface="Canva Sans"/>
                <a:ea typeface="Canva Sans"/>
                <a:cs typeface="Canva Sans"/>
                <a:sym typeface="Canva Sans"/>
              </a:rPr>
              <a:t>osp</a:t>
            </a:r>
            <a:r>
              <a:rPr lang="en-US" sz="2240" strike="noStrike" u="none">
                <a:solidFill>
                  <a:srgbClr val="000000"/>
                </a:solidFill>
                <a:latin typeface="Canva Sans"/>
                <a:ea typeface="Canva Sans"/>
                <a:cs typeface="Canva Sans"/>
                <a:sym typeface="Canva Sans"/>
              </a:rPr>
              <a:t>i</a:t>
            </a:r>
            <a:r>
              <a:rPr lang="en-US" sz="2240" strike="noStrike" u="none">
                <a:solidFill>
                  <a:srgbClr val="000000"/>
                </a:solidFill>
                <a:latin typeface="Canva Sans"/>
                <a:ea typeface="Canva Sans"/>
                <a:cs typeface="Canva Sans"/>
                <a:sym typeface="Canva Sans"/>
              </a:rPr>
              <a:t>ta</a:t>
            </a:r>
            <a:r>
              <a:rPr lang="en-US" sz="2240" strike="noStrike" u="none">
                <a:solidFill>
                  <a:srgbClr val="000000"/>
                </a:solidFill>
                <a:latin typeface="Canva Sans"/>
                <a:ea typeface="Canva Sans"/>
                <a:cs typeface="Canva Sans"/>
                <a:sym typeface="Canva Sans"/>
              </a:rPr>
              <a:t>l </a:t>
            </a:r>
            <a:r>
              <a:rPr lang="en-US" sz="2240" strike="noStrike" u="none">
                <a:solidFill>
                  <a:srgbClr val="000000"/>
                </a:solidFill>
                <a:latin typeface="Canva Sans"/>
                <a:ea typeface="Canva Sans"/>
                <a:cs typeface="Canva Sans"/>
                <a:sym typeface="Canva Sans"/>
              </a:rPr>
              <a:t>d</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ci</a:t>
            </a:r>
            <a:r>
              <a:rPr lang="en-US" sz="2240" strike="noStrike" u="none">
                <a:solidFill>
                  <a:srgbClr val="000000"/>
                </a:solidFill>
                <a:latin typeface="Canva Sans"/>
                <a:ea typeface="Canva Sans"/>
                <a:cs typeface="Canva Sans"/>
                <a:sym typeface="Canva Sans"/>
              </a:rPr>
              <a:t>si</a:t>
            </a:r>
            <a:r>
              <a:rPr lang="en-US" sz="2240" strike="noStrike" u="none">
                <a:solidFill>
                  <a:srgbClr val="000000"/>
                </a:solidFill>
                <a:latin typeface="Canva Sans"/>
                <a:ea typeface="Canva Sans"/>
                <a:cs typeface="Canva Sans"/>
                <a:sym typeface="Canva Sans"/>
              </a:rPr>
              <a:t>o</a:t>
            </a:r>
            <a:r>
              <a:rPr lang="en-US" sz="2240" strike="noStrike" u="none">
                <a:solidFill>
                  <a:srgbClr val="000000"/>
                </a:solidFill>
                <a:latin typeface="Canva Sans"/>
                <a:ea typeface="Canva Sans"/>
                <a:cs typeface="Canva Sans"/>
                <a:sym typeface="Canva Sans"/>
              </a:rPr>
              <a:t>n</a:t>
            </a:r>
            <a:r>
              <a:rPr lang="en-US" sz="2240" strike="noStrike" u="none">
                <a:solidFill>
                  <a:srgbClr val="000000"/>
                </a:solidFill>
                <a:latin typeface="Canva Sans"/>
                <a:ea typeface="Canva Sans"/>
                <a:cs typeface="Canva Sans"/>
                <a:sym typeface="Canva Sans"/>
              </a:rPr>
              <a:t>s</a:t>
            </a:r>
            <a:r>
              <a:rPr lang="en-US" sz="2240" strike="noStrike" u="none">
                <a:solidFill>
                  <a:srgbClr val="000000"/>
                </a:solidFill>
                <a:latin typeface="Canva Sans"/>
                <a:ea typeface="Canva Sans"/>
                <a:cs typeface="Canva Sans"/>
                <a:sym typeface="Canva Sans"/>
              </a:rPr>
              <a:t> on</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s</a:t>
            </a:r>
            <a:r>
              <a:rPr lang="en-US" sz="2240" strike="noStrike" u="none">
                <a:solidFill>
                  <a:srgbClr val="000000"/>
                </a:solidFill>
                <a:latin typeface="Canva Sans"/>
                <a:ea typeface="Canva Sans"/>
                <a:cs typeface="Canva Sans"/>
                <a:sym typeface="Canva Sans"/>
              </a:rPr>
              <a:t>taff</a:t>
            </a:r>
            <a:r>
              <a:rPr lang="en-US" sz="2240" strike="noStrike" u="none">
                <a:solidFill>
                  <a:srgbClr val="000000"/>
                </a:solidFill>
                <a:latin typeface="Canva Sans"/>
                <a:ea typeface="Canva Sans"/>
                <a:cs typeface="Canva Sans"/>
                <a:sym typeface="Canva Sans"/>
              </a:rPr>
              <a:t>in</a:t>
            </a:r>
            <a:r>
              <a:rPr lang="en-US" sz="2240" strike="noStrike" u="none">
                <a:solidFill>
                  <a:srgbClr val="000000"/>
                </a:solidFill>
                <a:latin typeface="Canva Sans"/>
                <a:ea typeface="Canva Sans"/>
                <a:cs typeface="Canva Sans"/>
                <a:sym typeface="Canva Sans"/>
              </a:rPr>
              <a:t>g,</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b</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d</a:t>
            </a:r>
            <a:r>
              <a:rPr lang="en-US" sz="2240" strike="noStrike" u="none">
                <a:solidFill>
                  <a:srgbClr val="000000"/>
                </a:solidFill>
                <a:latin typeface="Canva Sans"/>
                <a:ea typeface="Canva Sans"/>
                <a:cs typeface="Canva Sans"/>
                <a:sym typeface="Canva Sans"/>
              </a:rPr>
              <a:t> m</a:t>
            </a:r>
            <a:r>
              <a:rPr lang="en-US" sz="2240" strike="noStrike" u="none">
                <a:solidFill>
                  <a:srgbClr val="000000"/>
                </a:solidFill>
                <a:latin typeface="Canva Sans"/>
                <a:ea typeface="Canva Sans"/>
                <a:cs typeface="Canva Sans"/>
                <a:sym typeface="Canva Sans"/>
              </a:rPr>
              <a:t>an</a:t>
            </a:r>
            <a:r>
              <a:rPr lang="en-US" sz="2240" strike="noStrike" u="none">
                <a:solidFill>
                  <a:srgbClr val="000000"/>
                </a:solidFill>
                <a:latin typeface="Canva Sans"/>
                <a:ea typeface="Canva Sans"/>
                <a:cs typeface="Canva Sans"/>
                <a:sym typeface="Canva Sans"/>
              </a:rPr>
              <a:t>age</a:t>
            </a:r>
            <a:r>
              <a:rPr lang="en-US" sz="2240" strike="noStrike" u="none">
                <a:solidFill>
                  <a:srgbClr val="000000"/>
                </a:solidFill>
                <a:latin typeface="Canva Sans"/>
                <a:ea typeface="Canva Sans"/>
                <a:cs typeface="Canva Sans"/>
                <a:sym typeface="Canva Sans"/>
              </a:rPr>
              <a:t>ment,</a:t>
            </a:r>
            <a:r>
              <a:rPr lang="en-US" sz="2240" strike="noStrike" u="none">
                <a:solidFill>
                  <a:srgbClr val="000000"/>
                </a:solidFill>
                <a:latin typeface="Canva Sans"/>
                <a:ea typeface="Canva Sans"/>
                <a:cs typeface="Canva Sans"/>
                <a:sym typeface="Canva Sans"/>
              </a:rPr>
              <a:t> a</a:t>
            </a:r>
            <a:r>
              <a:rPr lang="en-US" sz="2240" strike="noStrike" u="none">
                <a:solidFill>
                  <a:srgbClr val="000000"/>
                </a:solidFill>
                <a:latin typeface="Canva Sans"/>
                <a:ea typeface="Canva Sans"/>
                <a:cs typeface="Canva Sans"/>
                <a:sym typeface="Canva Sans"/>
              </a:rPr>
              <a:t>nd</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m</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rgenc</a:t>
            </a:r>
            <a:r>
              <a:rPr lang="en-US" sz="2240" strike="noStrike" u="none">
                <a:solidFill>
                  <a:srgbClr val="000000"/>
                </a:solidFill>
                <a:latin typeface="Canva Sans"/>
                <a:ea typeface="Canva Sans"/>
                <a:cs typeface="Canva Sans"/>
                <a:sym typeface="Canva Sans"/>
              </a:rPr>
              <a:t>y</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pr</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p</a:t>
            </a:r>
            <a:r>
              <a:rPr lang="en-US" sz="2240" strike="noStrike" u="none">
                <a:solidFill>
                  <a:srgbClr val="000000"/>
                </a:solidFill>
                <a:latin typeface="Canva Sans"/>
                <a:ea typeface="Canva Sans"/>
                <a:cs typeface="Canva Sans"/>
                <a:sym typeface="Canva Sans"/>
              </a:rPr>
              <a:t>a</a:t>
            </a:r>
            <a:r>
              <a:rPr lang="en-US" sz="2240" strike="noStrike" u="none">
                <a:solidFill>
                  <a:srgbClr val="000000"/>
                </a:solidFill>
                <a:latin typeface="Canva Sans"/>
                <a:ea typeface="Canva Sans"/>
                <a:cs typeface="Canva Sans"/>
                <a:sym typeface="Canva Sans"/>
              </a:rPr>
              <a:t>red</a:t>
            </a:r>
            <a:r>
              <a:rPr lang="en-US" sz="2240" strike="noStrike" u="none">
                <a:solidFill>
                  <a:srgbClr val="000000"/>
                </a:solidFill>
                <a:latin typeface="Canva Sans"/>
                <a:ea typeface="Canva Sans"/>
                <a:cs typeface="Canva Sans"/>
                <a:sym typeface="Canva Sans"/>
              </a:rPr>
              <a:t>ne</a:t>
            </a:r>
            <a:r>
              <a:rPr lang="en-US" sz="2240" strike="noStrike" u="none">
                <a:solidFill>
                  <a:srgbClr val="000000"/>
                </a:solidFill>
                <a:latin typeface="Canva Sans"/>
                <a:ea typeface="Canva Sans"/>
                <a:cs typeface="Canva Sans"/>
                <a:sym typeface="Canva Sans"/>
              </a:rPr>
              <a:t>s</a:t>
            </a:r>
            <a:r>
              <a:rPr lang="en-US" sz="2240" strike="noStrike" u="none">
                <a:solidFill>
                  <a:srgbClr val="000000"/>
                </a:solidFill>
                <a:latin typeface="Canva Sans"/>
                <a:ea typeface="Canva Sans"/>
                <a:cs typeface="Canva Sans"/>
                <a:sym typeface="Canva Sans"/>
              </a:rPr>
              <a:t>s.</a:t>
            </a:r>
          </a:p>
          <a:p>
            <a:pPr algn="just" marL="967441" indent="-322480" lvl="2">
              <a:lnSpc>
                <a:spcPts val="3136"/>
              </a:lnSpc>
              <a:buAutoNum type="alphaLcPeriod" startAt="1"/>
            </a:pPr>
            <a:r>
              <a:rPr lang="en-US" sz="2240" strike="noStrike" u="none">
                <a:solidFill>
                  <a:srgbClr val="000000"/>
                </a:solidFill>
                <a:latin typeface="Canva Sans"/>
                <a:ea typeface="Canva Sans"/>
                <a:cs typeface="Canva Sans"/>
                <a:sym typeface="Canva Sans"/>
              </a:rPr>
              <a:t>P</a:t>
            </a:r>
            <a:r>
              <a:rPr lang="en-US" sz="2240" strike="noStrike" u="none">
                <a:solidFill>
                  <a:srgbClr val="000000"/>
                </a:solidFill>
                <a:latin typeface="Canva Sans"/>
                <a:ea typeface="Canva Sans"/>
                <a:cs typeface="Canva Sans"/>
                <a:sym typeface="Canva Sans"/>
              </a:rPr>
              <a:t>rovide ale</a:t>
            </a:r>
            <a:r>
              <a:rPr lang="en-US" sz="2240" strike="noStrike" u="none">
                <a:solidFill>
                  <a:srgbClr val="000000"/>
                </a:solidFill>
                <a:latin typeface="Canva Sans"/>
                <a:ea typeface="Canva Sans"/>
                <a:cs typeface="Canva Sans"/>
                <a:sym typeface="Canva Sans"/>
              </a:rPr>
              <a:t>r</a:t>
            </a:r>
            <a:r>
              <a:rPr lang="en-US" sz="2240" strike="noStrike" u="none">
                <a:solidFill>
                  <a:srgbClr val="000000"/>
                </a:solidFill>
                <a:latin typeface="Canva Sans"/>
                <a:ea typeface="Canva Sans"/>
                <a:cs typeface="Canva Sans"/>
                <a:sym typeface="Canva Sans"/>
              </a:rPr>
              <a:t>ts </a:t>
            </a:r>
            <a:r>
              <a:rPr lang="en-US" sz="2240" strike="noStrike" u="none">
                <a:solidFill>
                  <a:srgbClr val="000000"/>
                </a:solidFill>
                <a:latin typeface="Canva Sans"/>
                <a:ea typeface="Canva Sans"/>
                <a:cs typeface="Canva Sans"/>
                <a:sym typeface="Canva Sans"/>
              </a:rPr>
              <a:t>f</a:t>
            </a:r>
            <a:r>
              <a:rPr lang="en-US" sz="2240" strike="noStrike" u="none">
                <a:solidFill>
                  <a:srgbClr val="000000"/>
                </a:solidFill>
                <a:latin typeface="Canva Sans"/>
                <a:ea typeface="Canva Sans"/>
                <a:cs typeface="Canva Sans"/>
                <a:sym typeface="Canva Sans"/>
              </a:rPr>
              <a:t>o</a:t>
            </a:r>
            <a:r>
              <a:rPr lang="en-US" sz="2240" strike="noStrike" u="none">
                <a:solidFill>
                  <a:srgbClr val="000000"/>
                </a:solidFill>
                <a:latin typeface="Canva Sans"/>
                <a:ea typeface="Canva Sans"/>
                <a:cs typeface="Canva Sans"/>
                <a:sym typeface="Canva Sans"/>
              </a:rPr>
              <a:t>r</a:t>
            </a:r>
            <a:r>
              <a:rPr lang="en-US" sz="2240" strike="noStrike" u="none">
                <a:solidFill>
                  <a:srgbClr val="000000"/>
                </a:solidFill>
                <a:latin typeface="Canva Sans"/>
                <a:ea typeface="Canva Sans"/>
                <a:cs typeface="Canva Sans"/>
                <a:sym typeface="Canva Sans"/>
              </a:rPr>
              <a:t> a</a:t>
            </a:r>
            <a:r>
              <a:rPr lang="en-US" sz="2240" strike="noStrike" u="none">
                <a:solidFill>
                  <a:srgbClr val="000000"/>
                </a:solidFill>
                <a:latin typeface="Canva Sans"/>
                <a:ea typeface="Canva Sans"/>
                <a:cs typeface="Canva Sans"/>
                <a:sym typeface="Canva Sans"/>
              </a:rPr>
              <a:t>nt</a:t>
            </a:r>
            <a:r>
              <a:rPr lang="en-US" sz="2240" strike="noStrike" u="none">
                <a:solidFill>
                  <a:srgbClr val="000000"/>
                </a:solidFill>
                <a:latin typeface="Canva Sans"/>
                <a:ea typeface="Canva Sans"/>
                <a:cs typeface="Canva Sans"/>
                <a:sym typeface="Canva Sans"/>
              </a:rPr>
              <a:t>i</a:t>
            </a:r>
            <a:r>
              <a:rPr lang="en-US" sz="2240" strike="noStrike" u="none">
                <a:solidFill>
                  <a:srgbClr val="000000"/>
                </a:solidFill>
                <a:latin typeface="Canva Sans"/>
                <a:ea typeface="Canva Sans"/>
                <a:cs typeface="Canva Sans"/>
                <a:sym typeface="Canva Sans"/>
              </a:rPr>
              <a:t>c</a:t>
            </a:r>
            <a:r>
              <a:rPr lang="en-US" sz="2240" strike="noStrike" u="none">
                <a:solidFill>
                  <a:srgbClr val="000000"/>
                </a:solidFill>
                <a:latin typeface="Canva Sans"/>
                <a:ea typeface="Canva Sans"/>
                <a:cs typeface="Canva Sans"/>
                <a:sym typeface="Canva Sans"/>
              </a:rPr>
              <a:t>i</a:t>
            </a:r>
            <a:r>
              <a:rPr lang="en-US" sz="2240" strike="noStrike" u="none">
                <a:solidFill>
                  <a:srgbClr val="000000"/>
                </a:solidFill>
                <a:latin typeface="Canva Sans"/>
                <a:ea typeface="Canva Sans"/>
                <a:cs typeface="Canva Sans"/>
                <a:sym typeface="Canva Sans"/>
              </a:rPr>
              <a:t>pa</a:t>
            </a:r>
            <a:r>
              <a:rPr lang="en-US" sz="2240" strike="noStrike" u="none">
                <a:solidFill>
                  <a:srgbClr val="000000"/>
                </a:solidFill>
                <a:latin typeface="Canva Sans"/>
                <a:ea typeface="Canva Sans"/>
                <a:cs typeface="Canva Sans"/>
                <a:sym typeface="Canva Sans"/>
              </a:rPr>
              <a:t>t</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d </a:t>
            </a:r>
            <a:r>
              <a:rPr lang="en-US" sz="2240" strike="noStrike" u="none">
                <a:solidFill>
                  <a:srgbClr val="000000"/>
                </a:solidFill>
                <a:latin typeface="Canva Sans"/>
                <a:ea typeface="Canva Sans"/>
                <a:cs typeface="Canva Sans"/>
                <a:sym typeface="Canva Sans"/>
              </a:rPr>
              <a:t>su</a:t>
            </a:r>
            <a:r>
              <a:rPr lang="en-US" sz="2240" strike="noStrike" u="none">
                <a:solidFill>
                  <a:srgbClr val="000000"/>
                </a:solidFill>
                <a:latin typeface="Canva Sans"/>
                <a:ea typeface="Canva Sans"/>
                <a:cs typeface="Canva Sans"/>
                <a:sym typeface="Canva Sans"/>
              </a:rPr>
              <a:t>r</a:t>
            </a:r>
            <a:r>
              <a:rPr lang="en-US" sz="2240" strike="noStrike" u="none">
                <a:solidFill>
                  <a:srgbClr val="000000"/>
                </a:solidFill>
                <a:latin typeface="Canva Sans"/>
                <a:ea typeface="Canva Sans"/>
                <a:cs typeface="Canva Sans"/>
                <a:sym typeface="Canva Sans"/>
              </a:rPr>
              <a:t>g</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s</a:t>
            </a:r>
            <a:r>
              <a:rPr lang="en-US" sz="2240" strike="noStrike" u="none">
                <a:solidFill>
                  <a:srgbClr val="000000"/>
                </a:solidFill>
                <a:latin typeface="Canva Sans"/>
                <a:ea typeface="Canva Sans"/>
                <a:cs typeface="Canva Sans"/>
                <a:sym typeface="Canva Sans"/>
              </a:rPr>
              <a:t> in</a:t>
            </a:r>
            <a:r>
              <a:rPr lang="en-US" sz="2240" strike="noStrike" u="none">
                <a:solidFill>
                  <a:srgbClr val="000000"/>
                </a:solidFill>
                <a:latin typeface="Canva Sans"/>
                <a:ea typeface="Canva Sans"/>
                <a:cs typeface="Canva Sans"/>
                <a:sym typeface="Canva Sans"/>
              </a:rPr>
              <a:t> p</a:t>
            </a:r>
            <a:r>
              <a:rPr lang="en-US" sz="2240" strike="noStrike" u="none">
                <a:solidFill>
                  <a:srgbClr val="000000"/>
                </a:solidFill>
                <a:latin typeface="Canva Sans"/>
                <a:ea typeface="Canva Sans"/>
                <a:cs typeface="Canva Sans"/>
                <a:sym typeface="Canva Sans"/>
              </a:rPr>
              <a:t>ati</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n</a:t>
            </a:r>
            <a:r>
              <a:rPr lang="en-US" sz="2240" strike="noStrike" u="none">
                <a:solidFill>
                  <a:srgbClr val="000000"/>
                </a:solidFill>
                <a:latin typeface="Canva Sans"/>
                <a:ea typeface="Canva Sans"/>
                <a:cs typeface="Canva Sans"/>
                <a:sym typeface="Canva Sans"/>
              </a:rPr>
              <a:t>t</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v</a:t>
            </a:r>
            <a:r>
              <a:rPr lang="en-US" sz="2240" strike="noStrike" u="none">
                <a:solidFill>
                  <a:srgbClr val="000000"/>
                </a:solidFill>
                <a:latin typeface="Canva Sans"/>
                <a:ea typeface="Canva Sans"/>
                <a:cs typeface="Canva Sans"/>
                <a:sym typeface="Canva Sans"/>
              </a:rPr>
              <a:t>ol</a:t>
            </a:r>
            <a:r>
              <a:rPr lang="en-US" sz="2240" strike="noStrike" u="none">
                <a:solidFill>
                  <a:srgbClr val="000000"/>
                </a:solidFill>
                <a:latin typeface="Canva Sans"/>
                <a:ea typeface="Canva Sans"/>
                <a:cs typeface="Canva Sans"/>
                <a:sym typeface="Canva Sans"/>
              </a:rPr>
              <a:t>um</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a:t>
            </a:r>
          </a:p>
          <a:p>
            <a:pPr algn="just">
              <a:lnSpc>
                <a:spcPts val="3136"/>
              </a:lnSpc>
            </a:pPr>
            <a:r>
              <a:rPr lang="en-US" sz="2240" strike="noStrike" u="none">
                <a:solidFill>
                  <a:srgbClr val="000000"/>
                </a:solidFill>
                <a:latin typeface="Canva Sans"/>
                <a:ea typeface="Canva Sans"/>
                <a:cs typeface="Canva Sans"/>
                <a:sym typeface="Canva Sans"/>
              </a:rPr>
              <a:t>10.</a:t>
            </a:r>
            <a:r>
              <a:rPr lang="en-US" sz="2240" strike="noStrike" u="none">
                <a:solidFill>
                  <a:srgbClr val="000000"/>
                </a:solidFill>
                <a:latin typeface="Canva Sans"/>
                <a:ea typeface="Canva Sans"/>
                <a:cs typeface="Canva Sans"/>
                <a:sym typeface="Canva Sans"/>
              </a:rPr>
              <a:t>V</a:t>
            </a:r>
            <a:r>
              <a:rPr lang="en-US" sz="2240" strike="noStrike" u="none">
                <a:solidFill>
                  <a:srgbClr val="000000"/>
                </a:solidFill>
                <a:latin typeface="Canva Sans"/>
                <a:ea typeface="Canva Sans"/>
                <a:cs typeface="Canva Sans"/>
                <a:sym typeface="Canva Sans"/>
              </a:rPr>
              <a:t>i</a:t>
            </a:r>
            <a:r>
              <a:rPr lang="en-US" sz="2240" strike="noStrike" u="none">
                <a:solidFill>
                  <a:srgbClr val="000000"/>
                </a:solidFill>
                <a:latin typeface="Canva Sans"/>
                <a:ea typeface="Canva Sans"/>
                <a:cs typeface="Canva Sans"/>
                <a:sym typeface="Canva Sans"/>
              </a:rPr>
              <a:t>sualiza</a:t>
            </a:r>
            <a:r>
              <a:rPr lang="en-US" sz="2240" strike="noStrike" u="none">
                <a:solidFill>
                  <a:srgbClr val="000000"/>
                </a:solidFill>
                <a:latin typeface="Canva Sans"/>
                <a:ea typeface="Canva Sans"/>
                <a:cs typeface="Canva Sans"/>
                <a:sym typeface="Canva Sans"/>
              </a:rPr>
              <a:t>tion </a:t>
            </a:r>
            <a:r>
              <a:rPr lang="en-US" sz="2240" strike="noStrike" u="none">
                <a:solidFill>
                  <a:srgbClr val="000000"/>
                </a:solidFill>
                <a:latin typeface="Canva Sans"/>
                <a:ea typeface="Canva Sans"/>
                <a:cs typeface="Canva Sans"/>
                <a:sym typeface="Canva Sans"/>
              </a:rPr>
              <a:t>&amp;</a:t>
            </a:r>
            <a:r>
              <a:rPr lang="en-US" sz="2240" strike="noStrike" u="none">
                <a:solidFill>
                  <a:srgbClr val="000000"/>
                </a:solidFill>
                <a:latin typeface="Canva Sans"/>
                <a:ea typeface="Canva Sans"/>
                <a:cs typeface="Canva Sans"/>
                <a:sym typeface="Canva Sans"/>
              </a:rPr>
              <a:t> Reportin</a:t>
            </a:r>
            <a:r>
              <a:rPr lang="en-US" sz="2240" strike="noStrike" u="none">
                <a:solidFill>
                  <a:srgbClr val="000000"/>
                </a:solidFill>
                <a:latin typeface="Canva Sans"/>
                <a:ea typeface="Canva Sans"/>
                <a:cs typeface="Canva Sans"/>
                <a:sym typeface="Canva Sans"/>
              </a:rPr>
              <a:t>g</a:t>
            </a:r>
          </a:p>
          <a:p>
            <a:pPr algn="just" marL="967441" indent="-322480" lvl="2">
              <a:lnSpc>
                <a:spcPts val="3136"/>
              </a:lnSpc>
              <a:buAutoNum type="alphaLcPeriod" startAt="1"/>
            </a:pPr>
            <a:r>
              <a:rPr lang="en-US" sz="2240" strike="noStrike" u="none">
                <a:solidFill>
                  <a:srgbClr val="000000"/>
                </a:solidFill>
                <a:latin typeface="Canva Sans"/>
                <a:ea typeface="Canva Sans"/>
                <a:cs typeface="Canva Sans"/>
                <a:sym typeface="Canva Sans"/>
              </a:rPr>
              <a:t>Present predictions, trends, and performance metrics through charts and dashboards.</a:t>
            </a:r>
          </a:p>
          <a:p>
            <a:pPr algn="just" marL="967441" indent="-322480" lvl="2">
              <a:lnSpc>
                <a:spcPts val="3136"/>
              </a:lnSpc>
              <a:buAutoNum type="alphaLcPeriod" startAt="1"/>
            </a:pPr>
            <a:r>
              <a:rPr lang="en-US" sz="2240" strike="noStrike" u="none">
                <a:solidFill>
                  <a:srgbClr val="000000"/>
                </a:solidFill>
                <a:latin typeface="Canva Sans"/>
                <a:ea typeface="Canva Sans"/>
                <a:cs typeface="Canva Sans"/>
                <a:sym typeface="Canva Sans"/>
              </a:rPr>
              <a:t>En</a:t>
            </a:r>
            <a:r>
              <a:rPr lang="en-US" sz="2240" strike="noStrike" u="none">
                <a:solidFill>
                  <a:srgbClr val="000000"/>
                </a:solidFill>
                <a:latin typeface="Canva Sans"/>
                <a:ea typeface="Canva Sans"/>
                <a:cs typeface="Canva Sans"/>
                <a:sym typeface="Canva Sans"/>
              </a:rPr>
              <a:t>a</a:t>
            </a:r>
            <a:r>
              <a:rPr lang="en-US" sz="2240" strike="noStrike" u="none">
                <a:solidFill>
                  <a:srgbClr val="000000"/>
                </a:solidFill>
                <a:latin typeface="Canva Sans"/>
                <a:ea typeface="Canva Sans"/>
                <a:cs typeface="Canva Sans"/>
                <a:sym typeface="Canva Sans"/>
              </a:rPr>
              <a:t>ble s</a:t>
            </a:r>
            <a:r>
              <a:rPr lang="en-US" sz="2240" strike="noStrike" u="none">
                <a:solidFill>
                  <a:srgbClr val="000000"/>
                </a:solidFill>
                <a:latin typeface="Canva Sans"/>
                <a:ea typeface="Canva Sans"/>
                <a:cs typeface="Canva Sans"/>
                <a:sym typeface="Canva Sans"/>
              </a:rPr>
              <a:t>ta</a:t>
            </a:r>
            <a:r>
              <a:rPr lang="en-US" sz="2240" strike="noStrike" u="none">
                <a:solidFill>
                  <a:srgbClr val="000000"/>
                </a:solidFill>
                <a:latin typeface="Canva Sans"/>
                <a:ea typeface="Canva Sans"/>
                <a:cs typeface="Canva Sans"/>
                <a:sym typeface="Canva Sans"/>
              </a:rPr>
              <a:t>k</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h</a:t>
            </a:r>
            <a:r>
              <a:rPr lang="en-US" sz="2240" strike="noStrike" u="none">
                <a:solidFill>
                  <a:srgbClr val="000000"/>
                </a:solidFill>
                <a:latin typeface="Canva Sans"/>
                <a:ea typeface="Canva Sans"/>
                <a:cs typeface="Canva Sans"/>
                <a:sym typeface="Canva Sans"/>
              </a:rPr>
              <a:t>old</a:t>
            </a:r>
            <a:r>
              <a:rPr lang="en-US" sz="2240" strike="noStrike" u="none">
                <a:solidFill>
                  <a:srgbClr val="000000"/>
                </a:solidFill>
                <a:latin typeface="Canva Sans"/>
                <a:ea typeface="Canva Sans"/>
                <a:cs typeface="Canva Sans"/>
                <a:sym typeface="Canva Sans"/>
              </a:rPr>
              <a:t>ers</a:t>
            </a:r>
            <a:r>
              <a:rPr lang="en-US" sz="2240" strike="noStrike" u="none">
                <a:solidFill>
                  <a:srgbClr val="000000"/>
                </a:solidFill>
                <a:latin typeface="Canva Sans"/>
                <a:ea typeface="Canva Sans"/>
                <a:cs typeface="Canva Sans"/>
                <a:sym typeface="Canva Sans"/>
              </a:rPr>
              <a:t> to i</a:t>
            </a:r>
            <a:r>
              <a:rPr lang="en-US" sz="2240" strike="noStrike" u="none">
                <a:solidFill>
                  <a:srgbClr val="000000"/>
                </a:solidFill>
                <a:latin typeface="Canva Sans"/>
                <a:ea typeface="Canva Sans"/>
                <a:cs typeface="Canva Sans"/>
                <a:sym typeface="Canva Sans"/>
              </a:rPr>
              <a:t>nterpr</a:t>
            </a:r>
            <a:r>
              <a:rPr lang="en-US" sz="2240" strike="noStrike" u="none">
                <a:solidFill>
                  <a:srgbClr val="000000"/>
                </a:solidFill>
                <a:latin typeface="Canva Sans"/>
                <a:ea typeface="Canva Sans"/>
                <a:cs typeface="Canva Sans"/>
                <a:sym typeface="Canva Sans"/>
              </a:rPr>
              <a:t>e</a:t>
            </a:r>
            <a:r>
              <a:rPr lang="en-US" sz="2240" strike="noStrike" u="none">
                <a:solidFill>
                  <a:srgbClr val="000000"/>
                </a:solidFill>
                <a:latin typeface="Canva Sans"/>
                <a:ea typeface="Canva Sans"/>
                <a:cs typeface="Canva Sans"/>
                <a:sym typeface="Canva Sans"/>
              </a:rPr>
              <a:t>t and act on</a:t>
            </a:r>
            <a:r>
              <a:rPr lang="en-US" sz="2240" strike="noStrike" u="none">
                <a:solidFill>
                  <a:srgbClr val="000000"/>
                </a:solidFill>
                <a:latin typeface="Canva Sans"/>
                <a:ea typeface="Canva Sans"/>
                <a:cs typeface="Canva Sans"/>
                <a:sym typeface="Canva Sans"/>
              </a:rPr>
              <a:t> for</a:t>
            </a:r>
            <a:r>
              <a:rPr lang="en-US" sz="2240" strike="noStrike" u="none">
                <a:solidFill>
                  <a:srgbClr val="000000"/>
                </a:solidFill>
                <a:latin typeface="Canva Sans"/>
                <a:ea typeface="Canva Sans"/>
                <a:cs typeface="Canva Sans"/>
                <a:sym typeface="Canva Sans"/>
              </a:rPr>
              <a:t>ecasted</a:t>
            </a:r>
            <a:r>
              <a:rPr lang="en-US" sz="2240" strike="noStrike" u="none">
                <a:solidFill>
                  <a:srgbClr val="000000"/>
                </a:solidFill>
                <a:latin typeface="Canva Sans"/>
                <a:ea typeface="Canva Sans"/>
                <a:cs typeface="Canva Sans"/>
                <a:sym typeface="Canva Sans"/>
              </a:rPr>
              <a:t> </a:t>
            </a:r>
            <a:r>
              <a:rPr lang="en-US" sz="2240" strike="noStrike" u="none">
                <a:solidFill>
                  <a:srgbClr val="000000"/>
                </a:solidFill>
                <a:latin typeface="Canva Sans"/>
                <a:ea typeface="Canva Sans"/>
                <a:cs typeface="Canva Sans"/>
                <a:sym typeface="Canva Sans"/>
              </a:rPr>
              <a:t>d</a:t>
            </a:r>
            <a:r>
              <a:rPr lang="en-US" sz="2240" strike="noStrike" u="none">
                <a:solidFill>
                  <a:srgbClr val="000000"/>
                </a:solidFill>
                <a:latin typeface="Canva Sans"/>
                <a:ea typeface="Canva Sans"/>
                <a:cs typeface="Canva Sans"/>
                <a:sym typeface="Canva Sans"/>
              </a:rPr>
              <a:t>a</a:t>
            </a:r>
            <a:r>
              <a:rPr lang="en-US" sz="2240" strike="noStrike" u="none">
                <a:solidFill>
                  <a:srgbClr val="000000"/>
                </a:solidFill>
                <a:latin typeface="Canva Sans"/>
                <a:ea typeface="Canva Sans"/>
                <a:cs typeface="Canva Sans"/>
                <a:sym typeface="Canva Sans"/>
              </a:rPr>
              <a:t>ta e</a:t>
            </a:r>
            <a:r>
              <a:rPr lang="en-US" sz="2240" strike="noStrike" u="none">
                <a:solidFill>
                  <a:srgbClr val="000000"/>
                </a:solidFill>
                <a:latin typeface="Canva Sans"/>
                <a:ea typeface="Canva Sans"/>
                <a:cs typeface="Canva Sans"/>
                <a:sym typeface="Canva Sans"/>
              </a:rPr>
              <a:t>asi</a:t>
            </a:r>
            <a:r>
              <a:rPr lang="en-US" sz="2240" strike="noStrike" u="none">
                <a:solidFill>
                  <a:srgbClr val="000000"/>
                </a:solidFill>
                <a:latin typeface="Canva Sans"/>
                <a:ea typeface="Canva Sans"/>
                <a:cs typeface="Canva Sans"/>
                <a:sym typeface="Canva Sans"/>
              </a:rPr>
              <a:t>ly.</a:t>
            </a:r>
          </a:p>
          <a:p>
            <a:pPr algn="just" marL="0" indent="0" lvl="0">
              <a:lnSpc>
                <a:spcPts val="3136"/>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602264" y="723729"/>
            <a:ext cx="15588456" cy="1073246"/>
            <a:chOff x="0" y="0"/>
            <a:chExt cx="20784608" cy="1430995"/>
          </a:xfrm>
        </p:grpSpPr>
        <p:sp>
          <p:nvSpPr>
            <p:cNvPr name="Freeform 7" id="7"/>
            <p:cNvSpPr/>
            <p:nvPr/>
          </p:nvSpPr>
          <p:spPr>
            <a:xfrm flipH="false" flipV="false" rot="0">
              <a:off x="0" y="0"/>
              <a:ext cx="20784607" cy="1430995"/>
            </a:xfrm>
            <a:custGeom>
              <a:avLst/>
              <a:gdLst/>
              <a:ahLst/>
              <a:cxnLst/>
              <a:rect r="r" b="b" t="t" l="l"/>
              <a:pathLst>
                <a:path h="1430995" w="20784607">
                  <a:moveTo>
                    <a:pt x="0" y="0"/>
                  </a:moveTo>
                  <a:lnTo>
                    <a:pt x="20784607" y="0"/>
                  </a:lnTo>
                  <a:lnTo>
                    <a:pt x="20784607" y="1430995"/>
                  </a:lnTo>
                  <a:lnTo>
                    <a:pt x="0" y="1430995"/>
                  </a:lnTo>
                  <a:close/>
                </a:path>
              </a:pathLst>
            </a:custGeom>
            <a:solidFill>
              <a:srgbClr val="000000">
                <a:alpha val="0"/>
              </a:srgbClr>
            </a:solidFill>
          </p:spPr>
        </p:sp>
        <p:sp>
          <p:nvSpPr>
            <p:cNvPr name="TextBox 8" id="8"/>
            <p:cNvSpPr txBox="true"/>
            <p:nvPr/>
          </p:nvSpPr>
          <p:spPr>
            <a:xfrm>
              <a:off x="0" y="-28575"/>
              <a:ext cx="20784608" cy="1459570"/>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AREA OF APPLICATION</a:t>
              </a:r>
            </a:p>
          </p:txBody>
        </p:sp>
      </p:grpSp>
      <p:grpSp>
        <p:nvGrpSpPr>
          <p:cNvPr name="Group 9" id="9"/>
          <p:cNvGrpSpPr/>
          <p:nvPr/>
        </p:nvGrpSpPr>
        <p:grpSpPr>
          <a:xfrm rot="0">
            <a:off x="728993" y="1912228"/>
            <a:ext cx="16836156" cy="7019925"/>
            <a:chOff x="0" y="0"/>
            <a:chExt cx="22448208" cy="9359900"/>
          </a:xfrm>
        </p:grpSpPr>
        <p:sp>
          <p:nvSpPr>
            <p:cNvPr name="Freeform 10" id="10"/>
            <p:cNvSpPr/>
            <p:nvPr/>
          </p:nvSpPr>
          <p:spPr>
            <a:xfrm flipH="false" flipV="false" rot="0">
              <a:off x="0" y="0"/>
              <a:ext cx="22448208" cy="9359900"/>
            </a:xfrm>
            <a:custGeom>
              <a:avLst/>
              <a:gdLst/>
              <a:ahLst/>
              <a:cxnLst/>
              <a:rect r="r" b="b" t="t" l="l"/>
              <a:pathLst>
                <a:path h="9359900" w="22448208">
                  <a:moveTo>
                    <a:pt x="0" y="0"/>
                  </a:moveTo>
                  <a:lnTo>
                    <a:pt x="22448208" y="0"/>
                  </a:lnTo>
                  <a:lnTo>
                    <a:pt x="22448208" y="9359900"/>
                  </a:lnTo>
                  <a:lnTo>
                    <a:pt x="0" y="9359900"/>
                  </a:lnTo>
                  <a:close/>
                </a:path>
              </a:pathLst>
            </a:custGeom>
            <a:solidFill>
              <a:srgbClr val="000000">
                <a:alpha val="0"/>
              </a:srgbClr>
            </a:solidFill>
          </p:spPr>
        </p:sp>
        <p:sp>
          <p:nvSpPr>
            <p:cNvPr name="TextBox 11" id="11"/>
            <p:cNvSpPr txBox="true"/>
            <p:nvPr/>
          </p:nvSpPr>
          <p:spPr>
            <a:xfrm>
              <a:off x="0" y="-57150"/>
              <a:ext cx="22448208" cy="9417050"/>
            </a:xfrm>
            <a:prstGeom prst="rect">
              <a:avLst/>
            </a:prstGeom>
          </p:spPr>
          <p:txBody>
            <a:bodyPr anchor="t" rtlCol="false" tIns="0" lIns="0" bIns="0" rIns="0"/>
            <a:lstStyle/>
            <a:p>
              <a:pPr algn="just"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Emergency Department Management</a:t>
              </a:r>
            </a:p>
            <a:p>
              <a:pPr algn="just" marL="1165860" indent="-388620" lvl="2">
                <a:lnSpc>
                  <a:spcPts val="3240"/>
                </a:lnSpc>
                <a:buAutoNum type="alphaLcPeriod" startAt="1"/>
              </a:pPr>
              <a:r>
                <a:rPr lang="en-US" sz="2700">
                  <a:solidFill>
                    <a:srgbClr val="000000"/>
                  </a:solidFill>
                  <a:latin typeface="Times New Roman"/>
                  <a:ea typeface="Times New Roman"/>
                  <a:cs typeface="Times New Roman"/>
                  <a:sym typeface="Times New Roman"/>
                </a:rPr>
                <a:t>Forecasting patient volume helps reduce overcrowding and improve triage and response times.</a:t>
              </a:r>
            </a:p>
            <a:p>
              <a:pPr algn="just"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Staff Scheduling and Workforce Planning</a:t>
              </a:r>
            </a:p>
            <a:p>
              <a:pPr algn="just" marL="1165860" indent="-388620" lvl="2">
                <a:lnSpc>
                  <a:spcPts val="3240"/>
                </a:lnSpc>
                <a:buAutoNum type="alphaLcPeriod" startAt="1"/>
              </a:pPr>
              <a:r>
                <a:rPr lang="en-US" sz="2700">
                  <a:solidFill>
                    <a:srgbClr val="000000"/>
                  </a:solidFill>
                  <a:latin typeface="Times New Roman"/>
                  <a:ea typeface="Times New Roman"/>
                  <a:cs typeface="Times New Roman"/>
                  <a:sym typeface="Times New Roman"/>
                </a:rPr>
                <a:t>Predicting peak hours/days allows hospitals to allocate nurses, doctors, and support staff more efficiently.</a:t>
              </a:r>
            </a:p>
            <a:p>
              <a:pPr algn="just"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Bed and Resource Allocation</a:t>
              </a:r>
            </a:p>
            <a:p>
              <a:pPr algn="just" marL="1165860" indent="-388620" lvl="2">
                <a:lnSpc>
                  <a:spcPts val="3240"/>
                </a:lnSpc>
                <a:buAutoNum type="alphaLcPeriod" startAt="1"/>
              </a:pPr>
              <a:r>
                <a:rPr lang="en-US" sz="2700">
                  <a:solidFill>
                    <a:srgbClr val="000000"/>
                  </a:solidFill>
                  <a:latin typeface="Times New Roman"/>
                  <a:ea typeface="Times New Roman"/>
                  <a:cs typeface="Times New Roman"/>
                  <a:sym typeface="Times New Roman"/>
                </a:rPr>
                <a:t>E</a:t>
              </a:r>
              <a:r>
                <a:rPr lang="en-US" sz="2700">
                  <a:solidFill>
                    <a:srgbClr val="000000"/>
                  </a:solidFill>
                  <a:latin typeface="Times New Roman"/>
                  <a:ea typeface="Times New Roman"/>
                  <a:cs typeface="Times New Roman"/>
                  <a:sym typeface="Times New Roman"/>
                </a:rPr>
                <a:t>nsures optimal use of hospital beds, ICU units, ventilators, and other critical resources.</a:t>
              </a:r>
            </a:p>
            <a:p>
              <a:pPr algn="just"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Outpatient Department (OPD) Optimization</a:t>
              </a:r>
            </a:p>
            <a:p>
              <a:pPr algn="just" marL="1165860" indent="-388620" lvl="2">
                <a:lnSpc>
                  <a:spcPts val="3240"/>
                </a:lnSpc>
                <a:buAutoNum type="alphaLcPeriod" startAt="1"/>
              </a:pPr>
              <a:r>
                <a:rPr lang="en-US" sz="2700">
                  <a:solidFill>
                    <a:srgbClr val="000000"/>
                  </a:solidFill>
                  <a:latin typeface="Times New Roman"/>
                  <a:ea typeface="Times New Roman"/>
                  <a:cs typeface="Times New Roman"/>
                  <a:sym typeface="Times New Roman"/>
                </a:rPr>
                <a:t>H</a:t>
              </a:r>
              <a:r>
                <a:rPr lang="en-US" sz="2700">
                  <a:solidFill>
                    <a:srgbClr val="000000"/>
                  </a:solidFill>
                  <a:latin typeface="Times New Roman"/>
                  <a:ea typeface="Times New Roman"/>
                  <a:cs typeface="Times New Roman"/>
                  <a:sym typeface="Times New Roman"/>
                </a:rPr>
                <a:t>elps in scheduling appointments and managing walk-in patients without overwhelming the system.</a:t>
              </a:r>
            </a:p>
            <a:p>
              <a:pPr algn="just"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Pandemic and Seasonal Illness Preparedness</a:t>
              </a:r>
            </a:p>
            <a:p>
              <a:pPr algn="just" marL="1165860" indent="-388620" lvl="2">
                <a:lnSpc>
                  <a:spcPts val="3240"/>
                </a:lnSpc>
                <a:buAutoNum type="alphaLcPeriod" startAt="1"/>
              </a:pPr>
              <a:r>
                <a:rPr lang="en-US" sz="2700">
                  <a:solidFill>
                    <a:srgbClr val="000000"/>
                  </a:solidFill>
                  <a:latin typeface="Times New Roman"/>
                  <a:ea typeface="Times New Roman"/>
                  <a:cs typeface="Times New Roman"/>
                  <a:sym typeface="Times New Roman"/>
                </a:rPr>
                <a:t>Supports proactive resource planning during flu seasons or public health emergencies like COVID-19.</a:t>
              </a:r>
            </a:p>
            <a:p>
              <a:pPr algn="just"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Healthcare Supply Chain Management</a:t>
              </a:r>
            </a:p>
            <a:p>
              <a:pPr algn="just" marL="1165860" indent="-388620" lvl="2">
                <a:lnSpc>
                  <a:spcPts val="3240"/>
                </a:lnSpc>
                <a:buAutoNum type="alphaLcPeriod" startAt="1"/>
              </a:pPr>
              <a:r>
                <a:rPr lang="en-US" sz="2700">
                  <a:solidFill>
                    <a:srgbClr val="000000"/>
                  </a:solidFill>
                  <a:latin typeface="Times New Roman"/>
                  <a:ea typeface="Times New Roman"/>
                  <a:cs typeface="Times New Roman"/>
                  <a:sym typeface="Times New Roman"/>
                </a:rPr>
                <a:t>Pr</a:t>
              </a:r>
              <a:r>
                <a:rPr lang="en-US" sz="2700">
                  <a:solidFill>
                    <a:srgbClr val="000000"/>
                  </a:solidFill>
                  <a:latin typeface="Times New Roman"/>
                  <a:ea typeface="Times New Roman"/>
                  <a:cs typeface="Times New Roman"/>
                  <a:sym typeface="Times New Roman"/>
                </a:rPr>
                <a:t>edictive insights guide timely procurement of medical supplies and pharmaceuticals.</a:t>
              </a:r>
            </a:p>
            <a:p>
              <a:pPr algn="just"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Hospital Revenue and Cost Management</a:t>
              </a:r>
            </a:p>
            <a:p>
              <a:pPr algn="just" marL="1165860" indent="-388620" lvl="2">
                <a:lnSpc>
                  <a:spcPts val="3240"/>
                </a:lnSpc>
                <a:buAutoNum type="alphaLcPeriod" startAt="1"/>
              </a:pPr>
              <a:r>
                <a:rPr lang="en-US" sz="2700">
                  <a:solidFill>
                    <a:srgbClr val="000000"/>
                  </a:solidFill>
                  <a:latin typeface="Times New Roman"/>
                  <a:ea typeface="Times New Roman"/>
                  <a:cs typeface="Times New Roman"/>
                  <a:sym typeface="Times New Roman"/>
                </a:rPr>
                <a:t>Improved planning reduces under/over-utilization, leading to cost savings and better financial performance.</a:t>
              </a:r>
            </a:p>
            <a:p>
              <a:pPr algn="just">
                <a:lnSpc>
                  <a:spcPts val="3240"/>
                </a:lnSpc>
              </a:pPr>
            </a:p>
          </p:txBody>
        </p:sp>
      </p:gr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40709" y="200025"/>
            <a:ext cx="14894123" cy="828675"/>
          </a:xfrm>
          <a:prstGeom prst="rect">
            <a:avLst/>
          </a:prstGeom>
        </p:spPr>
        <p:txBody>
          <a:bodyPr anchor="t" rtlCol="false" tIns="0" lIns="0" bIns="0" rIns="0">
            <a:spAutoFit/>
          </a:bodyPr>
          <a:lstStyle/>
          <a:p>
            <a:pPr algn="ctr">
              <a:lnSpc>
                <a:spcPts val="6300"/>
              </a:lnSpc>
              <a:spcBef>
                <a:spcPct val="0"/>
              </a:spcBef>
            </a:pPr>
            <a:r>
              <a:rPr lang="en-US" b="true" sz="5250">
                <a:solidFill>
                  <a:srgbClr val="46B0FA"/>
                </a:solidFill>
                <a:latin typeface="Arimo Bold"/>
                <a:ea typeface="Arimo Bold"/>
                <a:cs typeface="Arimo Bold"/>
                <a:sym typeface="Arimo Bold"/>
              </a:rPr>
              <a:t>D</a:t>
            </a:r>
            <a:r>
              <a:rPr lang="en-US" b="true" sz="5250">
                <a:solidFill>
                  <a:srgbClr val="46B0FA"/>
                </a:solidFill>
                <a:latin typeface="Arimo Bold"/>
                <a:ea typeface="Arimo Bold"/>
                <a:cs typeface="Arimo Bold"/>
                <a:sym typeface="Arimo Bold"/>
              </a:rPr>
              <a:t>atasets Used in Healthcare Flow Optimization</a:t>
            </a:r>
          </a:p>
        </p:txBody>
      </p:sp>
      <p:sp>
        <p:nvSpPr>
          <p:cNvPr name="TextBox 3" id="3"/>
          <p:cNvSpPr txBox="true"/>
          <p:nvPr/>
        </p:nvSpPr>
        <p:spPr>
          <a:xfrm rot="0">
            <a:off x="236900" y="1680937"/>
            <a:ext cx="17814199" cy="6858451"/>
          </a:xfrm>
          <a:prstGeom prst="rect">
            <a:avLst/>
          </a:prstGeom>
        </p:spPr>
        <p:txBody>
          <a:bodyPr anchor="t" rtlCol="false" tIns="0" lIns="0" bIns="0" rIns="0">
            <a:spAutoFit/>
          </a:bodyPr>
          <a:lstStyle/>
          <a:p>
            <a:pPr algn="l">
              <a:lnSpc>
                <a:spcPts val="3608"/>
              </a:lnSpc>
            </a:pPr>
            <a:r>
              <a:rPr lang="en-US" sz="3007">
                <a:solidFill>
                  <a:srgbClr val="000000"/>
                </a:solidFill>
                <a:latin typeface="Times New Roman"/>
                <a:ea typeface="Times New Roman"/>
                <a:cs typeface="Times New Roman"/>
                <a:sym typeface="Times New Roman"/>
              </a:rPr>
              <a:t>1: patients_df :- Contains patient details such as patient_id, age, gender, admission_time, and discharge_time .</a:t>
            </a:r>
          </a:p>
          <a:p>
            <a:pPr algn="l">
              <a:lnSpc>
                <a:spcPts val="3608"/>
              </a:lnSpc>
            </a:pPr>
            <a:r>
              <a:rPr lang="en-US" sz="3007">
                <a:solidFill>
                  <a:srgbClr val="000000"/>
                </a:solidFill>
                <a:latin typeface="Times New Roman"/>
                <a:ea typeface="Times New Roman"/>
                <a:cs typeface="Times New Roman"/>
                <a:sym typeface="Times New Roman"/>
              </a:rPr>
              <a:t>                            Used to track patient flow and hospital occupancy patterns.</a:t>
            </a:r>
          </a:p>
          <a:p>
            <a:pPr algn="l">
              <a:lnSpc>
                <a:spcPts val="3608"/>
              </a:lnSpc>
            </a:pPr>
          </a:p>
          <a:p>
            <a:pPr algn="l">
              <a:lnSpc>
                <a:spcPts val="3608"/>
              </a:lnSpc>
            </a:pPr>
            <a:r>
              <a:rPr lang="en-US" sz="3007">
                <a:solidFill>
                  <a:srgbClr val="000000"/>
                </a:solidFill>
                <a:latin typeface="Times New Roman"/>
                <a:ea typeface="Times New Roman"/>
                <a:cs typeface="Times New Roman"/>
                <a:sym typeface="Times New Roman"/>
              </a:rPr>
              <a:t>2: departments_df :- Metadata of hospital departments including department_id, name, and capacity.</a:t>
            </a:r>
          </a:p>
          <a:p>
            <a:pPr algn="l">
              <a:lnSpc>
                <a:spcPts val="3608"/>
              </a:lnSpc>
            </a:pPr>
            <a:r>
              <a:rPr lang="en-US" sz="3007">
                <a:solidFill>
                  <a:srgbClr val="000000"/>
                </a:solidFill>
                <a:latin typeface="Times New Roman"/>
                <a:ea typeface="Times New Roman"/>
                <a:cs typeface="Times New Roman"/>
                <a:sym typeface="Times New Roman"/>
              </a:rPr>
              <a:t>                                   Helps analyze load distribution across units.</a:t>
            </a:r>
          </a:p>
          <a:p>
            <a:pPr algn="l">
              <a:lnSpc>
                <a:spcPts val="3608"/>
              </a:lnSpc>
            </a:pPr>
          </a:p>
          <a:p>
            <a:pPr algn="l">
              <a:lnSpc>
                <a:spcPts val="3608"/>
              </a:lnSpc>
            </a:pPr>
            <a:r>
              <a:rPr lang="en-US" sz="3007">
                <a:solidFill>
                  <a:srgbClr val="000000"/>
                </a:solidFill>
                <a:latin typeface="Times New Roman"/>
                <a:ea typeface="Times New Roman"/>
                <a:cs typeface="Times New Roman"/>
                <a:sym typeface="Times New Roman"/>
              </a:rPr>
              <a:t>3: movements_df :- Logs patient movements with from_department, to_department, start_time, and end_time.</a:t>
            </a:r>
          </a:p>
          <a:p>
            <a:pPr algn="l">
              <a:lnSpc>
                <a:spcPts val="3608"/>
              </a:lnSpc>
            </a:pPr>
            <a:r>
              <a:rPr lang="en-US" sz="3007">
                <a:solidFill>
                  <a:srgbClr val="000000"/>
                </a:solidFill>
                <a:latin typeface="Times New Roman"/>
                <a:ea typeface="Times New Roman"/>
                <a:cs typeface="Times New Roman"/>
                <a:sym typeface="Times New Roman"/>
              </a:rPr>
              <a:t>                                  Used to identify transition delays and optimize flow paths.</a:t>
            </a:r>
          </a:p>
          <a:p>
            <a:pPr algn="l">
              <a:lnSpc>
                <a:spcPts val="3608"/>
              </a:lnSpc>
            </a:pPr>
          </a:p>
          <a:p>
            <a:pPr algn="l">
              <a:lnSpc>
                <a:spcPts val="3608"/>
              </a:lnSpc>
            </a:pPr>
            <a:r>
              <a:rPr lang="en-US" sz="3007">
                <a:solidFill>
                  <a:srgbClr val="000000"/>
                </a:solidFill>
                <a:latin typeface="Times New Roman"/>
                <a:ea typeface="Times New Roman"/>
                <a:cs typeface="Times New Roman"/>
                <a:sym typeface="Times New Roman"/>
              </a:rPr>
              <a:t>4: treatments_df :- Treatment records with fields like treatment_type, duration, and department info.</a:t>
            </a:r>
          </a:p>
          <a:p>
            <a:pPr algn="l">
              <a:lnSpc>
                <a:spcPts val="3608"/>
              </a:lnSpc>
            </a:pPr>
            <a:r>
              <a:rPr lang="en-US" sz="3007">
                <a:solidFill>
                  <a:srgbClr val="000000"/>
                </a:solidFill>
                <a:latin typeface="Times New Roman"/>
                <a:ea typeface="Times New Roman"/>
                <a:cs typeface="Times New Roman"/>
                <a:sym typeface="Times New Roman"/>
              </a:rPr>
              <a:t>                                 Used to analyze treatment effectiveness and resource usage.</a:t>
            </a:r>
          </a:p>
          <a:p>
            <a:pPr algn="l">
              <a:lnSpc>
                <a:spcPts val="3608"/>
              </a:lnSpc>
            </a:pPr>
          </a:p>
          <a:p>
            <a:pPr algn="l">
              <a:lnSpc>
                <a:spcPts val="3608"/>
              </a:lnSpc>
            </a:pPr>
            <a:r>
              <a:rPr lang="en-US" sz="3007">
                <a:solidFill>
                  <a:srgbClr val="000000"/>
                </a:solidFill>
                <a:latin typeface="Times New Roman"/>
                <a:ea typeface="Times New Roman"/>
                <a:cs typeface="Times New Roman"/>
                <a:sym typeface="Times New Roman"/>
              </a:rPr>
              <a:t>5: staff_df :- Includes staff_id, role, department_id, and shift_hours.</a:t>
            </a:r>
          </a:p>
          <a:p>
            <a:pPr algn="l">
              <a:lnSpc>
                <a:spcPts val="3608"/>
              </a:lnSpc>
            </a:pPr>
            <a:r>
              <a:rPr lang="en-US" sz="3007">
                <a:solidFill>
                  <a:srgbClr val="000000"/>
                </a:solidFill>
                <a:latin typeface="Times New Roman"/>
                <a:ea typeface="Times New Roman"/>
                <a:cs typeface="Times New Roman"/>
                <a:sym typeface="Times New Roman"/>
              </a:rPr>
              <a:t>                      Supports staff allocation and planning.</a:t>
            </a:r>
          </a:p>
          <a:p>
            <a:pPr algn="l">
              <a:lnSpc>
                <a:spcPts val="3608"/>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076"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490872" y="191732"/>
            <a:ext cx="15588456" cy="1073288"/>
            <a:chOff x="0" y="0"/>
            <a:chExt cx="20784608" cy="1431051"/>
          </a:xfrm>
        </p:grpSpPr>
        <p:sp>
          <p:nvSpPr>
            <p:cNvPr name="Freeform 7" id="7"/>
            <p:cNvSpPr/>
            <p:nvPr/>
          </p:nvSpPr>
          <p:spPr>
            <a:xfrm flipH="false" flipV="false" rot="0">
              <a:off x="0" y="0"/>
              <a:ext cx="20784607" cy="1431051"/>
            </a:xfrm>
            <a:custGeom>
              <a:avLst/>
              <a:gdLst/>
              <a:ahLst/>
              <a:cxnLst/>
              <a:rect r="r" b="b" t="t" l="l"/>
              <a:pathLst>
                <a:path h="1431051" w="20784607">
                  <a:moveTo>
                    <a:pt x="0" y="0"/>
                  </a:moveTo>
                  <a:lnTo>
                    <a:pt x="20784607" y="0"/>
                  </a:lnTo>
                  <a:lnTo>
                    <a:pt x="20784607" y="1431051"/>
                  </a:lnTo>
                  <a:lnTo>
                    <a:pt x="0" y="1431051"/>
                  </a:lnTo>
                  <a:close/>
                </a:path>
              </a:pathLst>
            </a:custGeom>
            <a:solidFill>
              <a:srgbClr val="000000">
                <a:alpha val="0"/>
              </a:srgbClr>
            </a:solidFill>
          </p:spPr>
        </p:sp>
        <p:sp>
          <p:nvSpPr>
            <p:cNvPr name="TextBox 8" id="8"/>
            <p:cNvSpPr txBox="true"/>
            <p:nvPr/>
          </p:nvSpPr>
          <p:spPr>
            <a:xfrm>
              <a:off x="0" y="-28575"/>
              <a:ext cx="20784608" cy="1459626"/>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Pre Processings</a:t>
              </a:r>
            </a:p>
          </p:txBody>
        </p:sp>
      </p:grpSp>
      <p:sp>
        <p:nvSpPr>
          <p:cNvPr name="TextBox 9" id="9"/>
          <p:cNvSpPr txBox="true"/>
          <p:nvPr/>
        </p:nvSpPr>
        <p:spPr>
          <a:xfrm rot="0">
            <a:off x="744011" y="1831652"/>
            <a:ext cx="16515289" cy="8566304"/>
          </a:xfrm>
          <a:prstGeom prst="rect">
            <a:avLst/>
          </a:prstGeom>
        </p:spPr>
        <p:txBody>
          <a:bodyPr anchor="t" rtlCol="false" tIns="0" lIns="0" bIns="0" rIns="0">
            <a:spAutoFit/>
          </a:bodyPr>
          <a:lstStyle/>
          <a:p>
            <a:pPr algn="just">
              <a:lnSpc>
                <a:spcPts val="4016"/>
              </a:lnSpc>
            </a:pPr>
            <a:r>
              <a:rPr lang="en-US" sz="2868">
                <a:solidFill>
                  <a:srgbClr val="000000"/>
                </a:solidFill>
                <a:latin typeface="Canva Sans"/>
                <a:ea typeface="Canva Sans"/>
                <a:cs typeface="Canva Sans"/>
                <a:sym typeface="Canva Sans"/>
              </a:rPr>
              <a:t>1. Feature Engin</a:t>
            </a:r>
            <a:r>
              <a:rPr lang="en-US" sz="2868">
                <a:solidFill>
                  <a:srgbClr val="000000"/>
                </a:solidFill>
                <a:latin typeface="Canva Sans"/>
                <a:ea typeface="Canva Sans"/>
                <a:cs typeface="Canva Sans"/>
                <a:sym typeface="Canva Sans"/>
              </a:rPr>
              <a:t>eering</a:t>
            </a:r>
          </a:p>
          <a:p>
            <a:pPr algn="just" marL="619402" indent="-309701" lvl="1">
              <a:lnSpc>
                <a:spcPts val="4016"/>
              </a:lnSpc>
              <a:buFont typeface="Arial"/>
              <a:buChar char="•"/>
            </a:pPr>
            <a:r>
              <a:rPr lang="en-US" sz="2868">
                <a:solidFill>
                  <a:srgbClr val="000000"/>
                </a:solidFill>
                <a:latin typeface="Canva Sans"/>
                <a:ea typeface="Canva Sans"/>
                <a:cs typeface="Canva Sans"/>
                <a:sym typeface="Canva Sans"/>
              </a:rPr>
              <a:t>Extracted Visit Hour, Visit Month from Visit Date (ER dataset)</a:t>
            </a:r>
          </a:p>
          <a:p>
            <a:pPr algn="just" marL="619402" indent="-309701" lvl="1">
              <a:lnSpc>
                <a:spcPts val="4016"/>
              </a:lnSpc>
              <a:buFont typeface="Arial"/>
              <a:buChar char="•"/>
            </a:pPr>
            <a:r>
              <a:rPr lang="en-US" sz="2868">
                <a:solidFill>
                  <a:srgbClr val="000000"/>
                </a:solidFill>
                <a:latin typeface="Canva Sans"/>
                <a:ea typeface="Canva Sans"/>
                <a:cs typeface="Canva Sans"/>
                <a:sym typeface="Canva Sans"/>
              </a:rPr>
              <a:t>Cr</a:t>
            </a:r>
            <a:r>
              <a:rPr lang="en-US" sz="2868">
                <a:solidFill>
                  <a:srgbClr val="000000"/>
                </a:solidFill>
                <a:latin typeface="Canva Sans"/>
                <a:ea typeface="Canva Sans"/>
                <a:cs typeface="Canva Sans"/>
                <a:sym typeface="Canva Sans"/>
              </a:rPr>
              <a:t>eated Weekend flag based on Day of Week</a:t>
            </a:r>
          </a:p>
          <a:p>
            <a:pPr algn="just" marL="619402" indent="-309701" lvl="1">
              <a:lnSpc>
                <a:spcPts val="4016"/>
              </a:lnSpc>
              <a:buFont typeface="Arial"/>
              <a:buChar char="•"/>
            </a:pPr>
            <a:r>
              <a:rPr lang="en-US" sz="2868">
                <a:solidFill>
                  <a:srgbClr val="000000"/>
                </a:solidFill>
                <a:latin typeface="Canva Sans"/>
                <a:ea typeface="Canva Sans"/>
                <a:cs typeface="Canva Sans"/>
                <a:sym typeface="Canva Sans"/>
              </a:rPr>
              <a:t>Calculated:</a:t>
            </a:r>
          </a:p>
          <a:p>
            <a:pPr algn="just" marL="1238804" indent="-412935" lvl="2">
              <a:lnSpc>
                <a:spcPts val="4016"/>
              </a:lnSpc>
              <a:buFont typeface="Arial"/>
              <a:buChar char="⚬"/>
            </a:pPr>
            <a:r>
              <a:rPr lang="en-US" sz="2868">
                <a:solidFill>
                  <a:srgbClr val="000000"/>
                </a:solidFill>
                <a:latin typeface="Canva Sans"/>
                <a:ea typeface="Canva Sans"/>
                <a:cs typeface="Canva Sans"/>
                <a:sym typeface="Canva Sans"/>
              </a:rPr>
              <a:t>Beds per Spec</a:t>
            </a:r>
            <a:r>
              <a:rPr lang="en-US" sz="2868">
                <a:solidFill>
                  <a:srgbClr val="000000"/>
                </a:solidFill>
                <a:latin typeface="Canva Sans"/>
                <a:ea typeface="Canva Sans"/>
                <a:cs typeface="Canva Sans"/>
                <a:sym typeface="Canva Sans"/>
              </a:rPr>
              <a:t>iali</a:t>
            </a:r>
            <a:r>
              <a:rPr lang="en-US" sz="2868">
                <a:solidFill>
                  <a:srgbClr val="000000"/>
                </a:solidFill>
                <a:latin typeface="Canva Sans"/>
                <a:ea typeface="Canva Sans"/>
                <a:cs typeface="Canva Sans"/>
                <a:sym typeface="Canva Sans"/>
              </a:rPr>
              <a:t>st = Beds / Specialist Availability</a:t>
            </a:r>
          </a:p>
          <a:p>
            <a:pPr algn="just" marL="1238804" indent="-412935" lvl="2">
              <a:lnSpc>
                <a:spcPts val="4016"/>
              </a:lnSpc>
              <a:buFont typeface="Arial"/>
              <a:buChar char="⚬"/>
            </a:pPr>
            <a:r>
              <a:rPr lang="en-US" sz="2868">
                <a:solidFill>
                  <a:srgbClr val="000000"/>
                </a:solidFill>
                <a:latin typeface="Canva Sans"/>
                <a:ea typeface="Canva Sans"/>
                <a:cs typeface="Canva Sans"/>
                <a:sym typeface="Canva Sans"/>
              </a:rPr>
              <a:t>Patients per Nurse = Nurse-to-Patient Rat</a:t>
            </a:r>
            <a:r>
              <a:rPr lang="en-US" sz="2868">
                <a:solidFill>
                  <a:srgbClr val="000000"/>
                </a:solidFill>
                <a:latin typeface="Canva Sans"/>
                <a:ea typeface="Canva Sans"/>
                <a:cs typeface="Canva Sans"/>
                <a:sym typeface="Canva Sans"/>
              </a:rPr>
              <a:t>i</a:t>
            </a:r>
            <a:r>
              <a:rPr lang="en-US" sz="2868">
                <a:solidFill>
                  <a:srgbClr val="000000"/>
                </a:solidFill>
                <a:latin typeface="Canva Sans"/>
                <a:ea typeface="Canva Sans"/>
                <a:cs typeface="Canva Sans"/>
                <a:sym typeface="Canva Sans"/>
              </a:rPr>
              <a:t>o</a:t>
            </a:r>
          </a:p>
          <a:p>
            <a:pPr algn="just" marL="1238804" indent="-412935" lvl="2">
              <a:lnSpc>
                <a:spcPts val="4016"/>
              </a:lnSpc>
              <a:buFont typeface="Arial"/>
              <a:buChar char="⚬"/>
            </a:pPr>
            <a:r>
              <a:rPr lang="en-US" sz="2868">
                <a:solidFill>
                  <a:srgbClr val="000000"/>
                </a:solidFill>
                <a:latin typeface="Canva Sans"/>
                <a:ea typeface="Canva Sans"/>
                <a:cs typeface="Canva Sans"/>
                <a:sym typeface="Canva Sans"/>
              </a:rPr>
              <a:t>Overtime Ratio = Overtime Hours / Shift Duration (Staff dataset)</a:t>
            </a:r>
          </a:p>
          <a:p>
            <a:pPr algn="just" marL="1238804" indent="-412935" lvl="2">
              <a:lnSpc>
                <a:spcPts val="4016"/>
              </a:lnSpc>
              <a:buFont typeface="Arial"/>
              <a:buChar char="⚬"/>
            </a:pPr>
            <a:r>
              <a:rPr lang="en-US" sz="2868">
                <a:solidFill>
                  <a:srgbClr val="000000"/>
                </a:solidFill>
                <a:latin typeface="Canva Sans"/>
                <a:ea typeface="Canva Sans"/>
                <a:cs typeface="Canva Sans"/>
                <a:sym typeface="Canva Sans"/>
              </a:rPr>
              <a:t>Satisfaction Change = Current - Previous Satisfaction Score</a:t>
            </a:r>
          </a:p>
          <a:p>
            <a:pPr algn="just" marL="619402" indent="-309701" lvl="1">
              <a:lnSpc>
                <a:spcPts val="4016"/>
              </a:lnSpc>
              <a:buFont typeface="Arial"/>
              <a:buChar char="•"/>
            </a:pPr>
            <a:r>
              <a:rPr lang="en-US" sz="2868">
                <a:solidFill>
                  <a:srgbClr val="000000"/>
                </a:solidFill>
                <a:latin typeface="Canva Sans"/>
                <a:ea typeface="Canva Sans"/>
                <a:cs typeface="Canva Sans"/>
                <a:sym typeface="Canva Sans"/>
              </a:rPr>
              <a:t>Binned Years of Experience into Experience Level</a:t>
            </a:r>
          </a:p>
          <a:p>
            <a:pPr algn="just">
              <a:lnSpc>
                <a:spcPts val="4016"/>
              </a:lnSpc>
            </a:pPr>
            <a:r>
              <a:rPr lang="en-US" sz="2868">
                <a:solidFill>
                  <a:srgbClr val="000000"/>
                </a:solidFill>
                <a:latin typeface="Canva Sans"/>
                <a:ea typeface="Canva Sans"/>
                <a:cs typeface="Canva Sans"/>
                <a:sym typeface="Canva Sans"/>
              </a:rPr>
              <a:t>2. Data Cleaning</a:t>
            </a:r>
          </a:p>
          <a:p>
            <a:pPr algn="just" marL="619402" indent="-309701" lvl="1">
              <a:lnSpc>
                <a:spcPts val="4016"/>
              </a:lnSpc>
              <a:buFont typeface="Arial"/>
              <a:buChar char="•"/>
            </a:pPr>
            <a:r>
              <a:rPr lang="en-US" sz="2868">
                <a:solidFill>
                  <a:srgbClr val="000000"/>
                </a:solidFill>
                <a:latin typeface="Canva Sans"/>
                <a:ea typeface="Canva Sans"/>
                <a:cs typeface="Canva Sans"/>
                <a:sym typeface="Canva Sans"/>
              </a:rPr>
              <a:t>Dropped non-informative ID columns (e.g., Visit ID, Staff ID, etc.)</a:t>
            </a:r>
          </a:p>
          <a:p>
            <a:pPr algn="just" marL="619402" indent="-309701" lvl="1">
              <a:lnSpc>
                <a:spcPts val="4016"/>
              </a:lnSpc>
              <a:buFont typeface="Arial"/>
              <a:buChar char="•"/>
            </a:pPr>
            <a:r>
              <a:rPr lang="en-US" sz="2868">
                <a:solidFill>
                  <a:srgbClr val="000000"/>
                </a:solidFill>
                <a:latin typeface="Canva Sans"/>
                <a:ea typeface="Canva Sans"/>
                <a:cs typeface="Canva Sans"/>
                <a:sym typeface="Canva Sans"/>
              </a:rPr>
              <a:t>Handled missing values:</a:t>
            </a:r>
          </a:p>
          <a:p>
            <a:pPr algn="just" marL="1238804" indent="-412935" lvl="2">
              <a:lnSpc>
                <a:spcPts val="4016"/>
              </a:lnSpc>
              <a:buFont typeface="Arial"/>
              <a:buChar char="⚬"/>
            </a:pPr>
            <a:r>
              <a:rPr lang="en-US" sz="2868">
                <a:solidFill>
                  <a:srgbClr val="000000"/>
                </a:solidFill>
                <a:latin typeface="Canva Sans"/>
                <a:ea typeface="Canva Sans"/>
                <a:cs typeface="Canva Sans"/>
                <a:sym typeface="Canva Sans"/>
              </a:rPr>
              <a:t>Numerical: Filled with mean</a:t>
            </a:r>
          </a:p>
          <a:p>
            <a:pPr algn="just" marL="1238804" indent="-412935" lvl="2">
              <a:lnSpc>
                <a:spcPts val="4016"/>
              </a:lnSpc>
              <a:buFont typeface="Arial"/>
              <a:buChar char="⚬"/>
            </a:pPr>
            <a:r>
              <a:rPr lang="en-US" sz="2868">
                <a:solidFill>
                  <a:srgbClr val="000000"/>
                </a:solidFill>
                <a:latin typeface="Canva Sans"/>
                <a:ea typeface="Canva Sans"/>
                <a:cs typeface="Canva Sans"/>
                <a:sym typeface="Canva Sans"/>
              </a:rPr>
              <a:t>Categorical: Filled with the most frequent</a:t>
            </a:r>
          </a:p>
          <a:p>
            <a:pPr algn="just">
              <a:lnSpc>
                <a:spcPts val="4016"/>
              </a:lnSpc>
            </a:pPr>
          </a:p>
          <a:p>
            <a:pPr algn="just">
              <a:lnSpc>
                <a:spcPts val="4016"/>
              </a:lnSpc>
            </a:pPr>
          </a:p>
          <a:p>
            <a:pPr algn="just">
              <a:lnSpc>
                <a:spcPts val="4016"/>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076"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490872" y="191732"/>
            <a:ext cx="15588456" cy="1073288"/>
            <a:chOff x="0" y="0"/>
            <a:chExt cx="20784608" cy="1431051"/>
          </a:xfrm>
        </p:grpSpPr>
        <p:sp>
          <p:nvSpPr>
            <p:cNvPr name="Freeform 7" id="7"/>
            <p:cNvSpPr/>
            <p:nvPr/>
          </p:nvSpPr>
          <p:spPr>
            <a:xfrm flipH="false" flipV="false" rot="0">
              <a:off x="0" y="0"/>
              <a:ext cx="20784607" cy="1431051"/>
            </a:xfrm>
            <a:custGeom>
              <a:avLst/>
              <a:gdLst/>
              <a:ahLst/>
              <a:cxnLst/>
              <a:rect r="r" b="b" t="t" l="l"/>
              <a:pathLst>
                <a:path h="1431051" w="20784607">
                  <a:moveTo>
                    <a:pt x="0" y="0"/>
                  </a:moveTo>
                  <a:lnTo>
                    <a:pt x="20784607" y="0"/>
                  </a:lnTo>
                  <a:lnTo>
                    <a:pt x="20784607" y="1431051"/>
                  </a:lnTo>
                  <a:lnTo>
                    <a:pt x="0" y="1431051"/>
                  </a:lnTo>
                  <a:close/>
                </a:path>
              </a:pathLst>
            </a:custGeom>
            <a:solidFill>
              <a:srgbClr val="000000">
                <a:alpha val="0"/>
              </a:srgbClr>
            </a:solidFill>
          </p:spPr>
        </p:sp>
        <p:sp>
          <p:nvSpPr>
            <p:cNvPr name="TextBox 8" id="8"/>
            <p:cNvSpPr txBox="true"/>
            <p:nvPr/>
          </p:nvSpPr>
          <p:spPr>
            <a:xfrm>
              <a:off x="0" y="-28575"/>
              <a:ext cx="20784608" cy="1459626"/>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Pre Processings</a:t>
              </a:r>
            </a:p>
          </p:txBody>
        </p:sp>
      </p:grpSp>
      <p:sp>
        <p:nvSpPr>
          <p:cNvPr name="TextBox 9" id="9"/>
          <p:cNvSpPr txBox="true"/>
          <p:nvPr/>
        </p:nvSpPr>
        <p:spPr>
          <a:xfrm rot="0">
            <a:off x="744011" y="1831652"/>
            <a:ext cx="16515289" cy="6547004"/>
          </a:xfrm>
          <a:prstGeom prst="rect">
            <a:avLst/>
          </a:prstGeom>
        </p:spPr>
        <p:txBody>
          <a:bodyPr anchor="t" rtlCol="false" tIns="0" lIns="0" bIns="0" rIns="0">
            <a:spAutoFit/>
          </a:bodyPr>
          <a:lstStyle/>
          <a:p>
            <a:pPr algn="just">
              <a:lnSpc>
                <a:spcPts val="4016"/>
              </a:lnSpc>
            </a:pPr>
            <a:r>
              <a:rPr lang="en-US" sz="2868">
                <a:solidFill>
                  <a:srgbClr val="000000"/>
                </a:solidFill>
                <a:latin typeface="Canva Sans"/>
                <a:ea typeface="Canva Sans"/>
                <a:cs typeface="Canva Sans"/>
                <a:sym typeface="Canva Sans"/>
              </a:rPr>
              <a:t>3. Data Transfo</a:t>
            </a:r>
            <a:r>
              <a:rPr lang="en-US" sz="2868">
                <a:solidFill>
                  <a:srgbClr val="000000"/>
                </a:solidFill>
                <a:latin typeface="Canva Sans"/>
                <a:ea typeface="Canva Sans"/>
                <a:cs typeface="Canva Sans"/>
                <a:sym typeface="Canva Sans"/>
              </a:rPr>
              <a:t>rmation</a:t>
            </a:r>
          </a:p>
          <a:p>
            <a:pPr algn="just" marL="619402" indent="-309701" lvl="1">
              <a:lnSpc>
                <a:spcPts val="4016"/>
              </a:lnSpc>
              <a:buFont typeface="Arial"/>
              <a:buChar char="•"/>
            </a:pPr>
            <a:r>
              <a:rPr lang="en-US" sz="2868">
                <a:solidFill>
                  <a:srgbClr val="000000"/>
                </a:solidFill>
                <a:latin typeface="Canva Sans"/>
                <a:ea typeface="Canva Sans"/>
                <a:cs typeface="Canva Sans"/>
                <a:sym typeface="Canva Sans"/>
              </a:rPr>
              <a:t>Sc</a:t>
            </a:r>
            <a:r>
              <a:rPr lang="en-US" sz="2868">
                <a:solidFill>
                  <a:srgbClr val="000000"/>
                </a:solidFill>
                <a:latin typeface="Canva Sans"/>
                <a:ea typeface="Canva Sans"/>
                <a:cs typeface="Canva Sans"/>
                <a:sym typeface="Canva Sans"/>
              </a:rPr>
              <a:t>aled numerical featu</a:t>
            </a:r>
            <a:r>
              <a:rPr lang="en-US" sz="2868">
                <a:solidFill>
                  <a:srgbClr val="000000"/>
                </a:solidFill>
                <a:latin typeface="Canva Sans"/>
                <a:ea typeface="Canva Sans"/>
                <a:cs typeface="Canva Sans"/>
                <a:sym typeface="Canva Sans"/>
              </a:rPr>
              <a:t>r</a:t>
            </a:r>
            <a:r>
              <a:rPr lang="en-US" sz="2868">
                <a:solidFill>
                  <a:srgbClr val="000000"/>
                </a:solidFill>
                <a:latin typeface="Canva Sans"/>
                <a:ea typeface="Canva Sans"/>
                <a:cs typeface="Canva Sans"/>
                <a:sym typeface="Canva Sans"/>
              </a:rPr>
              <a:t>es using StandardScaler</a:t>
            </a:r>
          </a:p>
          <a:p>
            <a:pPr algn="just" marL="619402" indent="-309701" lvl="1">
              <a:lnSpc>
                <a:spcPts val="4016"/>
              </a:lnSpc>
              <a:buFont typeface="Arial"/>
              <a:buChar char="•"/>
            </a:pPr>
            <a:r>
              <a:rPr lang="en-US" sz="2868">
                <a:solidFill>
                  <a:srgbClr val="000000"/>
                </a:solidFill>
                <a:latin typeface="Canva Sans"/>
                <a:ea typeface="Canva Sans"/>
                <a:cs typeface="Canva Sans"/>
                <a:sym typeface="Canva Sans"/>
              </a:rPr>
              <a:t>A</a:t>
            </a:r>
            <a:r>
              <a:rPr lang="en-US" sz="2868">
                <a:solidFill>
                  <a:srgbClr val="000000"/>
                </a:solidFill>
                <a:latin typeface="Canva Sans"/>
                <a:ea typeface="Canva Sans"/>
                <a:cs typeface="Canva Sans"/>
                <a:sym typeface="Canva Sans"/>
              </a:rPr>
              <a:t>pp</a:t>
            </a:r>
            <a:r>
              <a:rPr lang="en-US" sz="2868">
                <a:solidFill>
                  <a:srgbClr val="000000"/>
                </a:solidFill>
                <a:latin typeface="Canva Sans"/>
                <a:ea typeface="Canva Sans"/>
                <a:cs typeface="Canva Sans"/>
                <a:sym typeface="Canva Sans"/>
              </a:rPr>
              <a:t>li</a:t>
            </a:r>
            <a:r>
              <a:rPr lang="en-US" sz="2868">
                <a:solidFill>
                  <a:srgbClr val="000000"/>
                </a:solidFill>
                <a:latin typeface="Canva Sans"/>
                <a:ea typeface="Canva Sans"/>
                <a:cs typeface="Canva Sans"/>
                <a:sym typeface="Canva Sans"/>
              </a:rPr>
              <a:t>ed One-Hot Encoding to categorical features (drop first to avoid dummy trap)</a:t>
            </a:r>
          </a:p>
          <a:p>
            <a:pPr algn="just" marL="1238804" indent="-412935" lvl="2">
              <a:lnSpc>
                <a:spcPts val="4016"/>
              </a:lnSpc>
              <a:buFont typeface="Arial"/>
              <a:buChar char="⚬"/>
            </a:pPr>
          </a:p>
          <a:p>
            <a:pPr algn="just" marL="619402" indent="-309701" lvl="1">
              <a:lnSpc>
                <a:spcPts val="4016"/>
              </a:lnSpc>
              <a:buFont typeface="Arial"/>
              <a:buChar char="•"/>
            </a:pPr>
            <a:r>
              <a:rPr lang="en-US" sz="2868">
                <a:solidFill>
                  <a:srgbClr val="000000"/>
                </a:solidFill>
                <a:latin typeface="Canva Sans"/>
                <a:ea typeface="Canva Sans"/>
                <a:cs typeface="Canva Sans"/>
                <a:sym typeface="Canva Sans"/>
              </a:rPr>
              <a:t>Binned Years of Experience into Experience Level</a:t>
            </a:r>
          </a:p>
          <a:p>
            <a:pPr algn="just">
              <a:lnSpc>
                <a:spcPts val="4016"/>
              </a:lnSpc>
            </a:pPr>
            <a:r>
              <a:rPr lang="en-US" sz="2868">
                <a:solidFill>
                  <a:srgbClr val="000000"/>
                </a:solidFill>
                <a:latin typeface="Canva Sans"/>
                <a:ea typeface="Canva Sans"/>
                <a:cs typeface="Canva Sans"/>
                <a:sym typeface="Canva Sans"/>
              </a:rPr>
              <a:t>4. Output</a:t>
            </a:r>
          </a:p>
          <a:p>
            <a:pPr algn="just" marL="619402" indent="-309701" lvl="1">
              <a:lnSpc>
                <a:spcPts val="4016"/>
              </a:lnSpc>
              <a:buFont typeface="Arial"/>
              <a:buChar char="•"/>
            </a:pPr>
            <a:r>
              <a:rPr lang="en-US" sz="2868">
                <a:solidFill>
                  <a:srgbClr val="000000"/>
                </a:solidFill>
                <a:latin typeface="Canva Sans"/>
                <a:ea typeface="Canva Sans"/>
                <a:cs typeface="Canva Sans"/>
                <a:sym typeface="Canva Sans"/>
              </a:rPr>
              <a:t>Saved cleaned and transformed datasets as:</a:t>
            </a:r>
          </a:p>
          <a:p>
            <a:pPr algn="just" marL="1238804" indent="-412935" lvl="2">
              <a:lnSpc>
                <a:spcPts val="4016"/>
              </a:lnSpc>
              <a:buFont typeface="Arial"/>
              <a:buChar char="⚬"/>
            </a:pPr>
            <a:r>
              <a:rPr lang="en-US" sz="2868">
                <a:solidFill>
                  <a:srgbClr val="000000"/>
                </a:solidFill>
                <a:latin typeface="Canva Sans"/>
                <a:ea typeface="Canva Sans"/>
                <a:cs typeface="Canva Sans"/>
                <a:sym typeface="Canva Sans"/>
              </a:rPr>
              <a:t>Preprocessed_ER_WaitTime_Data.csv</a:t>
            </a:r>
          </a:p>
          <a:p>
            <a:pPr algn="just" marL="1238804" indent="-412935" lvl="2">
              <a:lnSpc>
                <a:spcPts val="4016"/>
              </a:lnSpc>
              <a:buFont typeface="Arial"/>
              <a:buChar char="⚬"/>
            </a:pPr>
            <a:r>
              <a:rPr lang="en-US" sz="2868">
                <a:solidFill>
                  <a:srgbClr val="000000"/>
                </a:solidFill>
                <a:latin typeface="Canva Sans"/>
                <a:ea typeface="Canva Sans"/>
                <a:cs typeface="Canva Sans"/>
                <a:sym typeface="Canva Sans"/>
              </a:rPr>
              <a:t>Pr</a:t>
            </a:r>
            <a:r>
              <a:rPr lang="en-US" sz="2868">
                <a:solidFill>
                  <a:srgbClr val="000000"/>
                </a:solidFill>
                <a:latin typeface="Canva Sans"/>
                <a:ea typeface="Canva Sans"/>
                <a:cs typeface="Canva Sans"/>
                <a:sym typeface="Canva Sans"/>
              </a:rPr>
              <a:t>eprocessed_Staff_Scheduling_Data.csv</a:t>
            </a:r>
          </a:p>
          <a:p>
            <a:pPr algn="just">
              <a:lnSpc>
                <a:spcPts val="4016"/>
              </a:lnSpc>
            </a:pPr>
          </a:p>
          <a:p>
            <a:pPr algn="just">
              <a:lnSpc>
                <a:spcPts val="4016"/>
              </a:lnSpc>
            </a:pPr>
          </a:p>
          <a:p>
            <a:pPr algn="just">
              <a:lnSpc>
                <a:spcPts val="4016"/>
              </a:lnSpc>
            </a:pPr>
          </a:p>
          <a:p>
            <a:pPr algn="just">
              <a:lnSpc>
                <a:spcPts val="4016"/>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2934381" y="5238414"/>
            <a:ext cx="12419238" cy="1847850"/>
            <a:chOff x="0" y="0"/>
            <a:chExt cx="16558984" cy="2463800"/>
          </a:xfrm>
        </p:grpSpPr>
        <p:sp>
          <p:nvSpPr>
            <p:cNvPr name="Freeform 7" id="7"/>
            <p:cNvSpPr/>
            <p:nvPr/>
          </p:nvSpPr>
          <p:spPr>
            <a:xfrm flipH="false" flipV="false" rot="0">
              <a:off x="0" y="0"/>
              <a:ext cx="16558985" cy="2463800"/>
            </a:xfrm>
            <a:custGeom>
              <a:avLst/>
              <a:gdLst/>
              <a:ahLst/>
              <a:cxnLst/>
              <a:rect r="r" b="b" t="t" l="l"/>
              <a:pathLst>
                <a:path h="2463800" w="16558985">
                  <a:moveTo>
                    <a:pt x="0" y="0"/>
                  </a:moveTo>
                  <a:lnTo>
                    <a:pt x="16558985" y="0"/>
                  </a:lnTo>
                  <a:lnTo>
                    <a:pt x="16558985" y="2463800"/>
                  </a:lnTo>
                  <a:lnTo>
                    <a:pt x="0" y="2463800"/>
                  </a:lnTo>
                  <a:close/>
                </a:path>
              </a:pathLst>
            </a:custGeom>
            <a:solidFill>
              <a:srgbClr val="000000">
                <a:alpha val="0"/>
              </a:srgbClr>
            </a:solidFill>
          </p:spPr>
        </p:sp>
        <p:sp>
          <p:nvSpPr>
            <p:cNvPr name="TextBox 8" id="8"/>
            <p:cNvSpPr txBox="true"/>
            <p:nvPr/>
          </p:nvSpPr>
          <p:spPr>
            <a:xfrm>
              <a:off x="0" y="-47625"/>
              <a:ext cx="16558984" cy="2511425"/>
            </a:xfrm>
            <a:prstGeom prst="rect">
              <a:avLst/>
            </a:prstGeom>
          </p:spPr>
          <p:txBody>
            <a:bodyPr anchor="t" rtlCol="false" tIns="0" lIns="0" bIns="0" rIns="0"/>
            <a:lstStyle/>
            <a:p>
              <a:pPr algn="ctr">
                <a:lnSpc>
                  <a:spcPts val="12960"/>
                </a:lnSpc>
              </a:pPr>
              <a:r>
                <a:rPr lang="en-US" sz="10800" b="true">
                  <a:solidFill>
                    <a:srgbClr val="46B0FA"/>
                  </a:solidFill>
                  <a:latin typeface="Arimo Bold"/>
                  <a:ea typeface="Arimo Bold"/>
                  <a:cs typeface="Arimo Bold"/>
                  <a:sym typeface="Arimo Bold"/>
                </a:rPr>
                <a:t>Thank You</a:t>
              </a:r>
            </a:p>
          </p:txBody>
        </p:sp>
      </p:grpSp>
      <p:grpSp>
        <p:nvGrpSpPr>
          <p:cNvPr name="Group 9" id="9"/>
          <p:cNvGrpSpPr/>
          <p:nvPr/>
        </p:nvGrpSpPr>
        <p:grpSpPr>
          <a:xfrm rot="0">
            <a:off x="16002000" y="225707"/>
            <a:ext cx="2071878" cy="1024318"/>
            <a:chOff x="0" y="0"/>
            <a:chExt cx="2762504" cy="1365758"/>
          </a:xfrm>
        </p:grpSpPr>
        <p:sp>
          <p:nvSpPr>
            <p:cNvPr name="Freeform 10" id="10"/>
            <p:cNvSpPr/>
            <p:nvPr/>
          </p:nvSpPr>
          <p:spPr>
            <a:xfrm flipH="false" flipV="false" rot="0">
              <a:off x="0" y="0"/>
              <a:ext cx="2762504" cy="1365758"/>
            </a:xfrm>
            <a:custGeom>
              <a:avLst/>
              <a:gdLst/>
              <a:ahLst/>
              <a:cxnLst/>
              <a:rect r="r" b="b" t="t" l="l"/>
              <a:pathLst>
                <a:path h="1365758" w="2762504">
                  <a:moveTo>
                    <a:pt x="0" y="0"/>
                  </a:moveTo>
                  <a:lnTo>
                    <a:pt x="2762504" y="0"/>
                  </a:lnTo>
                  <a:lnTo>
                    <a:pt x="2762504" y="1365758"/>
                  </a:lnTo>
                  <a:lnTo>
                    <a:pt x="0" y="1365758"/>
                  </a:lnTo>
                  <a:close/>
                </a:path>
              </a:pathLst>
            </a:custGeom>
            <a:solidFill>
              <a:srgbClr val="FFFFFF"/>
            </a:solidFill>
          </p:spPr>
        </p:sp>
      </p:grpSp>
      <p:grpSp>
        <p:nvGrpSpPr>
          <p:cNvPr name="Group 11" id="11"/>
          <p:cNvGrpSpPr/>
          <p:nvPr/>
        </p:nvGrpSpPr>
        <p:grpSpPr>
          <a:xfrm rot="0">
            <a:off x="5989320" y="2564981"/>
            <a:ext cx="6309360" cy="2710281"/>
            <a:chOff x="0" y="0"/>
            <a:chExt cx="8412480" cy="3613708"/>
          </a:xfrm>
        </p:grpSpPr>
        <p:sp>
          <p:nvSpPr>
            <p:cNvPr name="Freeform 12" id="12" descr="A picture containing text, clipart  Description automatically generated"/>
            <p:cNvSpPr/>
            <p:nvPr/>
          </p:nvSpPr>
          <p:spPr>
            <a:xfrm flipH="false" flipV="false" rot="0">
              <a:off x="0" y="0"/>
              <a:ext cx="8412480" cy="3613658"/>
            </a:xfrm>
            <a:custGeom>
              <a:avLst/>
              <a:gdLst/>
              <a:ahLst/>
              <a:cxnLst/>
              <a:rect r="r" b="b" t="t" l="l"/>
              <a:pathLst>
                <a:path h="3613658" w="8412480">
                  <a:moveTo>
                    <a:pt x="0" y="0"/>
                  </a:moveTo>
                  <a:lnTo>
                    <a:pt x="8412480" y="0"/>
                  </a:lnTo>
                  <a:lnTo>
                    <a:pt x="8412480" y="3613658"/>
                  </a:lnTo>
                  <a:lnTo>
                    <a:pt x="0" y="3613658"/>
                  </a:lnTo>
                  <a:lnTo>
                    <a:pt x="0" y="0"/>
                  </a:lnTo>
                  <a:close/>
                </a:path>
              </a:pathLst>
            </a:custGeom>
            <a:blipFill>
              <a:blip r:embed="rId2"/>
              <a:stretch>
                <a:fillRect l="0" t="0" r="0" b="-1"/>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490872" y="191732"/>
            <a:ext cx="15588456" cy="969273"/>
            <a:chOff x="0" y="0"/>
            <a:chExt cx="20784608" cy="1292364"/>
          </a:xfrm>
        </p:grpSpPr>
        <p:sp>
          <p:nvSpPr>
            <p:cNvPr name="Freeform 7" id="7"/>
            <p:cNvSpPr/>
            <p:nvPr/>
          </p:nvSpPr>
          <p:spPr>
            <a:xfrm flipH="false" flipV="false" rot="0">
              <a:off x="0" y="0"/>
              <a:ext cx="20784607" cy="1292364"/>
            </a:xfrm>
            <a:custGeom>
              <a:avLst/>
              <a:gdLst/>
              <a:ahLst/>
              <a:cxnLst/>
              <a:rect r="r" b="b" t="t" l="l"/>
              <a:pathLst>
                <a:path h="1292364" w="20784607">
                  <a:moveTo>
                    <a:pt x="0" y="0"/>
                  </a:moveTo>
                  <a:lnTo>
                    <a:pt x="20784607" y="0"/>
                  </a:lnTo>
                  <a:lnTo>
                    <a:pt x="20784607" y="1292364"/>
                  </a:lnTo>
                  <a:lnTo>
                    <a:pt x="0" y="1292364"/>
                  </a:lnTo>
                  <a:close/>
                </a:path>
              </a:pathLst>
            </a:custGeom>
            <a:solidFill>
              <a:srgbClr val="000000">
                <a:alpha val="0"/>
              </a:srgbClr>
            </a:solidFill>
          </p:spPr>
        </p:sp>
        <p:sp>
          <p:nvSpPr>
            <p:cNvPr name="TextBox 8" id="8"/>
            <p:cNvSpPr txBox="true"/>
            <p:nvPr/>
          </p:nvSpPr>
          <p:spPr>
            <a:xfrm>
              <a:off x="0" y="-28575"/>
              <a:ext cx="20784608" cy="1320939"/>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CONTENTS</a:t>
              </a:r>
            </a:p>
          </p:txBody>
        </p:sp>
      </p:grpSp>
      <p:grpSp>
        <p:nvGrpSpPr>
          <p:cNvPr name="Group 9" id="9"/>
          <p:cNvGrpSpPr/>
          <p:nvPr/>
        </p:nvGrpSpPr>
        <p:grpSpPr>
          <a:xfrm rot="0">
            <a:off x="306820" y="1002893"/>
            <a:ext cx="16952480" cy="9520371"/>
            <a:chOff x="0" y="0"/>
            <a:chExt cx="22448208" cy="12606726"/>
          </a:xfrm>
        </p:grpSpPr>
        <p:sp>
          <p:nvSpPr>
            <p:cNvPr name="Freeform 10" id="10"/>
            <p:cNvSpPr/>
            <p:nvPr/>
          </p:nvSpPr>
          <p:spPr>
            <a:xfrm flipH="false" flipV="false" rot="0">
              <a:off x="0" y="0"/>
              <a:ext cx="22448208" cy="12606726"/>
            </a:xfrm>
            <a:custGeom>
              <a:avLst/>
              <a:gdLst/>
              <a:ahLst/>
              <a:cxnLst/>
              <a:rect r="r" b="b" t="t" l="l"/>
              <a:pathLst>
                <a:path h="12606726" w="22448208">
                  <a:moveTo>
                    <a:pt x="0" y="0"/>
                  </a:moveTo>
                  <a:lnTo>
                    <a:pt x="22448208" y="0"/>
                  </a:lnTo>
                  <a:lnTo>
                    <a:pt x="22448208" y="12606726"/>
                  </a:lnTo>
                  <a:lnTo>
                    <a:pt x="0" y="12606726"/>
                  </a:lnTo>
                  <a:close/>
                </a:path>
              </a:pathLst>
            </a:custGeom>
            <a:solidFill>
              <a:srgbClr val="000000">
                <a:alpha val="0"/>
              </a:srgbClr>
            </a:solidFill>
          </p:spPr>
        </p:sp>
        <p:sp>
          <p:nvSpPr>
            <p:cNvPr name="TextBox 11" id="11"/>
            <p:cNvSpPr txBox="true"/>
            <p:nvPr/>
          </p:nvSpPr>
          <p:spPr>
            <a:xfrm>
              <a:off x="0" y="-152400"/>
              <a:ext cx="22448208" cy="12759126"/>
            </a:xfrm>
            <a:prstGeom prst="rect">
              <a:avLst/>
            </a:prstGeom>
          </p:spPr>
          <p:txBody>
            <a:bodyPr anchor="t" rtlCol="false" tIns="0" lIns="0" bIns="0" rIns="0"/>
            <a:lstStyle/>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Abstract</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Introduction</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Problem Statement</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Motivation</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Objectives</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Process Flow / System Architecture</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Literature Review</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Methodology</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SWOT Analysis</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Area of Application</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PERT Chart</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Requirement Analysis</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Working Modules</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Input, Output &amp; Results</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Inference from Literature</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Conclusion &amp; Future Scope</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References</a:t>
              </a:r>
            </a:p>
            <a:p>
              <a:pPr algn="l">
                <a:lnSpc>
                  <a:spcPts val="485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729010" y="2811821"/>
            <a:ext cx="16836156" cy="5029771"/>
            <a:chOff x="0" y="0"/>
            <a:chExt cx="22448208" cy="6706362"/>
          </a:xfrm>
        </p:grpSpPr>
        <p:sp>
          <p:nvSpPr>
            <p:cNvPr name="Freeform 7" id="7"/>
            <p:cNvSpPr/>
            <p:nvPr/>
          </p:nvSpPr>
          <p:spPr>
            <a:xfrm flipH="false" flipV="false" rot="0">
              <a:off x="0" y="0"/>
              <a:ext cx="22448208" cy="6706362"/>
            </a:xfrm>
            <a:custGeom>
              <a:avLst/>
              <a:gdLst/>
              <a:ahLst/>
              <a:cxnLst/>
              <a:rect r="r" b="b" t="t" l="l"/>
              <a:pathLst>
                <a:path h="6706362" w="22448208">
                  <a:moveTo>
                    <a:pt x="0" y="0"/>
                  </a:moveTo>
                  <a:lnTo>
                    <a:pt x="22448208" y="0"/>
                  </a:lnTo>
                  <a:lnTo>
                    <a:pt x="22448208" y="6706362"/>
                  </a:lnTo>
                  <a:lnTo>
                    <a:pt x="0" y="6706362"/>
                  </a:lnTo>
                  <a:close/>
                </a:path>
              </a:pathLst>
            </a:custGeom>
            <a:solidFill>
              <a:srgbClr val="000000">
                <a:alpha val="0"/>
              </a:srgbClr>
            </a:solidFill>
          </p:spPr>
        </p:sp>
        <p:sp>
          <p:nvSpPr>
            <p:cNvPr name="TextBox 8" id="8"/>
            <p:cNvSpPr txBox="true"/>
            <p:nvPr/>
          </p:nvSpPr>
          <p:spPr>
            <a:xfrm>
              <a:off x="0" y="-57150"/>
              <a:ext cx="22448208" cy="6763512"/>
            </a:xfrm>
            <a:prstGeom prst="rect">
              <a:avLst/>
            </a:prstGeom>
          </p:spPr>
          <p:txBody>
            <a:bodyPr anchor="t" rtlCol="false" tIns="0" lIns="0" bIns="0" rIns="0"/>
            <a:lstStyle/>
            <a:p>
              <a:pPr algn="just">
                <a:lnSpc>
                  <a:spcPts val="3240"/>
                </a:lnSpc>
              </a:pPr>
              <a:r>
                <a:rPr lang="en-US" sz="2700">
                  <a:solidFill>
                    <a:srgbClr val="000000"/>
                  </a:solidFill>
                  <a:latin typeface="Times New Roman"/>
                  <a:ea typeface="Times New Roman"/>
                  <a:cs typeface="Times New Roman"/>
                  <a:sym typeface="Times New Roman"/>
                </a:rPr>
                <a:t>Efficient management of hospital resources is critical to delivering quality healthcare services. One of the major challenges faced by healthcare facilities is the unpredictable number of patient visits, which often leads to overcrowding, long wait times, and resource shortages. This project focuses on developing a Patient Inflow Prediction System that uses historical hospital data and external factors (such as time, weather, and public holidays) to accurately forecast the number of patients expected in a given time period.</a:t>
              </a:r>
            </a:p>
            <a:p>
              <a:pPr algn="just">
                <a:lnSpc>
                  <a:spcPts val="3240"/>
                </a:lnSpc>
              </a:pPr>
              <a:r>
                <a:rPr lang="en-US" sz="2700">
                  <a:solidFill>
                    <a:srgbClr val="000000"/>
                  </a:solidFill>
                  <a:latin typeface="Times New Roman"/>
                  <a:ea typeface="Times New Roman"/>
                  <a:cs typeface="Times New Roman"/>
                  <a:sym typeface="Times New Roman"/>
                </a:rPr>
                <a:t>By applying</a:t>
              </a:r>
              <a:r>
                <a:rPr lang="en-US" sz="2700">
                  <a:solidFill>
                    <a:srgbClr val="000000"/>
                  </a:solidFill>
                  <a:latin typeface="Times New Roman"/>
                  <a:ea typeface="Times New Roman"/>
                  <a:cs typeface="Times New Roman"/>
                  <a:sym typeface="Times New Roman"/>
                </a:rPr>
                <a:t> machine learning techniques such as time series forecasting and regression models, the system can predict patient arrivals on a daily or hourly basis. These predictions can help hospital administrators make informed decisions about staff scheduling, bed availability, and resource allocation, ultimately improving the overall efficiency of hospital workflows and enhancing patient care.</a:t>
              </a:r>
            </a:p>
            <a:p>
              <a:pPr algn="just">
                <a:lnSpc>
                  <a:spcPts val="3240"/>
                </a:lnSpc>
              </a:pPr>
            </a:p>
            <a:p>
              <a:pPr algn="just">
                <a:lnSpc>
                  <a:spcPts val="3240"/>
                </a:lnSpc>
              </a:pPr>
            </a:p>
            <a:p>
              <a:pPr algn="just">
                <a:lnSpc>
                  <a:spcPts val="3240"/>
                </a:lnSpc>
              </a:pPr>
            </a:p>
          </p:txBody>
        </p:sp>
      </p:grpSp>
      <p:grpSp>
        <p:nvGrpSpPr>
          <p:cNvPr name="Group 9" id="9"/>
          <p:cNvGrpSpPr/>
          <p:nvPr/>
        </p:nvGrpSpPr>
        <p:grpSpPr>
          <a:xfrm rot="0">
            <a:off x="1352860" y="723729"/>
            <a:ext cx="15588456" cy="969273"/>
            <a:chOff x="0" y="0"/>
            <a:chExt cx="20784608" cy="1292364"/>
          </a:xfrm>
        </p:grpSpPr>
        <p:sp>
          <p:nvSpPr>
            <p:cNvPr name="Freeform 10" id="10"/>
            <p:cNvSpPr/>
            <p:nvPr/>
          </p:nvSpPr>
          <p:spPr>
            <a:xfrm flipH="false" flipV="false" rot="0">
              <a:off x="0" y="0"/>
              <a:ext cx="20784607" cy="1292364"/>
            </a:xfrm>
            <a:custGeom>
              <a:avLst/>
              <a:gdLst/>
              <a:ahLst/>
              <a:cxnLst/>
              <a:rect r="r" b="b" t="t" l="l"/>
              <a:pathLst>
                <a:path h="1292364" w="20784607">
                  <a:moveTo>
                    <a:pt x="0" y="0"/>
                  </a:moveTo>
                  <a:lnTo>
                    <a:pt x="20784607" y="0"/>
                  </a:lnTo>
                  <a:lnTo>
                    <a:pt x="20784607" y="1292364"/>
                  </a:lnTo>
                  <a:lnTo>
                    <a:pt x="0" y="1292364"/>
                  </a:lnTo>
                  <a:close/>
                </a:path>
              </a:pathLst>
            </a:custGeom>
            <a:solidFill>
              <a:srgbClr val="000000">
                <a:alpha val="0"/>
              </a:srgbClr>
            </a:solidFill>
          </p:spPr>
        </p:sp>
        <p:sp>
          <p:nvSpPr>
            <p:cNvPr name="TextBox 11" id="11"/>
            <p:cNvSpPr txBox="true"/>
            <p:nvPr/>
          </p:nvSpPr>
          <p:spPr>
            <a:xfrm>
              <a:off x="0" y="-28575"/>
              <a:ext cx="20784608" cy="1320939"/>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ABSTRACT</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042"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602264" y="723729"/>
            <a:ext cx="15588456" cy="969273"/>
            <a:chOff x="0" y="0"/>
            <a:chExt cx="20784608" cy="1292364"/>
          </a:xfrm>
        </p:grpSpPr>
        <p:sp>
          <p:nvSpPr>
            <p:cNvPr name="Freeform 7" id="7"/>
            <p:cNvSpPr/>
            <p:nvPr/>
          </p:nvSpPr>
          <p:spPr>
            <a:xfrm flipH="false" flipV="false" rot="0">
              <a:off x="0" y="0"/>
              <a:ext cx="20784607" cy="1292364"/>
            </a:xfrm>
            <a:custGeom>
              <a:avLst/>
              <a:gdLst/>
              <a:ahLst/>
              <a:cxnLst/>
              <a:rect r="r" b="b" t="t" l="l"/>
              <a:pathLst>
                <a:path h="1292364" w="20784607">
                  <a:moveTo>
                    <a:pt x="0" y="0"/>
                  </a:moveTo>
                  <a:lnTo>
                    <a:pt x="20784607" y="0"/>
                  </a:lnTo>
                  <a:lnTo>
                    <a:pt x="20784607" y="1292364"/>
                  </a:lnTo>
                  <a:lnTo>
                    <a:pt x="0" y="1292364"/>
                  </a:lnTo>
                  <a:close/>
                </a:path>
              </a:pathLst>
            </a:custGeom>
            <a:solidFill>
              <a:srgbClr val="000000">
                <a:alpha val="0"/>
              </a:srgbClr>
            </a:solidFill>
          </p:spPr>
        </p:sp>
        <p:sp>
          <p:nvSpPr>
            <p:cNvPr name="TextBox 8" id="8"/>
            <p:cNvSpPr txBox="true"/>
            <p:nvPr/>
          </p:nvSpPr>
          <p:spPr>
            <a:xfrm>
              <a:off x="0" y="-28575"/>
              <a:ext cx="20784608" cy="1320939"/>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INTRODUCTION</a:t>
              </a:r>
            </a:p>
          </p:txBody>
        </p:sp>
      </p:grpSp>
      <p:grpSp>
        <p:nvGrpSpPr>
          <p:cNvPr name="Group 9" id="9"/>
          <p:cNvGrpSpPr/>
          <p:nvPr/>
        </p:nvGrpSpPr>
        <p:grpSpPr>
          <a:xfrm rot="0">
            <a:off x="725922" y="2035539"/>
            <a:ext cx="16836156" cy="5439346"/>
            <a:chOff x="0" y="0"/>
            <a:chExt cx="22448208" cy="7252462"/>
          </a:xfrm>
        </p:grpSpPr>
        <p:sp>
          <p:nvSpPr>
            <p:cNvPr name="Freeform 10" id="10"/>
            <p:cNvSpPr/>
            <p:nvPr/>
          </p:nvSpPr>
          <p:spPr>
            <a:xfrm flipH="false" flipV="false" rot="0">
              <a:off x="0" y="0"/>
              <a:ext cx="22448208" cy="7252462"/>
            </a:xfrm>
            <a:custGeom>
              <a:avLst/>
              <a:gdLst/>
              <a:ahLst/>
              <a:cxnLst/>
              <a:rect r="r" b="b" t="t" l="l"/>
              <a:pathLst>
                <a:path h="7252462" w="22448208">
                  <a:moveTo>
                    <a:pt x="0" y="0"/>
                  </a:moveTo>
                  <a:lnTo>
                    <a:pt x="22448208" y="0"/>
                  </a:lnTo>
                  <a:lnTo>
                    <a:pt x="22448208" y="7252462"/>
                  </a:lnTo>
                  <a:lnTo>
                    <a:pt x="0" y="7252462"/>
                  </a:lnTo>
                  <a:close/>
                </a:path>
              </a:pathLst>
            </a:custGeom>
            <a:solidFill>
              <a:srgbClr val="000000">
                <a:alpha val="0"/>
              </a:srgbClr>
            </a:solidFill>
          </p:spPr>
        </p:sp>
        <p:sp>
          <p:nvSpPr>
            <p:cNvPr name="TextBox 11" id="11"/>
            <p:cNvSpPr txBox="true"/>
            <p:nvPr/>
          </p:nvSpPr>
          <p:spPr>
            <a:xfrm>
              <a:off x="0" y="-57150"/>
              <a:ext cx="22448208" cy="7309612"/>
            </a:xfrm>
            <a:prstGeom prst="rect">
              <a:avLst/>
            </a:prstGeom>
          </p:spPr>
          <p:txBody>
            <a:bodyPr anchor="t" rtlCol="false" tIns="0" lIns="0" bIns="0" rIns="0"/>
            <a:lstStyle/>
            <a:p>
              <a:pPr algn="just">
                <a:lnSpc>
                  <a:spcPts val="3240"/>
                </a:lnSpc>
              </a:pPr>
              <a:r>
                <a:rPr lang="en-US" sz="2700" spc="21">
                  <a:solidFill>
                    <a:srgbClr val="000000"/>
                  </a:solidFill>
                  <a:latin typeface="Times New Roman"/>
                  <a:ea typeface="Times New Roman"/>
                  <a:cs typeface="Times New Roman"/>
                  <a:sym typeface="Times New Roman"/>
                </a:rPr>
                <a:t>Hospitals and healthcare centers often face challenges in managing patient flow, especially during peak hours, seasonal illness outbreaks, or emergencies. Sudden increases in patient numbers can overwhelm staff, delay treatments, and reduce the quality of care. On the other hand, underutilization of resources during quiet periods leads to inefficiencies and increased operational costs.</a:t>
              </a:r>
            </a:p>
            <a:p>
              <a:pPr algn="just">
                <a:lnSpc>
                  <a:spcPts val="3240"/>
                </a:lnSpc>
              </a:pPr>
              <a:r>
                <a:rPr lang="en-US" sz="2700" spc="21">
                  <a:solidFill>
                    <a:srgbClr val="000000"/>
                  </a:solidFill>
                  <a:latin typeface="Times New Roman"/>
                  <a:ea typeface="Times New Roman"/>
                  <a:cs typeface="Times New Roman"/>
                  <a:sym typeface="Times New Roman"/>
                </a:rPr>
                <a:t>To address this issue, predicting how many patients are likely to visit the hospital in advance can play a crucial role in improving planning and resource management. Patient inflow prediction uses data-driven methods to forecast the number of patients expected to arrive during specific time periods. These forecasts can help hospitals prepare ahead by adjusting staff schedules, ensuring adequate bed availability, and improving service delivery.</a:t>
              </a:r>
            </a:p>
            <a:p>
              <a:pPr algn="just">
                <a:lnSpc>
                  <a:spcPts val="3240"/>
                </a:lnSpc>
              </a:pPr>
              <a:r>
                <a:rPr lang="en-US" sz="2700" spc="21">
                  <a:solidFill>
                    <a:srgbClr val="000000"/>
                  </a:solidFill>
                  <a:latin typeface="Times New Roman"/>
                  <a:ea typeface="Times New Roman"/>
                  <a:cs typeface="Times New Roman"/>
                  <a:sym typeface="Times New Roman"/>
                </a:rPr>
                <a:t>This project aims to develop a predictive model using machine learning techniques that analyze historical patient data and other influencing factors (such as time, day, weather, and holidays) to provide accurate and actionable forecasts. By doing so, healthcare facilities can respond more effectively to patient demand and enhance the overall efficiency of their workflows.</a:t>
              </a:r>
            </a:p>
            <a:p>
              <a:pPr algn="just">
                <a:lnSpc>
                  <a:spcPts val="3240"/>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602264" y="723729"/>
            <a:ext cx="15588456" cy="969273"/>
            <a:chOff x="0" y="0"/>
            <a:chExt cx="20784608" cy="1292364"/>
          </a:xfrm>
        </p:grpSpPr>
        <p:sp>
          <p:nvSpPr>
            <p:cNvPr name="Freeform 7" id="7"/>
            <p:cNvSpPr/>
            <p:nvPr/>
          </p:nvSpPr>
          <p:spPr>
            <a:xfrm flipH="false" flipV="false" rot="0">
              <a:off x="0" y="0"/>
              <a:ext cx="20784607" cy="1292364"/>
            </a:xfrm>
            <a:custGeom>
              <a:avLst/>
              <a:gdLst/>
              <a:ahLst/>
              <a:cxnLst/>
              <a:rect r="r" b="b" t="t" l="l"/>
              <a:pathLst>
                <a:path h="1292364" w="20784607">
                  <a:moveTo>
                    <a:pt x="0" y="0"/>
                  </a:moveTo>
                  <a:lnTo>
                    <a:pt x="20784607" y="0"/>
                  </a:lnTo>
                  <a:lnTo>
                    <a:pt x="20784607" y="1292364"/>
                  </a:lnTo>
                  <a:lnTo>
                    <a:pt x="0" y="1292364"/>
                  </a:lnTo>
                  <a:close/>
                </a:path>
              </a:pathLst>
            </a:custGeom>
            <a:solidFill>
              <a:srgbClr val="000000">
                <a:alpha val="0"/>
              </a:srgbClr>
            </a:solidFill>
          </p:spPr>
        </p:sp>
        <p:sp>
          <p:nvSpPr>
            <p:cNvPr name="TextBox 8" id="8"/>
            <p:cNvSpPr txBox="true"/>
            <p:nvPr/>
          </p:nvSpPr>
          <p:spPr>
            <a:xfrm>
              <a:off x="0" y="-28575"/>
              <a:ext cx="20784608" cy="1320939"/>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PROBLEM STATEMENT</a:t>
              </a:r>
            </a:p>
          </p:txBody>
        </p:sp>
      </p:grpSp>
      <p:grpSp>
        <p:nvGrpSpPr>
          <p:cNvPr name="Group 9" id="9"/>
          <p:cNvGrpSpPr/>
          <p:nvPr/>
        </p:nvGrpSpPr>
        <p:grpSpPr>
          <a:xfrm rot="0">
            <a:off x="728993" y="2984820"/>
            <a:ext cx="16836156" cy="3391472"/>
            <a:chOff x="0" y="0"/>
            <a:chExt cx="22448208" cy="4521962"/>
          </a:xfrm>
        </p:grpSpPr>
        <p:sp>
          <p:nvSpPr>
            <p:cNvPr name="Freeform 10" id="10"/>
            <p:cNvSpPr/>
            <p:nvPr/>
          </p:nvSpPr>
          <p:spPr>
            <a:xfrm flipH="false" flipV="false" rot="0">
              <a:off x="0" y="0"/>
              <a:ext cx="22448208" cy="4521962"/>
            </a:xfrm>
            <a:custGeom>
              <a:avLst/>
              <a:gdLst/>
              <a:ahLst/>
              <a:cxnLst/>
              <a:rect r="r" b="b" t="t" l="l"/>
              <a:pathLst>
                <a:path h="4521962" w="22448208">
                  <a:moveTo>
                    <a:pt x="0" y="0"/>
                  </a:moveTo>
                  <a:lnTo>
                    <a:pt x="22448208" y="0"/>
                  </a:lnTo>
                  <a:lnTo>
                    <a:pt x="22448208" y="4521962"/>
                  </a:lnTo>
                  <a:lnTo>
                    <a:pt x="0" y="4521962"/>
                  </a:lnTo>
                  <a:close/>
                </a:path>
              </a:pathLst>
            </a:custGeom>
            <a:solidFill>
              <a:srgbClr val="000000">
                <a:alpha val="0"/>
              </a:srgbClr>
            </a:solidFill>
          </p:spPr>
        </p:sp>
        <p:sp>
          <p:nvSpPr>
            <p:cNvPr name="TextBox 11" id="11"/>
            <p:cNvSpPr txBox="true"/>
            <p:nvPr/>
          </p:nvSpPr>
          <p:spPr>
            <a:xfrm>
              <a:off x="0" y="-57150"/>
              <a:ext cx="22448208" cy="4579112"/>
            </a:xfrm>
            <a:prstGeom prst="rect">
              <a:avLst/>
            </a:prstGeom>
          </p:spPr>
          <p:txBody>
            <a:bodyPr anchor="t" rtlCol="false" tIns="0" lIns="0" bIns="0" rIns="0"/>
            <a:lstStyle/>
            <a:p>
              <a:pPr algn="just"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Hospitals often struggle with sudden increases or decreases in the number of patients visiting on a given day. This unpredictability can lead to long</a:t>
              </a:r>
              <a:r>
                <a:rPr lang="en-US" sz="2700">
                  <a:solidFill>
                    <a:srgbClr val="000000"/>
                  </a:solidFill>
                  <a:latin typeface="Times New Roman"/>
                  <a:ea typeface="Times New Roman"/>
                  <a:cs typeface="Times New Roman"/>
                  <a:sym typeface="Times New Roman"/>
                </a:rPr>
                <a:t> wait times, staff shortages, overcrowded emergency rooms, or underutilized resources. Without knowing how many patients to expect, it becomes difficult for hospital administrators to plan effectively.</a:t>
              </a:r>
            </a:p>
            <a:p>
              <a:pPr algn="just"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This</a:t>
              </a:r>
              <a:r>
                <a:rPr lang="en-US" sz="2700">
                  <a:solidFill>
                    <a:srgbClr val="000000"/>
                  </a:solidFill>
                  <a:latin typeface="Times New Roman"/>
                  <a:ea typeface="Times New Roman"/>
                  <a:cs typeface="Times New Roman"/>
                  <a:sym typeface="Times New Roman"/>
                </a:rPr>
                <a:t> project aims to solve this problem by building a Patient Inflow Prediction System that uses historical data to forecast t</a:t>
              </a:r>
              <a:r>
                <a:rPr lang="en-US" sz="2700">
                  <a:solidFill>
                    <a:srgbClr val="000000"/>
                  </a:solidFill>
                  <a:latin typeface="Times New Roman"/>
                  <a:ea typeface="Times New Roman"/>
                  <a:cs typeface="Times New Roman"/>
                  <a:sym typeface="Times New Roman"/>
                </a:rPr>
                <a:t>he number of patient visits. With accurate predictions, hospitals can improve schedul</a:t>
              </a:r>
              <a:r>
                <a:rPr lang="en-US" sz="2700">
                  <a:solidFill>
                    <a:srgbClr val="000000"/>
                  </a:solidFill>
                  <a:latin typeface="Times New Roman"/>
                  <a:ea typeface="Times New Roman"/>
                  <a:cs typeface="Times New Roman"/>
                  <a:sym typeface="Times New Roman"/>
                </a:rPr>
                <a:t>ing, manage resources efficiently, and provide better care to patients.</a:t>
              </a:r>
            </a:p>
            <a:p>
              <a:pPr algn="just">
                <a:lnSpc>
                  <a:spcPts val="3240"/>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602264" y="723729"/>
            <a:ext cx="15588456" cy="969273"/>
            <a:chOff x="0" y="0"/>
            <a:chExt cx="20784608" cy="1292364"/>
          </a:xfrm>
        </p:grpSpPr>
        <p:sp>
          <p:nvSpPr>
            <p:cNvPr name="Freeform 7" id="7"/>
            <p:cNvSpPr/>
            <p:nvPr/>
          </p:nvSpPr>
          <p:spPr>
            <a:xfrm flipH="false" flipV="false" rot="0">
              <a:off x="0" y="0"/>
              <a:ext cx="20784607" cy="1292364"/>
            </a:xfrm>
            <a:custGeom>
              <a:avLst/>
              <a:gdLst/>
              <a:ahLst/>
              <a:cxnLst/>
              <a:rect r="r" b="b" t="t" l="l"/>
              <a:pathLst>
                <a:path h="1292364" w="20784607">
                  <a:moveTo>
                    <a:pt x="0" y="0"/>
                  </a:moveTo>
                  <a:lnTo>
                    <a:pt x="20784607" y="0"/>
                  </a:lnTo>
                  <a:lnTo>
                    <a:pt x="20784607" y="1292364"/>
                  </a:lnTo>
                  <a:lnTo>
                    <a:pt x="0" y="1292364"/>
                  </a:lnTo>
                  <a:close/>
                </a:path>
              </a:pathLst>
            </a:custGeom>
            <a:solidFill>
              <a:srgbClr val="000000">
                <a:alpha val="0"/>
              </a:srgbClr>
            </a:solidFill>
          </p:spPr>
        </p:sp>
        <p:sp>
          <p:nvSpPr>
            <p:cNvPr name="TextBox 8" id="8"/>
            <p:cNvSpPr txBox="true"/>
            <p:nvPr/>
          </p:nvSpPr>
          <p:spPr>
            <a:xfrm>
              <a:off x="0" y="-28575"/>
              <a:ext cx="20784608" cy="1320939"/>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MOTIVATION</a:t>
              </a:r>
            </a:p>
          </p:txBody>
        </p:sp>
      </p:grpSp>
      <p:grpSp>
        <p:nvGrpSpPr>
          <p:cNvPr name="Group 9" id="9"/>
          <p:cNvGrpSpPr/>
          <p:nvPr/>
        </p:nvGrpSpPr>
        <p:grpSpPr>
          <a:xfrm rot="0">
            <a:off x="728993" y="1930065"/>
            <a:ext cx="16836156" cy="8248650"/>
            <a:chOff x="0" y="0"/>
            <a:chExt cx="22448208" cy="10998200"/>
          </a:xfrm>
        </p:grpSpPr>
        <p:sp>
          <p:nvSpPr>
            <p:cNvPr name="Freeform 10" id="10"/>
            <p:cNvSpPr/>
            <p:nvPr/>
          </p:nvSpPr>
          <p:spPr>
            <a:xfrm flipH="false" flipV="false" rot="0">
              <a:off x="0" y="0"/>
              <a:ext cx="22448208" cy="10998200"/>
            </a:xfrm>
            <a:custGeom>
              <a:avLst/>
              <a:gdLst/>
              <a:ahLst/>
              <a:cxnLst/>
              <a:rect r="r" b="b" t="t" l="l"/>
              <a:pathLst>
                <a:path h="10998200" w="22448208">
                  <a:moveTo>
                    <a:pt x="0" y="0"/>
                  </a:moveTo>
                  <a:lnTo>
                    <a:pt x="22448208" y="0"/>
                  </a:lnTo>
                  <a:lnTo>
                    <a:pt x="22448208" y="10998200"/>
                  </a:lnTo>
                  <a:lnTo>
                    <a:pt x="0" y="10998200"/>
                  </a:lnTo>
                  <a:close/>
                </a:path>
              </a:pathLst>
            </a:custGeom>
            <a:solidFill>
              <a:srgbClr val="000000">
                <a:alpha val="0"/>
              </a:srgbClr>
            </a:solidFill>
          </p:spPr>
        </p:sp>
        <p:sp>
          <p:nvSpPr>
            <p:cNvPr name="TextBox 11" id="11"/>
            <p:cNvSpPr txBox="true"/>
            <p:nvPr/>
          </p:nvSpPr>
          <p:spPr>
            <a:xfrm>
              <a:off x="0" y="-57150"/>
              <a:ext cx="22448208" cy="11055350"/>
            </a:xfrm>
            <a:prstGeom prst="rect">
              <a:avLst/>
            </a:prstGeom>
          </p:spPr>
          <p:txBody>
            <a:bodyPr anchor="t" rtlCol="false" tIns="0" lIns="0" bIns="0" rIns="0"/>
            <a:lstStyle/>
            <a:p>
              <a:pPr algn="just" marL="582930" indent="-291465" lvl="1">
                <a:lnSpc>
                  <a:spcPts val="3240"/>
                </a:lnSpc>
                <a:buAutoNum type="arabicPeriod" startAt="1"/>
              </a:pPr>
              <a:r>
                <a:rPr lang="en-US" sz="2700" spc="24">
                  <a:solidFill>
                    <a:srgbClr val="000000"/>
                  </a:solidFill>
                  <a:latin typeface="Times New Roman"/>
                  <a:ea typeface="Times New Roman"/>
                  <a:cs typeface="Times New Roman"/>
                  <a:sym typeface="Times New Roman"/>
                </a:rPr>
                <a:t>Improve Hospital Efficiency: Help hospitals manage staff, beds, and equipment more effectively by anticipating patient load in advance.</a:t>
              </a:r>
            </a:p>
            <a:p>
              <a:pPr algn="just" marL="582930" indent="-291465" lvl="1">
                <a:lnSpc>
                  <a:spcPts val="3240"/>
                </a:lnSpc>
                <a:buAutoNum type="arabicPeriod" startAt="1"/>
              </a:pPr>
              <a:r>
                <a:rPr lang="en-US" sz="2700" spc="24">
                  <a:solidFill>
                    <a:srgbClr val="000000"/>
                  </a:solidFill>
                  <a:latin typeface="Times New Roman"/>
                  <a:ea typeface="Times New Roman"/>
                  <a:cs typeface="Times New Roman"/>
                  <a:sym typeface="Times New Roman"/>
                </a:rPr>
                <a:t>Reduce Patient Wait Times: Predicting inflow allows hospitals to reduc</a:t>
              </a:r>
              <a:r>
                <a:rPr lang="en-US" sz="2700" spc="24">
                  <a:solidFill>
                    <a:srgbClr val="000000"/>
                  </a:solidFill>
                  <a:latin typeface="Times New Roman"/>
                  <a:ea typeface="Times New Roman"/>
                  <a:cs typeface="Times New Roman"/>
                  <a:sym typeface="Times New Roman"/>
                </a:rPr>
                <a:t>e waiting periods and offer faster care.</a:t>
              </a:r>
            </a:p>
            <a:p>
              <a:pPr algn="just" marL="582930" indent="-291465" lvl="1">
                <a:lnSpc>
                  <a:spcPts val="3240"/>
                </a:lnSpc>
                <a:buAutoNum type="arabicPeriod" startAt="1"/>
              </a:pPr>
              <a:r>
                <a:rPr lang="en-US" sz="2700" spc="24">
                  <a:solidFill>
                    <a:srgbClr val="000000"/>
                  </a:solidFill>
                  <a:latin typeface="Times New Roman"/>
                  <a:ea typeface="Times New Roman"/>
                  <a:cs typeface="Times New Roman"/>
                  <a:sym typeface="Times New Roman"/>
                </a:rPr>
                <a:t>Enable Data-Driven Decision Making: Supports administrators with actionable insights for daily and long-term planning.</a:t>
              </a:r>
            </a:p>
            <a:p>
              <a:pPr algn="just" marL="582930" indent="-291465" lvl="1">
                <a:lnSpc>
                  <a:spcPts val="3240"/>
                </a:lnSpc>
                <a:buAutoNum type="arabicPeriod" startAt="1"/>
              </a:pPr>
              <a:r>
                <a:rPr lang="en-US" sz="2700" spc="24">
                  <a:solidFill>
                    <a:srgbClr val="000000"/>
                  </a:solidFill>
                  <a:latin typeface="Times New Roman"/>
                  <a:ea typeface="Times New Roman"/>
                  <a:cs typeface="Times New Roman"/>
                  <a:sym typeface="Times New Roman"/>
                </a:rPr>
                <a:t>Handle Seasonal and Emergency Surges: Prepare better for predictable spikes such as flu season, heatwaves, public events, or pandemics.</a:t>
              </a:r>
            </a:p>
            <a:p>
              <a:pPr algn="just" marL="582930" indent="-291465" lvl="1">
                <a:lnSpc>
                  <a:spcPts val="3240"/>
                </a:lnSpc>
                <a:buAutoNum type="arabicPeriod" startAt="1"/>
              </a:pPr>
              <a:r>
                <a:rPr lang="en-US" sz="2700" spc="24">
                  <a:solidFill>
                    <a:srgbClr val="000000"/>
                  </a:solidFill>
                  <a:latin typeface="Times New Roman"/>
                  <a:ea typeface="Times New Roman"/>
                  <a:cs typeface="Times New Roman"/>
                  <a:sym typeface="Times New Roman"/>
                </a:rPr>
                <a:t>Preve</a:t>
              </a:r>
              <a:r>
                <a:rPr lang="en-US" sz="2700" spc="24">
                  <a:solidFill>
                    <a:srgbClr val="000000"/>
                  </a:solidFill>
                  <a:latin typeface="Times New Roman"/>
                  <a:ea typeface="Times New Roman"/>
                  <a:cs typeface="Times New Roman"/>
                  <a:sym typeface="Times New Roman"/>
                </a:rPr>
                <a:t>nt Staff Overload and Burnout: Helps in better shift planning to ensure staff are neither overworked nor underutilized.</a:t>
              </a:r>
            </a:p>
            <a:p>
              <a:pPr algn="just" marL="582930" indent="-291465" lvl="1">
                <a:lnSpc>
                  <a:spcPts val="3240"/>
                </a:lnSpc>
                <a:buAutoNum type="arabicPeriod" startAt="1"/>
              </a:pPr>
              <a:r>
                <a:rPr lang="en-US" sz="2700" spc="24">
                  <a:solidFill>
                    <a:srgbClr val="000000"/>
                  </a:solidFill>
                  <a:latin typeface="Times New Roman"/>
                  <a:ea typeface="Times New Roman"/>
                  <a:cs typeface="Times New Roman"/>
                  <a:sym typeface="Times New Roman"/>
                </a:rPr>
                <a:t>Reduce Costs Due to Inefficiency: Avoids unnecessary expenses from overstaffing or last-minute adjustments.</a:t>
              </a:r>
            </a:p>
            <a:p>
              <a:pPr algn="just" marL="582930" indent="-291465" lvl="1">
                <a:lnSpc>
                  <a:spcPts val="3240"/>
                </a:lnSpc>
                <a:buAutoNum type="arabicPeriod" startAt="1"/>
              </a:pPr>
              <a:r>
                <a:rPr lang="en-US" sz="2700" spc="24">
                  <a:solidFill>
                    <a:srgbClr val="000000"/>
                  </a:solidFill>
                  <a:latin typeface="Times New Roman"/>
                  <a:ea typeface="Times New Roman"/>
                  <a:cs typeface="Times New Roman"/>
                  <a:sym typeface="Times New Roman"/>
                </a:rPr>
                <a:t>Apply AI/ML to Real-World Healthcare Problems: Demonstrates the value of machine learning in solving practical challenges with social impact.</a:t>
              </a:r>
            </a:p>
            <a:p>
              <a:pPr algn="just" marL="582930" indent="-291465" lvl="1">
                <a:lnSpc>
                  <a:spcPts val="3240"/>
                </a:lnSpc>
                <a:buAutoNum type="arabicPeriod" startAt="1"/>
              </a:pPr>
              <a:r>
                <a:rPr lang="en-US" sz="2700" spc="24">
                  <a:solidFill>
                    <a:srgbClr val="000000"/>
                  </a:solidFill>
                  <a:latin typeface="Times New Roman"/>
                  <a:ea typeface="Times New Roman"/>
                  <a:cs typeface="Times New Roman"/>
                  <a:sym typeface="Times New Roman"/>
                </a:rPr>
                <a:t>Scalable to Various Healthcare Setups: Can be adapted for large hospitals, clinics, or even emergency departments.</a:t>
              </a:r>
            </a:p>
            <a:p>
              <a:pPr algn="just">
                <a:lnSpc>
                  <a:spcPts val="3240"/>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602264" y="723729"/>
            <a:ext cx="15588456" cy="969273"/>
            <a:chOff x="0" y="0"/>
            <a:chExt cx="20784608" cy="1292364"/>
          </a:xfrm>
        </p:grpSpPr>
        <p:sp>
          <p:nvSpPr>
            <p:cNvPr name="Freeform 7" id="7"/>
            <p:cNvSpPr/>
            <p:nvPr/>
          </p:nvSpPr>
          <p:spPr>
            <a:xfrm flipH="false" flipV="false" rot="0">
              <a:off x="0" y="0"/>
              <a:ext cx="20784607" cy="1292364"/>
            </a:xfrm>
            <a:custGeom>
              <a:avLst/>
              <a:gdLst/>
              <a:ahLst/>
              <a:cxnLst/>
              <a:rect r="r" b="b" t="t" l="l"/>
              <a:pathLst>
                <a:path h="1292364" w="20784607">
                  <a:moveTo>
                    <a:pt x="0" y="0"/>
                  </a:moveTo>
                  <a:lnTo>
                    <a:pt x="20784607" y="0"/>
                  </a:lnTo>
                  <a:lnTo>
                    <a:pt x="20784607" y="1292364"/>
                  </a:lnTo>
                  <a:lnTo>
                    <a:pt x="0" y="1292364"/>
                  </a:lnTo>
                  <a:close/>
                </a:path>
              </a:pathLst>
            </a:custGeom>
            <a:solidFill>
              <a:srgbClr val="000000">
                <a:alpha val="0"/>
              </a:srgbClr>
            </a:solidFill>
          </p:spPr>
        </p:sp>
        <p:sp>
          <p:nvSpPr>
            <p:cNvPr name="TextBox 8" id="8"/>
            <p:cNvSpPr txBox="true"/>
            <p:nvPr/>
          </p:nvSpPr>
          <p:spPr>
            <a:xfrm>
              <a:off x="0" y="-28575"/>
              <a:ext cx="20784608" cy="1320939"/>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OBJECTIVES</a:t>
              </a:r>
            </a:p>
          </p:txBody>
        </p:sp>
      </p:grpSp>
      <p:grpSp>
        <p:nvGrpSpPr>
          <p:cNvPr name="Group 9" id="9"/>
          <p:cNvGrpSpPr/>
          <p:nvPr/>
        </p:nvGrpSpPr>
        <p:grpSpPr>
          <a:xfrm rot="0">
            <a:off x="725922" y="2458666"/>
            <a:ext cx="16836156" cy="5848921"/>
            <a:chOff x="0" y="0"/>
            <a:chExt cx="22448208" cy="7798562"/>
          </a:xfrm>
        </p:grpSpPr>
        <p:sp>
          <p:nvSpPr>
            <p:cNvPr name="Freeform 10" id="10"/>
            <p:cNvSpPr/>
            <p:nvPr/>
          </p:nvSpPr>
          <p:spPr>
            <a:xfrm flipH="false" flipV="false" rot="0">
              <a:off x="0" y="0"/>
              <a:ext cx="22448208" cy="7798562"/>
            </a:xfrm>
            <a:custGeom>
              <a:avLst/>
              <a:gdLst/>
              <a:ahLst/>
              <a:cxnLst/>
              <a:rect r="r" b="b" t="t" l="l"/>
              <a:pathLst>
                <a:path h="7798562" w="22448208">
                  <a:moveTo>
                    <a:pt x="0" y="0"/>
                  </a:moveTo>
                  <a:lnTo>
                    <a:pt x="22448208" y="0"/>
                  </a:lnTo>
                  <a:lnTo>
                    <a:pt x="22448208" y="7798562"/>
                  </a:lnTo>
                  <a:lnTo>
                    <a:pt x="0" y="7798562"/>
                  </a:lnTo>
                  <a:close/>
                </a:path>
              </a:pathLst>
            </a:custGeom>
            <a:solidFill>
              <a:srgbClr val="000000">
                <a:alpha val="0"/>
              </a:srgbClr>
            </a:solidFill>
          </p:spPr>
        </p:sp>
        <p:sp>
          <p:nvSpPr>
            <p:cNvPr name="TextBox 11" id="11"/>
            <p:cNvSpPr txBox="true"/>
            <p:nvPr/>
          </p:nvSpPr>
          <p:spPr>
            <a:xfrm>
              <a:off x="0" y="-57150"/>
              <a:ext cx="22448208" cy="7855712"/>
            </a:xfrm>
            <a:prstGeom prst="rect">
              <a:avLst/>
            </a:prstGeom>
          </p:spPr>
          <p:txBody>
            <a:bodyPr anchor="t" rtlCol="false" tIns="0" lIns="0" bIns="0" rIns="0"/>
            <a:lstStyle/>
            <a:p>
              <a:pPr algn="l">
                <a:lnSpc>
                  <a:spcPts val="3240"/>
                </a:lnSpc>
              </a:pPr>
            </a:p>
            <a:p>
              <a:pPr algn="l"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Pr</a:t>
              </a:r>
              <a:r>
                <a:rPr lang="en-US" sz="2700">
                  <a:solidFill>
                    <a:srgbClr val="000000"/>
                  </a:solidFill>
                  <a:latin typeface="Times New Roman"/>
                  <a:ea typeface="Times New Roman"/>
                  <a:cs typeface="Times New Roman"/>
                  <a:sym typeface="Times New Roman"/>
                </a:rPr>
                <a:t>edict the</a:t>
              </a:r>
              <a:r>
                <a:rPr lang="en-US" sz="2700">
                  <a:solidFill>
                    <a:srgbClr val="000000"/>
                  </a:solidFill>
                  <a:latin typeface="Times New Roman"/>
                  <a:ea typeface="Times New Roman"/>
                  <a:cs typeface="Times New Roman"/>
                  <a:sym typeface="Times New Roman"/>
                </a:rPr>
                <a:t> number of patients who will visit the hospital during a specific time (hour, day, or week).</a:t>
              </a:r>
            </a:p>
            <a:p>
              <a:pPr algn="l"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Help hospital </a:t>
              </a:r>
              <a:r>
                <a:rPr lang="en-US" sz="2700">
                  <a:solidFill>
                    <a:srgbClr val="000000"/>
                  </a:solidFill>
                  <a:latin typeface="Times New Roman"/>
                  <a:ea typeface="Times New Roman"/>
                  <a:cs typeface="Times New Roman"/>
                  <a:sym typeface="Times New Roman"/>
                </a:rPr>
                <a:t>staff plan ahead by providing accurate forecasts of patient visits.</a:t>
              </a:r>
            </a:p>
            <a:p>
              <a:pPr algn="l"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Improve resource management, such as bed availability, doctor and nurse schedules, and medical equipment use.</a:t>
              </a:r>
            </a:p>
            <a:p>
              <a:pPr algn="l"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Reduce patient wait times by ensuring the hospital is prepared for busy periods.</a:t>
              </a:r>
            </a:p>
            <a:p>
              <a:pPr algn="l"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Avoid</a:t>
              </a:r>
              <a:r>
                <a:rPr lang="en-US" sz="2700">
                  <a:solidFill>
                    <a:srgbClr val="000000"/>
                  </a:solidFill>
                  <a:latin typeface="Times New Roman"/>
                  <a:ea typeface="Times New Roman"/>
                  <a:cs typeface="Times New Roman"/>
                  <a:sym typeface="Times New Roman"/>
                </a:rPr>
                <a:t> overcrowding and understaffing in emergency departments and other hospital units.</a:t>
              </a:r>
            </a:p>
            <a:p>
              <a:pPr algn="l"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Use his</a:t>
              </a:r>
              <a:r>
                <a:rPr lang="en-US" sz="2700">
                  <a:solidFill>
                    <a:srgbClr val="000000"/>
                  </a:solidFill>
                  <a:latin typeface="Times New Roman"/>
                  <a:ea typeface="Times New Roman"/>
                  <a:cs typeface="Times New Roman"/>
                  <a:sym typeface="Times New Roman"/>
                </a:rPr>
                <a:t>torical and external data (like time, weather, holidays) to build a reliable prediction model.</a:t>
              </a:r>
            </a:p>
            <a:p>
              <a:pPr algn="l" marL="582930" indent="-291465" lvl="1">
                <a:lnSpc>
                  <a:spcPts val="3240"/>
                </a:lnSpc>
                <a:buAutoNum type="arabicPeriod" startAt="1"/>
              </a:pPr>
              <a:r>
                <a:rPr lang="en-US" sz="2700">
                  <a:solidFill>
                    <a:srgbClr val="000000"/>
                  </a:solidFill>
                  <a:latin typeface="Times New Roman"/>
                  <a:ea typeface="Times New Roman"/>
                  <a:cs typeface="Times New Roman"/>
                  <a:sym typeface="Times New Roman"/>
                </a:rPr>
                <a:t>Support hospital administrators in making data-driven decisions for better healthcare delivery.</a:t>
              </a:r>
            </a:p>
            <a:p>
              <a:pPr algn="l">
                <a:lnSpc>
                  <a:spcPts val="3240"/>
                </a:lnSpc>
              </a:pPr>
            </a:p>
            <a:p>
              <a:pPr algn="l">
                <a:lnSpc>
                  <a:spcPts val="3240"/>
                </a:lnSpc>
              </a:pPr>
            </a:p>
            <a:p>
              <a:pPr algn="l">
                <a:lnSpc>
                  <a:spcPts val="3240"/>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3075008" y="88493"/>
            <a:ext cx="15588456" cy="914400"/>
            <a:chOff x="0" y="0"/>
            <a:chExt cx="20784608" cy="1219200"/>
          </a:xfrm>
        </p:grpSpPr>
        <p:sp>
          <p:nvSpPr>
            <p:cNvPr name="Freeform 7" id="7"/>
            <p:cNvSpPr/>
            <p:nvPr/>
          </p:nvSpPr>
          <p:spPr>
            <a:xfrm flipH="false" flipV="false" rot="0">
              <a:off x="0" y="0"/>
              <a:ext cx="20784607" cy="1219200"/>
            </a:xfrm>
            <a:custGeom>
              <a:avLst/>
              <a:gdLst/>
              <a:ahLst/>
              <a:cxnLst/>
              <a:rect r="r" b="b" t="t" l="l"/>
              <a:pathLst>
                <a:path h="1219200" w="20784607">
                  <a:moveTo>
                    <a:pt x="0" y="0"/>
                  </a:moveTo>
                  <a:lnTo>
                    <a:pt x="20784607" y="0"/>
                  </a:lnTo>
                  <a:lnTo>
                    <a:pt x="20784607" y="1219200"/>
                  </a:lnTo>
                  <a:lnTo>
                    <a:pt x="0" y="1219200"/>
                  </a:lnTo>
                  <a:close/>
                </a:path>
              </a:pathLst>
            </a:custGeom>
            <a:solidFill>
              <a:srgbClr val="000000">
                <a:alpha val="0"/>
              </a:srgbClr>
            </a:solidFill>
          </p:spPr>
        </p:sp>
        <p:sp>
          <p:nvSpPr>
            <p:cNvPr name="TextBox 8" id="8"/>
            <p:cNvSpPr txBox="true"/>
            <p:nvPr/>
          </p:nvSpPr>
          <p:spPr>
            <a:xfrm>
              <a:off x="0" y="-28575"/>
              <a:ext cx="20784608" cy="1247775"/>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PROCESS FLOW</a:t>
              </a:r>
            </a:p>
          </p:txBody>
        </p:sp>
      </p:grpSp>
      <p:sp>
        <p:nvSpPr>
          <p:cNvPr name="Freeform 9" id="9"/>
          <p:cNvSpPr/>
          <p:nvPr/>
        </p:nvSpPr>
        <p:spPr>
          <a:xfrm flipH="false" flipV="false" rot="0">
            <a:off x="1385164" y="545693"/>
            <a:ext cx="4444673" cy="9376793"/>
          </a:xfrm>
          <a:custGeom>
            <a:avLst/>
            <a:gdLst/>
            <a:ahLst/>
            <a:cxnLst/>
            <a:rect r="r" b="b" t="t" l="l"/>
            <a:pathLst>
              <a:path h="9376793" w="4444673">
                <a:moveTo>
                  <a:pt x="0" y="0"/>
                </a:moveTo>
                <a:lnTo>
                  <a:pt x="4444673" y="0"/>
                </a:lnTo>
                <a:lnTo>
                  <a:pt x="4444673" y="9376793"/>
                </a:lnTo>
                <a:lnTo>
                  <a:pt x="0" y="9376793"/>
                </a:lnTo>
                <a:lnTo>
                  <a:pt x="0" y="0"/>
                </a:lnTo>
                <a:close/>
              </a:path>
            </a:pathLst>
          </a:custGeom>
          <a:blipFill>
            <a:blip r:embed="rId3"/>
            <a:stretch>
              <a:fillRect l="0" t="-202" r="0" b="-202"/>
            </a:stretch>
          </a:blipFill>
        </p:spPr>
      </p:sp>
      <p:sp>
        <p:nvSpPr>
          <p:cNvPr name="TextBox 10" id="10"/>
          <p:cNvSpPr txBox="true"/>
          <p:nvPr/>
        </p:nvSpPr>
        <p:spPr>
          <a:xfrm rot="0">
            <a:off x="8856046" y="4796036"/>
            <a:ext cx="8672" cy="747514"/>
          </a:xfrm>
          <a:prstGeom prst="rect">
            <a:avLst/>
          </a:prstGeom>
        </p:spPr>
        <p:txBody>
          <a:bodyPr anchor="t" rtlCol="false" tIns="0" lIns="0" bIns="0" rIns="0">
            <a:spAutoFit/>
          </a:bodyPr>
          <a:lstStyle/>
          <a:p>
            <a:pPr algn="ctr">
              <a:lnSpc>
                <a:spcPts val="5735"/>
              </a:lnSpc>
              <a:spcBef>
                <a:spcPct val="0"/>
              </a:spcBef>
            </a:pPr>
          </a:p>
        </p:txBody>
      </p:sp>
      <p:sp>
        <p:nvSpPr>
          <p:cNvPr name="TextBox 11" id="11"/>
          <p:cNvSpPr txBox="true"/>
          <p:nvPr/>
        </p:nvSpPr>
        <p:spPr>
          <a:xfrm rot="0">
            <a:off x="6778238" y="2134784"/>
            <a:ext cx="10301090" cy="5979333"/>
          </a:xfrm>
          <a:prstGeom prst="rect">
            <a:avLst/>
          </a:prstGeom>
        </p:spPr>
        <p:txBody>
          <a:bodyPr anchor="t" rtlCol="false" tIns="0" lIns="0" bIns="0" rIns="0">
            <a:spAutoFit/>
          </a:bodyPr>
          <a:lstStyle/>
          <a:p>
            <a:pPr algn="l" marL="489999" indent="-245000" lvl="1">
              <a:lnSpc>
                <a:spcPts val="3177"/>
              </a:lnSpc>
              <a:buFont typeface="Arial"/>
              <a:buChar char="•"/>
            </a:pPr>
            <a:r>
              <a:rPr lang="en-US" sz="2269">
                <a:solidFill>
                  <a:srgbClr val="000000"/>
                </a:solidFill>
                <a:latin typeface="Canva Sans"/>
                <a:ea typeface="Canva Sans"/>
                <a:cs typeface="Canva Sans"/>
                <a:sym typeface="Canva Sans"/>
              </a:rPr>
              <a:t>Collect Data-Gather patient visit records and external factors (e.g., weather, holidays).</a:t>
            </a:r>
          </a:p>
          <a:p>
            <a:pPr algn="l" marL="489999" indent="-245000" lvl="1">
              <a:lnSpc>
                <a:spcPts val="3177"/>
              </a:lnSpc>
              <a:buFont typeface="Arial"/>
              <a:buChar char="•"/>
            </a:pPr>
            <a:r>
              <a:rPr lang="en-US" sz="2269">
                <a:solidFill>
                  <a:srgbClr val="000000"/>
                </a:solidFill>
                <a:latin typeface="Canva Sans"/>
                <a:ea typeface="Canva Sans"/>
                <a:cs typeface="Canva Sans"/>
                <a:sym typeface="Canva Sans"/>
              </a:rPr>
              <a:t>Preprocess Data-Clean and prepare the data for modeling.</a:t>
            </a:r>
          </a:p>
          <a:p>
            <a:pPr algn="l" marL="489999" indent="-245000" lvl="1">
              <a:lnSpc>
                <a:spcPts val="3177"/>
              </a:lnSpc>
              <a:buFont typeface="Arial"/>
              <a:buChar char="•"/>
            </a:pPr>
            <a:r>
              <a:rPr lang="en-US" sz="2269">
                <a:solidFill>
                  <a:srgbClr val="000000"/>
                </a:solidFill>
                <a:latin typeface="Canva Sans"/>
                <a:ea typeface="Canva Sans"/>
                <a:cs typeface="Canva Sans"/>
                <a:sym typeface="Canva Sans"/>
              </a:rPr>
              <a:t>Feature Engineering- Create relevant time-based and categorical features.</a:t>
            </a:r>
          </a:p>
          <a:p>
            <a:pPr algn="l" marL="489999" indent="-245000" lvl="1">
              <a:lnSpc>
                <a:spcPts val="3177"/>
              </a:lnSpc>
              <a:buFont typeface="Arial"/>
              <a:buChar char="•"/>
            </a:pPr>
            <a:r>
              <a:rPr lang="en-US" sz="2269">
                <a:solidFill>
                  <a:srgbClr val="000000"/>
                </a:solidFill>
                <a:latin typeface="Canva Sans"/>
                <a:ea typeface="Canva Sans"/>
                <a:cs typeface="Canva Sans"/>
                <a:sym typeface="Canva Sans"/>
              </a:rPr>
              <a:t>Tr</a:t>
            </a:r>
            <a:r>
              <a:rPr lang="en-US" sz="2269">
                <a:solidFill>
                  <a:srgbClr val="000000"/>
                </a:solidFill>
                <a:latin typeface="Canva Sans"/>
                <a:ea typeface="Canva Sans"/>
                <a:cs typeface="Canva Sans"/>
                <a:sym typeface="Canva Sans"/>
              </a:rPr>
              <a:t>ain-test split: divide data for training and evaluation.</a:t>
            </a:r>
          </a:p>
          <a:p>
            <a:pPr algn="l" marL="489999" indent="-245000" lvl="1">
              <a:lnSpc>
                <a:spcPts val="3177"/>
              </a:lnSpc>
              <a:buFont typeface="Arial"/>
              <a:buChar char="•"/>
            </a:pPr>
            <a:r>
              <a:rPr lang="en-US" sz="2269">
                <a:solidFill>
                  <a:srgbClr val="000000"/>
                </a:solidFill>
                <a:latin typeface="Canva Sans"/>
                <a:ea typeface="Canva Sans"/>
                <a:cs typeface="Canva Sans"/>
                <a:sym typeface="Canva Sans"/>
              </a:rPr>
              <a:t>Model Training- Apply machine learning models (e.g., ARIMA, LSTM, XGBoost).</a:t>
            </a:r>
          </a:p>
          <a:p>
            <a:pPr algn="l" marL="489999" indent="-245000" lvl="1">
              <a:lnSpc>
                <a:spcPts val="3177"/>
              </a:lnSpc>
              <a:buFont typeface="Arial"/>
              <a:buChar char="•"/>
            </a:pPr>
            <a:r>
              <a:rPr lang="en-US" sz="2269">
                <a:solidFill>
                  <a:srgbClr val="000000"/>
                </a:solidFill>
                <a:latin typeface="Canva Sans"/>
                <a:ea typeface="Canva Sans"/>
                <a:cs typeface="Canva Sans"/>
                <a:sym typeface="Canva Sans"/>
              </a:rPr>
              <a:t>Evalu</a:t>
            </a:r>
            <a:r>
              <a:rPr lang="en-US" sz="2269">
                <a:solidFill>
                  <a:srgbClr val="000000"/>
                </a:solidFill>
                <a:latin typeface="Canva Sans"/>
                <a:ea typeface="Canva Sans"/>
                <a:cs typeface="Canva Sans"/>
                <a:sym typeface="Canva Sans"/>
              </a:rPr>
              <a:t>ate &amp; Tune: Assess performance and optimize the model.</a:t>
            </a:r>
          </a:p>
          <a:p>
            <a:pPr algn="l" marL="489999" indent="-245000" lvl="1">
              <a:lnSpc>
                <a:spcPts val="3177"/>
              </a:lnSpc>
              <a:buFont typeface="Arial"/>
              <a:buChar char="•"/>
            </a:pPr>
            <a:r>
              <a:rPr lang="en-US" sz="2269">
                <a:solidFill>
                  <a:srgbClr val="000000"/>
                </a:solidFill>
                <a:latin typeface="Canva Sans"/>
                <a:ea typeface="Canva Sans"/>
                <a:cs typeface="Canva Sans"/>
                <a:sym typeface="Canva Sans"/>
              </a:rPr>
              <a:t>M</a:t>
            </a:r>
            <a:r>
              <a:rPr lang="en-US" sz="2269">
                <a:solidFill>
                  <a:srgbClr val="000000"/>
                </a:solidFill>
                <a:latin typeface="Canva Sans"/>
                <a:ea typeface="Canva Sans"/>
                <a:cs typeface="Canva Sans"/>
                <a:sym typeface="Canva Sans"/>
              </a:rPr>
              <a:t>ake Predictions- Forecast future patient inflow using recent data.</a:t>
            </a:r>
          </a:p>
          <a:p>
            <a:pPr algn="l" marL="489999" indent="-245000" lvl="1">
              <a:lnSpc>
                <a:spcPts val="3177"/>
              </a:lnSpc>
              <a:buFont typeface="Arial"/>
              <a:buChar char="•"/>
            </a:pPr>
            <a:r>
              <a:rPr lang="en-US" sz="2269">
                <a:solidFill>
                  <a:srgbClr val="000000"/>
                </a:solidFill>
                <a:latin typeface="Canva Sans"/>
                <a:ea typeface="Canva Sans"/>
                <a:cs typeface="Canva Sans"/>
                <a:sym typeface="Canva Sans"/>
              </a:rPr>
              <a:t>S</a:t>
            </a:r>
            <a:r>
              <a:rPr lang="en-US" sz="2269">
                <a:solidFill>
                  <a:srgbClr val="000000"/>
                </a:solidFill>
                <a:latin typeface="Canva Sans"/>
                <a:ea typeface="Canva Sans"/>
                <a:cs typeface="Canva Sans"/>
                <a:sym typeface="Canva Sans"/>
              </a:rPr>
              <a:t>upport Decisions- Notify hospital staff and recommend resource adjustments if needed.</a:t>
            </a:r>
          </a:p>
          <a:p>
            <a:pPr algn="l" marL="489999" indent="-245000" lvl="1">
              <a:lnSpc>
                <a:spcPts val="3177"/>
              </a:lnSpc>
              <a:buFont typeface="Arial"/>
              <a:buChar char="•"/>
            </a:pPr>
            <a:r>
              <a:rPr lang="en-US" sz="2269">
                <a:solidFill>
                  <a:srgbClr val="000000"/>
                </a:solidFill>
                <a:latin typeface="Canva Sans"/>
                <a:ea typeface="Canva Sans"/>
                <a:cs typeface="Canva Sans"/>
                <a:sym typeface="Canva Sans"/>
              </a:rPr>
              <a:t>Visualize Results-Show predictions and trends on dashboards or charts.</a:t>
            </a:r>
          </a:p>
          <a:p>
            <a:pPr algn="l">
              <a:lnSpc>
                <a:spcPts val="3177"/>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077135" y="191732"/>
            <a:ext cx="2004386" cy="811161"/>
            <a:chOff x="0" y="0"/>
            <a:chExt cx="2672515" cy="1081548"/>
          </a:xfrm>
        </p:grpSpPr>
        <p:sp>
          <p:nvSpPr>
            <p:cNvPr name="Freeform 3" id="3"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4" id="4"/>
          <p:cNvGrpSpPr/>
          <p:nvPr/>
        </p:nvGrpSpPr>
        <p:grpSpPr>
          <a:xfrm rot="0">
            <a:off x="1203290" y="0"/>
            <a:ext cx="15588456" cy="914400"/>
            <a:chOff x="0" y="0"/>
            <a:chExt cx="20784608" cy="1219200"/>
          </a:xfrm>
        </p:grpSpPr>
        <p:sp>
          <p:nvSpPr>
            <p:cNvPr name="Freeform 5" id="5"/>
            <p:cNvSpPr/>
            <p:nvPr/>
          </p:nvSpPr>
          <p:spPr>
            <a:xfrm flipH="false" flipV="false" rot="0">
              <a:off x="0" y="0"/>
              <a:ext cx="20784607" cy="1219200"/>
            </a:xfrm>
            <a:custGeom>
              <a:avLst/>
              <a:gdLst/>
              <a:ahLst/>
              <a:cxnLst/>
              <a:rect r="r" b="b" t="t" l="l"/>
              <a:pathLst>
                <a:path h="1219200" w="20784607">
                  <a:moveTo>
                    <a:pt x="0" y="0"/>
                  </a:moveTo>
                  <a:lnTo>
                    <a:pt x="20784607" y="0"/>
                  </a:lnTo>
                  <a:lnTo>
                    <a:pt x="20784607" y="1219200"/>
                  </a:lnTo>
                  <a:lnTo>
                    <a:pt x="0" y="1219200"/>
                  </a:lnTo>
                  <a:close/>
                </a:path>
              </a:pathLst>
            </a:custGeom>
            <a:solidFill>
              <a:srgbClr val="000000">
                <a:alpha val="0"/>
              </a:srgbClr>
            </a:solidFill>
          </p:spPr>
        </p:sp>
        <p:sp>
          <p:nvSpPr>
            <p:cNvPr name="TextBox 6" id="6"/>
            <p:cNvSpPr txBox="true"/>
            <p:nvPr/>
          </p:nvSpPr>
          <p:spPr>
            <a:xfrm>
              <a:off x="0" y="-28575"/>
              <a:ext cx="20784608" cy="1247775"/>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METHODOLOGY</a:t>
              </a:r>
            </a:p>
          </p:txBody>
        </p:sp>
      </p:grpSp>
      <p:sp>
        <p:nvSpPr>
          <p:cNvPr name="TextBox 7" id="7"/>
          <p:cNvSpPr txBox="true"/>
          <p:nvPr/>
        </p:nvSpPr>
        <p:spPr>
          <a:xfrm rot="0">
            <a:off x="1028700" y="1610541"/>
            <a:ext cx="16505486" cy="7027818"/>
          </a:xfrm>
          <a:prstGeom prst="rect">
            <a:avLst/>
          </a:prstGeom>
        </p:spPr>
        <p:txBody>
          <a:bodyPr anchor="t" rtlCol="false" tIns="0" lIns="0" bIns="0" rIns="0">
            <a:spAutoFit/>
          </a:bodyPr>
          <a:lstStyle/>
          <a:p>
            <a:pPr algn="just" marL="519324" indent="-259662" lvl="1">
              <a:lnSpc>
                <a:spcPts val="3367"/>
              </a:lnSpc>
              <a:buAutoNum type="arabicPeriod" startAt="1"/>
            </a:pPr>
            <a:r>
              <a:rPr lang="en-US" sz="2405">
                <a:solidFill>
                  <a:srgbClr val="000000"/>
                </a:solidFill>
                <a:latin typeface="Canva Sans"/>
                <a:ea typeface="Canva Sans"/>
                <a:cs typeface="Canva Sans"/>
                <a:sym typeface="Canva Sans"/>
              </a:rPr>
              <a:t>Problem Definition</a:t>
            </a:r>
          </a:p>
          <a:p>
            <a:pPr algn="just" marL="1038648" indent="-346216" lvl="2">
              <a:lnSpc>
                <a:spcPts val="3367"/>
              </a:lnSpc>
              <a:buAutoNum type="alphaLcPeriod" startAt="1"/>
            </a:pPr>
            <a:r>
              <a:rPr lang="en-US" sz="2405">
                <a:solidFill>
                  <a:srgbClr val="000000"/>
                </a:solidFill>
                <a:latin typeface="Canva Sans"/>
                <a:ea typeface="Canva Sans"/>
                <a:cs typeface="Canva Sans"/>
                <a:sym typeface="Canva Sans"/>
              </a:rPr>
              <a:t>Identify the need to predict patient inflow to</a:t>
            </a:r>
            <a:r>
              <a:rPr lang="en-US" sz="2405">
                <a:solidFill>
                  <a:srgbClr val="000000"/>
                </a:solidFill>
                <a:latin typeface="Canva Sans"/>
                <a:ea typeface="Canva Sans"/>
                <a:cs typeface="Canva Sans"/>
                <a:sym typeface="Canva Sans"/>
              </a:rPr>
              <a:t> optimize hospital resource allocation and reduce wait times.</a:t>
            </a:r>
          </a:p>
          <a:p>
            <a:pPr algn="just" marL="519324" indent="-259662" lvl="1">
              <a:lnSpc>
                <a:spcPts val="3367"/>
              </a:lnSpc>
              <a:buAutoNum type="arabicPeriod" startAt="1"/>
            </a:pPr>
            <a:r>
              <a:rPr lang="en-US" sz="2405">
                <a:solidFill>
                  <a:srgbClr val="000000"/>
                </a:solidFill>
                <a:latin typeface="Canva Sans"/>
                <a:ea typeface="Canva Sans"/>
                <a:cs typeface="Canva Sans"/>
                <a:sym typeface="Canva Sans"/>
              </a:rPr>
              <a:t>Data </a:t>
            </a:r>
            <a:r>
              <a:rPr lang="en-US" sz="2405">
                <a:solidFill>
                  <a:srgbClr val="000000"/>
                </a:solidFill>
                <a:latin typeface="Canva Sans"/>
                <a:ea typeface="Canva Sans"/>
                <a:cs typeface="Canva Sans"/>
                <a:sym typeface="Canva Sans"/>
              </a:rPr>
              <a:t>Collection</a:t>
            </a:r>
          </a:p>
          <a:p>
            <a:pPr algn="just" marL="1038648" indent="-346216" lvl="2">
              <a:lnSpc>
                <a:spcPts val="3367"/>
              </a:lnSpc>
              <a:buAutoNum type="alphaLcPeriod" startAt="1"/>
            </a:pPr>
            <a:r>
              <a:rPr lang="en-US" sz="2405">
                <a:solidFill>
                  <a:srgbClr val="000000"/>
                </a:solidFill>
                <a:latin typeface="Canva Sans"/>
                <a:ea typeface="Canva Sans"/>
                <a:cs typeface="Canva Sans"/>
                <a:sym typeface="Canva Sans"/>
              </a:rPr>
              <a:t>Collect historical patient visit records from hospital databases.</a:t>
            </a:r>
          </a:p>
          <a:p>
            <a:pPr algn="just" marL="1038648" indent="-346216" lvl="2">
              <a:lnSpc>
                <a:spcPts val="3367"/>
              </a:lnSpc>
              <a:buAutoNum type="alphaLcPeriod" startAt="1"/>
            </a:pPr>
            <a:r>
              <a:rPr lang="en-US" sz="2405">
                <a:solidFill>
                  <a:srgbClr val="000000"/>
                </a:solidFill>
                <a:latin typeface="Canva Sans"/>
                <a:ea typeface="Canva Sans"/>
                <a:cs typeface="Canva Sans"/>
                <a:sym typeface="Canva Sans"/>
              </a:rPr>
              <a:t>G</a:t>
            </a:r>
            <a:r>
              <a:rPr lang="en-US" sz="2405">
                <a:solidFill>
                  <a:srgbClr val="000000"/>
                </a:solidFill>
                <a:latin typeface="Canva Sans"/>
                <a:ea typeface="Canva Sans"/>
                <a:cs typeface="Canva Sans"/>
                <a:sym typeface="Canva Sans"/>
              </a:rPr>
              <a:t>ather external factors such as weather data, public holidays, local events, and seasonal trends.</a:t>
            </a:r>
          </a:p>
          <a:p>
            <a:pPr algn="just" marL="519324" indent="-259662" lvl="1">
              <a:lnSpc>
                <a:spcPts val="3367"/>
              </a:lnSpc>
              <a:buAutoNum type="arabicPeriod" startAt="1"/>
            </a:pPr>
            <a:r>
              <a:rPr lang="en-US" sz="2405">
                <a:solidFill>
                  <a:srgbClr val="000000"/>
                </a:solidFill>
                <a:latin typeface="Canva Sans"/>
                <a:ea typeface="Canva Sans"/>
                <a:cs typeface="Canva Sans"/>
                <a:sym typeface="Canva Sans"/>
              </a:rPr>
              <a:t>Data Preprocessing</a:t>
            </a:r>
          </a:p>
          <a:p>
            <a:pPr algn="just" marL="1038648" indent="-346216" lvl="2">
              <a:lnSpc>
                <a:spcPts val="3367"/>
              </a:lnSpc>
              <a:buAutoNum type="alphaLcPeriod" startAt="1"/>
            </a:pPr>
            <a:r>
              <a:rPr lang="en-US" sz="2405">
                <a:solidFill>
                  <a:srgbClr val="000000"/>
                </a:solidFill>
                <a:latin typeface="Canva Sans"/>
                <a:ea typeface="Canva Sans"/>
                <a:cs typeface="Canva Sans"/>
                <a:sym typeface="Canva Sans"/>
              </a:rPr>
              <a:t>Handle missing or inconsistent values.</a:t>
            </a:r>
          </a:p>
          <a:p>
            <a:pPr algn="just" marL="1038648" indent="-346216" lvl="2">
              <a:lnSpc>
                <a:spcPts val="3367"/>
              </a:lnSpc>
              <a:buAutoNum type="alphaLcPeriod" startAt="1"/>
            </a:pPr>
            <a:r>
              <a:rPr lang="en-US" sz="2405">
                <a:solidFill>
                  <a:srgbClr val="000000"/>
                </a:solidFill>
                <a:latin typeface="Canva Sans"/>
                <a:ea typeface="Canva Sans"/>
                <a:cs typeface="Canva Sans"/>
                <a:sym typeface="Canva Sans"/>
              </a:rPr>
              <a:t>Normalize numerical features and encode categorical variables.</a:t>
            </a:r>
          </a:p>
          <a:p>
            <a:pPr algn="just" marL="1038648" indent="-346216" lvl="2">
              <a:lnSpc>
                <a:spcPts val="3367"/>
              </a:lnSpc>
              <a:buAutoNum type="alphaLcPeriod" startAt="1"/>
            </a:pPr>
            <a:r>
              <a:rPr lang="en-US" sz="2405">
                <a:solidFill>
                  <a:srgbClr val="000000"/>
                </a:solidFill>
                <a:latin typeface="Canva Sans"/>
                <a:ea typeface="Canva Sans"/>
                <a:cs typeface="Canva Sans"/>
                <a:sym typeface="Canva Sans"/>
              </a:rPr>
              <a:t>Perform exploratory data analysis to understand patterns and trends.</a:t>
            </a:r>
          </a:p>
          <a:p>
            <a:pPr algn="just" marL="519324" indent="-259662" lvl="1">
              <a:lnSpc>
                <a:spcPts val="3367"/>
              </a:lnSpc>
              <a:buAutoNum type="arabicPeriod" startAt="1"/>
            </a:pPr>
            <a:r>
              <a:rPr lang="en-US" sz="2405">
                <a:solidFill>
                  <a:srgbClr val="000000"/>
                </a:solidFill>
                <a:latin typeface="Canva Sans"/>
                <a:ea typeface="Canva Sans"/>
                <a:cs typeface="Canva Sans"/>
                <a:sym typeface="Canva Sans"/>
              </a:rPr>
              <a:t>Feature Engineering</a:t>
            </a:r>
          </a:p>
          <a:p>
            <a:pPr algn="just" marL="1038648" indent="-346216" lvl="2">
              <a:lnSpc>
                <a:spcPts val="3367"/>
              </a:lnSpc>
              <a:buAutoNum type="alphaLcPeriod" startAt="1"/>
            </a:pPr>
            <a:r>
              <a:rPr lang="en-US" sz="2405">
                <a:solidFill>
                  <a:srgbClr val="000000"/>
                </a:solidFill>
                <a:latin typeface="Canva Sans"/>
                <a:ea typeface="Canva Sans"/>
                <a:cs typeface="Canva Sans"/>
                <a:sym typeface="Canva Sans"/>
              </a:rPr>
              <a:t>Create relevant features such as day of the week, month, holiday flags, temperature categories, etc.</a:t>
            </a:r>
          </a:p>
          <a:p>
            <a:pPr algn="just" marL="1038648" indent="-346216" lvl="2">
              <a:lnSpc>
                <a:spcPts val="3367"/>
              </a:lnSpc>
              <a:buAutoNum type="alphaLcPeriod" startAt="1"/>
            </a:pPr>
            <a:r>
              <a:rPr lang="en-US" sz="2405">
                <a:solidFill>
                  <a:srgbClr val="000000"/>
                </a:solidFill>
                <a:latin typeface="Canva Sans"/>
                <a:ea typeface="Canva Sans"/>
                <a:cs typeface="Canva Sans"/>
                <a:sym typeface="Canva Sans"/>
              </a:rPr>
              <a:t>Aggregate</a:t>
            </a:r>
            <a:r>
              <a:rPr lang="en-US" sz="2405">
                <a:solidFill>
                  <a:srgbClr val="000000"/>
                </a:solidFill>
                <a:latin typeface="Canva Sans"/>
                <a:ea typeface="Canva Sans"/>
                <a:cs typeface="Canva Sans"/>
                <a:sym typeface="Canva Sans"/>
              </a:rPr>
              <a:t> data to desired time units (e.g., daily, hourly).</a:t>
            </a:r>
          </a:p>
          <a:p>
            <a:pPr algn="just" marL="519324" indent="-259662" lvl="1">
              <a:lnSpc>
                <a:spcPts val="3367"/>
              </a:lnSpc>
              <a:buAutoNum type="arabicPeriod" startAt="1"/>
            </a:pPr>
            <a:r>
              <a:rPr lang="en-US" sz="2405">
                <a:solidFill>
                  <a:srgbClr val="000000"/>
                </a:solidFill>
                <a:latin typeface="Canva Sans"/>
                <a:ea typeface="Canva Sans"/>
                <a:cs typeface="Canva Sans"/>
                <a:sym typeface="Canva Sans"/>
              </a:rPr>
              <a:t>Train-Test Split</a:t>
            </a:r>
          </a:p>
          <a:p>
            <a:pPr algn="just" marL="1038648" indent="-346216" lvl="2">
              <a:lnSpc>
                <a:spcPts val="3367"/>
              </a:lnSpc>
              <a:buAutoNum type="alphaLcPeriod" startAt="1"/>
            </a:pPr>
            <a:r>
              <a:rPr lang="en-US" sz="2405">
                <a:solidFill>
                  <a:srgbClr val="000000"/>
                </a:solidFill>
                <a:latin typeface="Canva Sans"/>
                <a:ea typeface="Canva Sans"/>
                <a:cs typeface="Canva Sans"/>
                <a:sym typeface="Canva Sans"/>
              </a:rPr>
              <a:t>Split the data into training and test sets (commonly 70/30 or 80/20 split).</a:t>
            </a:r>
          </a:p>
          <a:p>
            <a:pPr algn="just" marL="1038648" indent="-346216" lvl="2">
              <a:lnSpc>
                <a:spcPts val="3367"/>
              </a:lnSpc>
              <a:buAutoNum type="alphaLcPeriod" startAt="1"/>
            </a:pPr>
            <a:r>
              <a:rPr lang="en-US" sz="2405">
                <a:solidFill>
                  <a:srgbClr val="000000"/>
                </a:solidFill>
                <a:latin typeface="Canva Sans"/>
                <a:ea typeface="Canva Sans"/>
                <a:cs typeface="Canva Sans"/>
                <a:sym typeface="Canva Sans"/>
              </a:rPr>
              <a:t>Option</a:t>
            </a:r>
            <a:r>
              <a:rPr lang="en-US" sz="2405">
                <a:solidFill>
                  <a:srgbClr val="000000"/>
                </a:solidFill>
                <a:latin typeface="Canva Sans"/>
                <a:ea typeface="Canva Sans"/>
                <a:cs typeface="Canva Sans"/>
                <a:sym typeface="Canva Sans"/>
              </a:rPr>
              <a:t>ally use time series cross-validation if temporal ordering is critical.</a:t>
            </a:r>
          </a:p>
          <a:p>
            <a:pPr algn="just">
              <a:lnSpc>
                <a:spcPts val="2947"/>
              </a:lnSpc>
            </a:pPr>
          </a:p>
          <a:p>
            <a:pPr algn="just">
              <a:lnSpc>
                <a:spcPts val="311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DAGd3toM9j8</dc:identifier>
  <dcterms:modified xsi:type="dcterms:W3CDTF">2011-08-01T06:04:30Z</dcterms:modified>
  <cp:revision>1</cp:revision>
  <dc:title>cc40ad32-fa22-4af2-92ec-fcfac49fa737.pptx</dc:title>
</cp:coreProperties>
</file>