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Lst>
  <p:sldSz cx="18288000" cy="10287000"/>
  <p:notesSz cx="6858000" cy="9144000"/>
  <p:embeddedFontLst>
    <p:embeddedFont>
      <p:font typeface="Times New Roman" charset="1" panose="02030502070405020303"/>
      <p:regular r:id="rId29"/>
    </p:embeddedFont>
    <p:embeddedFont>
      <p:font typeface="Arimo Bold" charset="1" panose="020B0704020202020204"/>
      <p:regular r:id="rId30"/>
    </p:embeddedFont>
    <p:embeddedFont>
      <p:font typeface="Canva Sans" charset="1" panose="020B0503030501040103"/>
      <p:regular r:id="rId31"/>
    </p:embeddedFont>
    <p:embeddedFont>
      <p:font typeface="Times New Roman Bold" charset="1" panose="02030802070405020303"/>
      <p:regular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fonts/font29.fntdata" Type="http://schemas.openxmlformats.org/officeDocument/2006/relationships/font"/><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3.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02000" y="225707"/>
            <a:ext cx="2071878" cy="1024318"/>
            <a:chOff x="0" y="0"/>
            <a:chExt cx="2762504" cy="1365758"/>
          </a:xfrm>
        </p:grpSpPr>
        <p:sp>
          <p:nvSpPr>
            <p:cNvPr name="Freeform 7" id="7"/>
            <p:cNvSpPr/>
            <p:nvPr/>
          </p:nvSpPr>
          <p:spPr>
            <a:xfrm flipH="false" flipV="false" rot="0">
              <a:off x="0" y="0"/>
              <a:ext cx="2762504" cy="1365758"/>
            </a:xfrm>
            <a:custGeom>
              <a:avLst/>
              <a:gdLst/>
              <a:ahLst/>
              <a:cxnLst/>
              <a:rect r="r" b="b" t="t" l="l"/>
              <a:pathLst>
                <a:path h="1365758" w="2762504">
                  <a:moveTo>
                    <a:pt x="0" y="0"/>
                  </a:moveTo>
                  <a:lnTo>
                    <a:pt x="2762504" y="0"/>
                  </a:lnTo>
                  <a:lnTo>
                    <a:pt x="2762504" y="1365758"/>
                  </a:lnTo>
                  <a:lnTo>
                    <a:pt x="0" y="1365758"/>
                  </a:lnTo>
                  <a:close/>
                </a:path>
              </a:pathLst>
            </a:custGeom>
            <a:solidFill>
              <a:srgbClr val="FFFFFF"/>
            </a:solidFill>
          </p:spPr>
        </p:sp>
      </p:grpSp>
      <p:grpSp>
        <p:nvGrpSpPr>
          <p:cNvPr name="Group 8" id="8"/>
          <p:cNvGrpSpPr/>
          <p:nvPr/>
        </p:nvGrpSpPr>
        <p:grpSpPr>
          <a:xfrm rot="0">
            <a:off x="457244" y="189162"/>
            <a:ext cx="1314255" cy="2237517"/>
            <a:chOff x="0" y="0"/>
            <a:chExt cx="1752340" cy="2983356"/>
          </a:xfrm>
        </p:grpSpPr>
        <p:sp>
          <p:nvSpPr>
            <p:cNvPr name="Freeform 9" id="9" descr="A picture containing text, sign, outdoor  Description automatically generated"/>
            <p:cNvSpPr/>
            <p:nvPr/>
          </p:nvSpPr>
          <p:spPr>
            <a:xfrm flipH="false" flipV="false" rot="0">
              <a:off x="0" y="0"/>
              <a:ext cx="1752346" cy="2983357"/>
            </a:xfrm>
            <a:custGeom>
              <a:avLst/>
              <a:gdLst/>
              <a:ahLst/>
              <a:cxnLst/>
              <a:rect r="r" b="b" t="t" l="l"/>
              <a:pathLst>
                <a:path h="2983357" w="1752346">
                  <a:moveTo>
                    <a:pt x="0" y="0"/>
                  </a:moveTo>
                  <a:lnTo>
                    <a:pt x="1752346" y="0"/>
                  </a:lnTo>
                  <a:lnTo>
                    <a:pt x="1752346" y="2983357"/>
                  </a:lnTo>
                  <a:lnTo>
                    <a:pt x="0" y="2983357"/>
                  </a:lnTo>
                  <a:lnTo>
                    <a:pt x="0" y="0"/>
                  </a:lnTo>
                  <a:close/>
                </a:path>
              </a:pathLst>
            </a:custGeom>
            <a:blipFill>
              <a:blip r:embed="rId3"/>
              <a:stretch>
                <a:fillRect l="0" t="-118" r="0" b="-118"/>
              </a:stretch>
            </a:blipFill>
          </p:spPr>
        </p:sp>
      </p:grpSp>
      <p:grpSp>
        <p:nvGrpSpPr>
          <p:cNvPr name="Group 10" id="10"/>
          <p:cNvGrpSpPr/>
          <p:nvPr/>
        </p:nvGrpSpPr>
        <p:grpSpPr>
          <a:xfrm rot="0">
            <a:off x="5737156" y="225707"/>
            <a:ext cx="6846342" cy="2211147"/>
            <a:chOff x="0" y="0"/>
            <a:chExt cx="9128456" cy="2948196"/>
          </a:xfrm>
        </p:grpSpPr>
        <p:sp>
          <p:nvSpPr>
            <p:cNvPr name="Freeform 11" id="11" descr="A picture containing text, clipart  Description automatically generated"/>
            <p:cNvSpPr/>
            <p:nvPr/>
          </p:nvSpPr>
          <p:spPr>
            <a:xfrm flipH="false" flipV="false" rot="0">
              <a:off x="0" y="0"/>
              <a:ext cx="9128506" cy="2948178"/>
            </a:xfrm>
            <a:custGeom>
              <a:avLst/>
              <a:gdLst/>
              <a:ahLst/>
              <a:cxnLst/>
              <a:rect r="r" b="b" t="t" l="l"/>
              <a:pathLst>
                <a:path h="2948178" w="9128506">
                  <a:moveTo>
                    <a:pt x="0" y="0"/>
                  </a:moveTo>
                  <a:lnTo>
                    <a:pt x="9128506" y="0"/>
                  </a:lnTo>
                  <a:lnTo>
                    <a:pt x="9128506" y="2948178"/>
                  </a:lnTo>
                  <a:lnTo>
                    <a:pt x="0" y="2948178"/>
                  </a:lnTo>
                  <a:lnTo>
                    <a:pt x="0" y="0"/>
                  </a:lnTo>
                  <a:close/>
                </a:path>
              </a:pathLst>
            </a:custGeom>
            <a:blipFill>
              <a:blip r:embed="rId2"/>
              <a:stretch>
                <a:fillRect l="0" t="-16502" r="0" b="-16503"/>
              </a:stretch>
            </a:blipFill>
          </p:spPr>
        </p:sp>
      </p:grpSp>
      <p:grpSp>
        <p:nvGrpSpPr>
          <p:cNvPr name="Group 12" id="12"/>
          <p:cNvGrpSpPr/>
          <p:nvPr/>
        </p:nvGrpSpPr>
        <p:grpSpPr>
          <a:xfrm rot="0">
            <a:off x="4225833" y="2182525"/>
            <a:ext cx="9868988" cy="1573340"/>
            <a:chOff x="0" y="0"/>
            <a:chExt cx="13158651" cy="2097786"/>
          </a:xfrm>
        </p:grpSpPr>
        <p:sp>
          <p:nvSpPr>
            <p:cNvPr name="Freeform 13" id="13"/>
            <p:cNvSpPr/>
            <p:nvPr/>
          </p:nvSpPr>
          <p:spPr>
            <a:xfrm flipH="false" flipV="false" rot="0">
              <a:off x="0" y="0"/>
              <a:ext cx="13158651" cy="2097786"/>
            </a:xfrm>
            <a:custGeom>
              <a:avLst/>
              <a:gdLst/>
              <a:ahLst/>
              <a:cxnLst/>
              <a:rect r="r" b="b" t="t" l="l"/>
              <a:pathLst>
                <a:path h="2097786" w="13158651">
                  <a:moveTo>
                    <a:pt x="0" y="0"/>
                  </a:moveTo>
                  <a:lnTo>
                    <a:pt x="13158651" y="0"/>
                  </a:lnTo>
                  <a:lnTo>
                    <a:pt x="13158651" y="2097786"/>
                  </a:lnTo>
                  <a:lnTo>
                    <a:pt x="0" y="2097786"/>
                  </a:lnTo>
                  <a:close/>
                </a:path>
              </a:pathLst>
            </a:custGeom>
            <a:solidFill>
              <a:srgbClr val="000000">
                <a:alpha val="0"/>
              </a:srgbClr>
            </a:solidFill>
          </p:spPr>
        </p:sp>
        <p:sp>
          <p:nvSpPr>
            <p:cNvPr name="TextBox 14" id="14"/>
            <p:cNvSpPr txBox="true"/>
            <p:nvPr/>
          </p:nvSpPr>
          <p:spPr>
            <a:xfrm>
              <a:off x="0" y="-161925"/>
              <a:ext cx="13158651" cy="2259711"/>
            </a:xfrm>
            <a:prstGeom prst="rect">
              <a:avLst/>
            </a:prstGeom>
          </p:spPr>
          <p:txBody>
            <a:bodyPr anchor="t" rtlCol="false" tIns="0" lIns="0" bIns="0" rIns="0"/>
            <a:lstStyle/>
            <a:p>
              <a:pPr algn="ctr">
                <a:lnSpc>
                  <a:spcPts val="9720"/>
                </a:lnSpc>
              </a:pPr>
              <a:r>
                <a:rPr lang="en-US" sz="8100">
                  <a:solidFill>
                    <a:srgbClr val="000000"/>
                  </a:solidFill>
                  <a:latin typeface="Times New Roman"/>
                  <a:ea typeface="Times New Roman"/>
                  <a:cs typeface="Times New Roman"/>
                  <a:sym typeface="Times New Roman"/>
                </a:rPr>
                <a:t>Internship Project</a:t>
              </a:r>
            </a:p>
          </p:txBody>
        </p:sp>
      </p:grpSp>
      <p:grpSp>
        <p:nvGrpSpPr>
          <p:cNvPr name="Group 15" id="15"/>
          <p:cNvGrpSpPr/>
          <p:nvPr/>
        </p:nvGrpSpPr>
        <p:grpSpPr>
          <a:xfrm rot="0">
            <a:off x="1862938" y="3790950"/>
            <a:ext cx="14739953" cy="1543050"/>
            <a:chOff x="0" y="0"/>
            <a:chExt cx="19653271" cy="2057400"/>
          </a:xfrm>
        </p:grpSpPr>
        <p:sp>
          <p:nvSpPr>
            <p:cNvPr name="Freeform 16" id="16"/>
            <p:cNvSpPr/>
            <p:nvPr/>
          </p:nvSpPr>
          <p:spPr>
            <a:xfrm flipH="false" flipV="false" rot="0">
              <a:off x="0" y="0"/>
              <a:ext cx="19653270" cy="2057400"/>
            </a:xfrm>
            <a:custGeom>
              <a:avLst/>
              <a:gdLst/>
              <a:ahLst/>
              <a:cxnLst/>
              <a:rect r="r" b="b" t="t" l="l"/>
              <a:pathLst>
                <a:path h="2057400" w="19653270">
                  <a:moveTo>
                    <a:pt x="0" y="0"/>
                  </a:moveTo>
                  <a:lnTo>
                    <a:pt x="19653270" y="0"/>
                  </a:lnTo>
                  <a:lnTo>
                    <a:pt x="19653270" y="2057400"/>
                  </a:lnTo>
                  <a:lnTo>
                    <a:pt x="0" y="2057400"/>
                  </a:lnTo>
                  <a:close/>
                </a:path>
              </a:pathLst>
            </a:custGeom>
            <a:solidFill>
              <a:srgbClr val="000000">
                <a:alpha val="0"/>
              </a:srgbClr>
            </a:solidFill>
          </p:spPr>
        </p:sp>
        <p:sp>
          <p:nvSpPr>
            <p:cNvPr name="TextBox 17" id="17"/>
            <p:cNvSpPr txBox="true"/>
            <p:nvPr/>
          </p:nvSpPr>
          <p:spPr>
            <a:xfrm>
              <a:off x="0" y="-95250"/>
              <a:ext cx="19653271" cy="2152650"/>
            </a:xfrm>
            <a:prstGeom prst="rect">
              <a:avLst/>
            </a:prstGeom>
          </p:spPr>
          <p:txBody>
            <a:bodyPr anchor="t" rtlCol="false" tIns="0" lIns="0" bIns="0" rIns="0"/>
            <a:lstStyle/>
            <a:p>
              <a:pPr algn="ctr">
                <a:lnSpc>
                  <a:spcPts val="5759"/>
                </a:lnSpc>
              </a:pPr>
              <a:r>
                <a:rPr lang="en-US" sz="4800">
                  <a:solidFill>
                    <a:srgbClr val="000000"/>
                  </a:solidFill>
                  <a:latin typeface="Times New Roman"/>
                  <a:ea typeface="Times New Roman"/>
                  <a:cs typeface="Times New Roman"/>
                  <a:sym typeface="Times New Roman"/>
                </a:rPr>
                <a:t>Title: Optimizing Healthcare Workflows</a:t>
              </a:r>
            </a:p>
          </p:txBody>
        </p:sp>
      </p:grpSp>
      <p:grpSp>
        <p:nvGrpSpPr>
          <p:cNvPr name="Group 18" id="18"/>
          <p:cNvGrpSpPr/>
          <p:nvPr/>
        </p:nvGrpSpPr>
        <p:grpSpPr>
          <a:xfrm rot="0">
            <a:off x="548684" y="7493181"/>
            <a:ext cx="5608276" cy="2514600"/>
            <a:chOff x="0" y="0"/>
            <a:chExt cx="7477701" cy="3352800"/>
          </a:xfrm>
        </p:grpSpPr>
        <p:sp>
          <p:nvSpPr>
            <p:cNvPr name="Freeform 19" id="19"/>
            <p:cNvSpPr/>
            <p:nvPr/>
          </p:nvSpPr>
          <p:spPr>
            <a:xfrm flipH="false" flipV="false" rot="0">
              <a:off x="0" y="0"/>
              <a:ext cx="7477702" cy="3352800"/>
            </a:xfrm>
            <a:custGeom>
              <a:avLst/>
              <a:gdLst/>
              <a:ahLst/>
              <a:cxnLst/>
              <a:rect r="r" b="b" t="t" l="l"/>
              <a:pathLst>
                <a:path h="3352800" w="7477702">
                  <a:moveTo>
                    <a:pt x="0" y="0"/>
                  </a:moveTo>
                  <a:lnTo>
                    <a:pt x="7477702" y="0"/>
                  </a:lnTo>
                  <a:lnTo>
                    <a:pt x="7477702" y="3352800"/>
                  </a:lnTo>
                  <a:lnTo>
                    <a:pt x="0" y="3352800"/>
                  </a:lnTo>
                  <a:close/>
                </a:path>
              </a:pathLst>
            </a:custGeom>
            <a:solidFill>
              <a:srgbClr val="000000">
                <a:alpha val="0"/>
              </a:srgbClr>
            </a:solidFill>
          </p:spPr>
        </p:sp>
        <p:sp>
          <p:nvSpPr>
            <p:cNvPr name="TextBox 20" id="20"/>
            <p:cNvSpPr txBox="true"/>
            <p:nvPr/>
          </p:nvSpPr>
          <p:spPr>
            <a:xfrm>
              <a:off x="0" y="-57150"/>
              <a:ext cx="7477701" cy="3409950"/>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Presented by:</a:t>
              </a:r>
            </a:p>
            <a:p>
              <a:pPr algn="l">
                <a:lnSpc>
                  <a:spcPts val="3240"/>
                </a:lnSpc>
              </a:pPr>
              <a:r>
                <a:rPr lang="en-US" sz="2700">
                  <a:solidFill>
                    <a:srgbClr val="000000"/>
                  </a:solidFill>
                  <a:latin typeface="Times New Roman"/>
                  <a:ea typeface="Times New Roman"/>
                  <a:cs typeface="Times New Roman"/>
                  <a:sym typeface="Times New Roman"/>
                </a:rPr>
                <a:t>R2142220153 – Riya Gupta</a:t>
              </a:r>
            </a:p>
            <a:p>
              <a:pPr algn="l">
                <a:lnSpc>
                  <a:spcPts val="3240"/>
                </a:lnSpc>
              </a:pPr>
              <a:r>
                <a:rPr lang="en-US" sz="2700">
                  <a:solidFill>
                    <a:srgbClr val="000000"/>
                  </a:solidFill>
                  <a:latin typeface="Times New Roman"/>
                  <a:ea typeface="Times New Roman"/>
                  <a:cs typeface="Times New Roman"/>
                  <a:sym typeface="Times New Roman"/>
                </a:rPr>
                <a:t>R2142210183 – Aryan Singh Paayal</a:t>
              </a:r>
            </a:p>
            <a:p>
              <a:pPr algn="l">
                <a:lnSpc>
                  <a:spcPts val="3240"/>
                </a:lnSpc>
              </a:pPr>
              <a:r>
                <a:rPr lang="en-US" sz="2700">
                  <a:solidFill>
                    <a:srgbClr val="000000"/>
                  </a:solidFill>
                  <a:latin typeface="Times New Roman"/>
                  <a:ea typeface="Times New Roman"/>
                  <a:cs typeface="Times New Roman"/>
                  <a:sym typeface="Times New Roman"/>
                </a:rPr>
                <a:t>R2142220895 – Daya Singh</a:t>
              </a:r>
            </a:p>
            <a:p>
              <a:pPr algn="l">
                <a:lnSpc>
                  <a:spcPts val="3240"/>
                </a:lnSpc>
              </a:pPr>
            </a:p>
          </p:txBody>
        </p:sp>
      </p:grpSp>
      <p:grpSp>
        <p:nvGrpSpPr>
          <p:cNvPr name="Group 21" id="21"/>
          <p:cNvGrpSpPr/>
          <p:nvPr/>
        </p:nvGrpSpPr>
        <p:grpSpPr>
          <a:xfrm rot="0">
            <a:off x="11772045" y="7493181"/>
            <a:ext cx="5757301" cy="934022"/>
            <a:chOff x="0" y="0"/>
            <a:chExt cx="7676401" cy="1245362"/>
          </a:xfrm>
        </p:grpSpPr>
        <p:sp>
          <p:nvSpPr>
            <p:cNvPr name="Freeform 22" id="22"/>
            <p:cNvSpPr/>
            <p:nvPr/>
          </p:nvSpPr>
          <p:spPr>
            <a:xfrm flipH="false" flipV="false" rot="0">
              <a:off x="0" y="0"/>
              <a:ext cx="7676401" cy="1245362"/>
            </a:xfrm>
            <a:custGeom>
              <a:avLst/>
              <a:gdLst/>
              <a:ahLst/>
              <a:cxnLst/>
              <a:rect r="r" b="b" t="t" l="l"/>
              <a:pathLst>
                <a:path h="1245362" w="7676401">
                  <a:moveTo>
                    <a:pt x="0" y="0"/>
                  </a:moveTo>
                  <a:lnTo>
                    <a:pt x="7676401" y="0"/>
                  </a:lnTo>
                  <a:lnTo>
                    <a:pt x="7676401" y="1245362"/>
                  </a:lnTo>
                  <a:lnTo>
                    <a:pt x="0" y="1245362"/>
                  </a:lnTo>
                  <a:close/>
                </a:path>
              </a:pathLst>
            </a:custGeom>
            <a:solidFill>
              <a:srgbClr val="000000">
                <a:alpha val="0"/>
              </a:srgbClr>
            </a:solidFill>
          </p:spPr>
        </p:sp>
        <p:sp>
          <p:nvSpPr>
            <p:cNvPr name="TextBox 23" id="23"/>
            <p:cNvSpPr txBox="true"/>
            <p:nvPr/>
          </p:nvSpPr>
          <p:spPr>
            <a:xfrm>
              <a:off x="0" y="-57150"/>
              <a:ext cx="7676401" cy="13025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Mentored by:</a:t>
              </a:r>
            </a:p>
            <a:p>
              <a:pPr algn="l">
                <a:lnSpc>
                  <a:spcPts val="3240"/>
                </a:lnSpc>
              </a:pPr>
              <a:r>
                <a:rPr lang="en-US" sz="2700">
                  <a:solidFill>
                    <a:srgbClr val="000000"/>
                  </a:solidFill>
                  <a:latin typeface="Times New Roman"/>
                  <a:ea typeface="Times New Roman"/>
                  <a:cs typeface="Times New Roman"/>
                  <a:sym typeface="Times New Roman"/>
                </a:rPr>
                <a:t>Dr. Anish Kumar Vishwakarma</a:t>
              </a:r>
            </a:p>
          </p:txBody>
        </p:sp>
      </p:grpSp>
      <p:grpSp>
        <p:nvGrpSpPr>
          <p:cNvPr name="Group 24" id="24"/>
          <p:cNvGrpSpPr/>
          <p:nvPr/>
        </p:nvGrpSpPr>
        <p:grpSpPr>
          <a:xfrm rot="0">
            <a:off x="11772045" y="8465302"/>
            <a:ext cx="5757301" cy="934022"/>
            <a:chOff x="0" y="0"/>
            <a:chExt cx="7676401" cy="1245362"/>
          </a:xfrm>
        </p:grpSpPr>
        <p:sp>
          <p:nvSpPr>
            <p:cNvPr name="Freeform 25" id="25"/>
            <p:cNvSpPr/>
            <p:nvPr/>
          </p:nvSpPr>
          <p:spPr>
            <a:xfrm flipH="false" flipV="false" rot="0">
              <a:off x="0" y="0"/>
              <a:ext cx="7676401" cy="1245362"/>
            </a:xfrm>
            <a:custGeom>
              <a:avLst/>
              <a:gdLst/>
              <a:ahLst/>
              <a:cxnLst/>
              <a:rect r="r" b="b" t="t" l="l"/>
              <a:pathLst>
                <a:path h="1245362" w="7676401">
                  <a:moveTo>
                    <a:pt x="0" y="0"/>
                  </a:moveTo>
                  <a:lnTo>
                    <a:pt x="7676401" y="0"/>
                  </a:lnTo>
                  <a:lnTo>
                    <a:pt x="7676401" y="1245362"/>
                  </a:lnTo>
                  <a:lnTo>
                    <a:pt x="0" y="1245362"/>
                  </a:lnTo>
                  <a:close/>
                </a:path>
              </a:pathLst>
            </a:custGeom>
            <a:solidFill>
              <a:srgbClr val="000000">
                <a:alpha val="0"/>
              </a:srgbClr>
            </a:solidFill>
          </p:spPr>
        </p:sp>
        <p:sp>
          <p:nvSpPr>
            <p:cNvPr name="TextBox 26" id="26"/>
            <p:cNvSpPr txBox="true"/>
            <p:nvPr/>
          </p:nvSpPr>
          <p:spPr>
            <a:xfrm>
              <a:off x="0" y="-57150"/>
              <a:ext cx="7676401" cy="1302512"/>
            </a:xfrm>
            <a:prstGeom prst="rect">
              <a:avLst/>
            </a:prstGeom>
          </p:spPr>
          <p:txBody>
            <a:bodyPr anchor="t" rtlCol="false" tIns="0" lIns="0" bIns="0" rIns="0"/>
            <a:lstStyle/>
            <a:p>
              <a:pPr algn="l">
                <a:lnSpc>
                  <a:spcPts val="3240"/>
                </a:lnSpc>
              </a:pPr>
              <a:r>
                <a:rPr lang="en-US" sz="2700">
                  <a:solidFill>
                    <a:srgbClr val="000000"/>
                  </a:solidFill>
                  <a:latin typeface="Times New Roman"/>
                  <a:ea typeface="Times New Roman"/>
                  <a:cs typeface="Times New Roman"/>
                  <a:sym typeface="Times New Roman"/>
                </a:rPr>
                <a:t>IBM Mentor</a:t>
              </a:r>
              <a:r>
                <a:rPr lang="en-US" sz="2700">
                  <a:solidFill>
                    <a:srgbClr val="000000"/>
                  </a:solidFill>
                  <a:latin typeface="Times New Roman"/>
                  <a:ea typeface="Times New Roman"/>
                  <a:cs typeface="Times New Roman"/>
                  <a:sym typeface="Times New Roman"/>
                </a:rPr>
                <a:t>:</a:t>
              </a:r>
            </a:p>
            <a:p>
              <a:pPr algn="l">
                <a:lnSpc>
                  <a:spcPts val="3240"/>
                </a:lnSpc>
              </a:pPr>
              <a:r>
                <a:rPr lang="en-US" sz="2700">
                  <a:solidFill>
                    <a:srgbClr val="000000"/>
                  </a:solidFill>
                  <a:latin typeface="Times New Roman"/>
                  <a:ea typeface="Times New Roman"/>
                  <a:cs typeface="Times New Roman"/>
                  <a:sym typeface="Times New Roman"/>
                </a:rPr>
                <a:t>Dr. Puja Kumari</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77135" y="191732"/>
            <a:ext cx="2004386" cy="811161"/>
            <a:chOff x="0" y="0"/>
            <a:chExt cx="2672515" cy="1081548"/>
          </a:xfrm>
        </p:grpSpPr>
        <p:sp>
          <p:nvSpPr>
            <p:cNvPr name="Freeform 3" id="3"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4" id="4"/>
          <p:cNvGrpSpPr/>
          <p:nvPr/>
        </p:nvGrpSpPr>
        <p:grpSpPr>
          <a:xfrm rot="0">
            <a:off x="1028700" y="191732"/>
            <a:ext cx="15588456" cy="914400"/>
            <a:chOff x="0" y="0"/>
            <a:chExt cx="20784608" cy="1219200"/>
          </a:xfrm>
        </p:grpSpPr>
        <p:sp>
          <p:nvSpPr>
            <p:cNvPr name="Freeform 5" id="5"/>
            <p:cNvSpPr/>
            <p:nvPr/>
          </p:nvSpPr>
          <p:spPr>
            <a:xfrm flipH="false" flipV="false" rot="0">
              <a:off x="0" y="0"/>
              <a:ext cx="20784607" cy="1219200"/>
            </a:xfrm>
            <a:custGeom>
              <a:avLst/>
              <a:gdLst/>
              <a:ahLst/>
              <a:cxnLst/>
              <a:rect r="r" b="b" t="t" l="l"/>
              <a:pathLst>
                <a:path h="1219200" w="20784607">
                  <a:moveTo>
                    <a:pt x="0" y="0"/>
                  </a:moveTo>
                  <a:lnTo>
                    <a:pt x="20784607" y="0"/>
                  </a:lnTo>
                  <a:lnTo>
                    <a:pt x="20784607" y="1219200"/>
                  </a:lnTo>
                  <a:lnTo>
                    <a:pt x="0" y="1219200"/>
                  </a:lnTo>
                  <a:close/>
                </a:path>
              </a:pathLst>
            </a:custGeom>
            <a:solidFill>
              <a:srgbClr val="000000">
                <a:alpha val="0"/>
              </a:srgbClr>
            </a:solidFill>
          </p:spPr>
        </p:sp>
        <p:sp>
          <p:nvSpPr>
            <p:cNvPr name="TextBox 6" id="6"/>
            <p:cNvSpPr txBox="true"/>
            <p:nvPr/>
          </p:nvSpPr>
          <p:spPr>
            <a:xfrm>
              <a:off x="0" y="-28575"/>
              <a:ext cx="20784608" cy="1247775"/>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METHODOLOGY</a:t>
              </a:r>
            </a:p>
          </p:txBody>
        </p:sp>
      </p:grpSp>
      <p:sp>
        <p:nvSpPr>
          <p:cNvPr name="TextBox 7" id="7"/>
          <p:cNvSpPr txBox="true"/>
          <p:nvPr/>
        </p:nvSpPr>
        <p:spPr>
          <a:xfrm rot="0">
            <a:off x="1377276" y="1729682"/>
            <a:ext cx="15358851" cy="6233281"/>
          </a:xfrm>
          <a:prstGeom prst="rect">
            <a:avLst/>
          </a:prstGeom>
        </p:spPr>
        <p:txBody>
          <a:bodyPr anchor="t" rtlCol="false" tIns="0" lIns="0" bIns="0" rIns="0">
            <a:spAutoFit/>
          </a:bodyPr>
          <a:lstStyle/>
          <a:p>
            <a:pPr algn="just">
              <a:lnSpc>
                <a:spcPts val="3779"/>
              </a:lnSpc>
            </a:pPr>
            <a:r>
              <a:rPr lang="en-US" sz="2700">
                <a:solidFill>
                  <a:srgbClr val="000000"/>
                </a:solidFill>
                <a:latin typeface="Canva Sans"/>
                <a:ea typeface="Canva Sans"/>
                <a:cs typeface="Canva Sans"/>
                <a:sym typeface="Canva Sans"/>
              </a:rPr>
              <a:t>   7. M</a:t>
            </a:r>
            <a:r>
              <a:rPr lang="en-US" sz="2700" strike="noStrike" u="none">
                <a:solidFill>
                  <a:srgbClr val="000000"/>
                </a:solidFill>
                <a:latin typeface="Canva Sans"/>
                <a:ea typeface="Canva Sans"/>
                <a:cs typeface="Canva Sans"/>
                <a:sym typeface="Canva Sans"/>
              </a:rPr>
              <a:t>odel Evaluation</a:t>
            </a:r>
          </a:p>
          <a:p>
            <a:pPr algn="just" marL="1165860" indent="-388620" lvl="2">
              <a:lnSpc>
                <a:spcPts val="3779"/>
              </a:lnSpc>
              <a:buAutoNum type="alphaLcPeriod" startAt="1"/>
            </a:pPr>
            <a:r>
              <a:rPr lang="en-US" sz="2700" strike="noStrike" u="none">
                <a:solidFill>
                  <a:srgbClr val="000000"/>
                </a:solidFill>
                <a:latin typeface="Canva Sans"/>
                <a:ea typeface="Canva Sans"/>
                <a:cs typeface="Canva Sans"/>
                <a:sym typeface="Canva Sans"/>
              </a:rPr>
              <a:t>Co</a:t>
            </a:r>
            <a:r>
              <a:rPr lang="en-US" sz="2700" strike="noStrike" u="none">
                <a:solidFill>
                  <a:srgbClr val="000000"/>
                </a:solidFill>
                <a:latin typeface="Canva Sans"/>
                <a:ea typeface="Canva Sans"/>
                <a:cs typeface="Canva Sans"/>
                <a:sym typeface="Canva Sans"/>
              </a:rPr>
              <a:t>mpare model</a:t>
            </a:r>
            <a:r>
              <a:rPr lang="en-US" sz="2700" strike="noStrike" u="none">
                <a:solidFill>
                  <a:srgbClr val="000000"/>
                </a:solidFill>
                <a:latin typeface="Canva Sans"/>
                <a:ea typeface="Canva Sans"/>
                <a:cs typeface="Canva Sans"/>
                <a:sym typeface="Canva Sans"/>
              </a:rPr>
              <a:t>s</a:t>
            </a:r>
            <a:r>
              <a:rPr lang="en-US" sz="2700" strike="noStrike" u="none">
                <a:solidFill>
                  <a:srgbClr val="000000"/>
                </a:solidFill>
                <a:latin typeface="Canva Sans"/>
                <a:ea typeface="Canva Sans"/>
                <a:cs typeface="Canva Sans"/>
                <a:sym typeface="Canva Sans"/>
              </a:rPr>
              <a:t> using MAE, RMSE, R²</a:t>
            </a:r>
            <a:r>
              <a:rPr lang="en-US" sz="2700" strike="noStrike" u="none">
                <a:solidFill>
                  <a:srgbClr val="000000"/>
                </a:solidFill>
                <a:latin typeface="Canva Sans"/>
                <a:ea typeface="Canva Sans"/>
                <a:cs typeface="Canva Sans"/>
                <a:sym typeface="Canva Sans"/>
              </a:rPr>
              <a:t> sc</a:t>
            </a:r>
            <a:r>
              <a:rPr lang="en-US" sz="2700" strike="noStrike" u="none">
                <a:solidFill>
                  <a:srgbClr val="000000"/>
                </a:solidFill>
                <a:latin typeface="Canva Sans"/>
                <a:ea typeface="Canva Sans"/>
                <a:cs typeface="Canva Sans"/>
                <a:sym typeface="Canva Sans"/>
              </a:rPr>
              <a:t>ore, and perform</a:t>
            </a:r>
            <a:r>
              <a:rPr lang="en-US" sz="2700" strike="noStrike" u="none">
                <a:solidFill>
                  <a:srgbClr val="000000"/>
                </a:solidFill>
                <a:latin typeface="Canva Sans"/>
                <a:ea typeface="Canva Sans"/>
                <a:cs typeface="Canva Sans"/>
                <a:sym typeface="Canva Sans"/>
              </a:rPr>
              <a:t>a</a:t>
            </a:r>
            <a:r>
              <a:rPr lang="en-US" sz="2700" strike="noStrike" u="none">
                <a:solidFill>
                  <a:srgbClr val="000000"/>
                </a:solidFill>
                <a:latin typeface="Canva Sans"/>
                <a:ea typeface="Canva Sans"/>
                <a:cs typeface="Canva Sans"/>
                <a:sym typeface="Canva Sans"/>
              </a:rPr>
              <a:t>n</a:t>
            </a:r>
            <a:r>
              <a:rPr lang="en-US" sz="2700" strike="noStrike" u="none">
                <a:solidFill>
                  <a:srgbClr val="000000"/>
                </a:solidFill>
                <a:latin typeface="Canva Sans"/>
                <a:ea typeface="Canva Sans"/>
                <a:cs typeface="Canva Sans"/>
                <a:sym typeface="Canva Sans"/>
              </a:rPr>
              <a:t>c</a:t>
            </a:r>
            <a:r>
              <a:rPr lang="en-US" sz="2700" strike="noStrike" u="none">
                <a:solidFill>
                  <a:srgbClr val="000000"/>
                </a:solidFill>
                <a:latin typeface="Canva Sans"/>
                <a:ea typeface="Canva Sans"/>
                <a:cs typeface="Canva Sans"/>
                <a:sym typeface="Canva Sans"/>
              </a:rPr>
              <a:t>e</a:t>
            </a:r>
            <a:r>
              <a:rPr lang="en-US" sz="2700" strike="noStrike" u="none">
                <a:solidFill>
                  <a:srgbClr val="000000"/>
                </a:solidFill>
                <a:latin typeface="Canva Sans"/>
                <a:ea typeface="Canva Sans"/>
                <a:cs typeface="Canva Sans"/>
                <a:sym typeface="Canva Sans"/>
              </a:rPr>
              <a:t> </a:t>
            </a:r>
            <a:r>
              <a:rPr lang="en-US" sz="2700" strike="noStrike" u="none">
                <a:solidFill>
                  <a:srgbClr val="000000"/>
                </a:solidFill>
                <a:latin typeface="Canva Sans"/>
                <a:ea typeface="Canva Sans"/>
                <a:cs typeface="Canva Sans"/>
                <a:sym typeface="Canva Sans"/>
              </a:rPr>
              <a:t>consistency.</a:t>
            </a:r>
          </a:p>
          <a:p>
            <a:pPr algn="just" marL="1165860" indent="-388620" lvl="2">
              <a:lnSpc>
                <a:spcPts val="3779"/>
              </a:lnSpc>
              <a:buAutoNum type="alphaLcPeriod" startAt="1"/>
            </a:pPr>
            <a:r>
              <a:rPr lang="en-US" sz="2700" strike="noStrike" u="none">
                <a:solidFill>
                  <a:srgbClr val="000000"/>
                </a:solidFill>
                <a:latin typeface="Canva Sans"/>
                <a:ea typeface="Canva Sans"/>
                <a:cs typeface="Canva Sans"/>
                <a:sym typeface="Canva Sans"/>
              </a:rPr>
              <a:t>S</a:t>
            </a:r>
            <a:r>
              <a:rPr lang="en-US" sz="2700" strike="noStrike" u="none">
                <a:solidFill>
                  <a:srgbClr val="000000"/>
                </a:solidFill>
                <a:latin typeface="Canva Sans"/>
                <a:ea typeface="Canva Sans"/>
                <a:cs typeface="Canva Sans"/>
                <a:sym typeface="Canva Sans"/>
              </a:rPr>
              <a:t>e</a:t>
            </a:r>
            <a:r>
              <a:rPr lang="en-US" sz="2700" strike="noStrike" u="none">
                <a:solidFill>
                  <a:srgbClr val="000000"/>
                </a:solidFill>
                <a:latin typeface="Canva Sans"/>
                <a:ea typeface="Canva Sans"/>
                <a:cs typeface="Canva Sans"/>
                <a:sym typeface="Canva Sans"/>
              </a:rPr>
              <a:t>l</a:t>
            </a:r>
            <a:r>
              <a:rPr lang="en-US" sz="2700" strike="noStrike" u="none">
                <a:solidFill>
                  <a:srgbClr val="000000"/>
                </a:solidFill>
                <a:latin typeface="Canva Sans"/>
                <a:ea typeface="Canva Sans"/>
                <a:cs typeface="Canva Sans"/>
                <a:sym typeface="Canva Sans"/>
              </a:rPr>
              <a:t>ect top-perfor</a:t>
            </a:r>
            <a:r>
              <a:rPr lang="en-US" sz="2700" strike="noStrike" u="none">
                <a:solidFill>
                  <a:srgbClr val="000000"/>
                </a:solidFill>
                <a:latin typeface="Canva Sans"/>
                <a:ea typeface="Canva Sans"/>
                <a:cs typeface="Canva Sans"/>
                <a:sym typeface="Canva Sans"/>
              </a:rPr>
              <a:t>m</a:t>
            </a:r>
            <a:r>
              <a:rPr lang="en-US" sz="2700" strike="noStrike" u="none">
                <a:solidFill>
                  <a:srgbClr val="000000"/>
                </a:solidFill>
                <a:latin typeface="Canva Sans"/>
                <a:ea typeface="Canva Sans"/>
                <a:cs typeface="Canva Sans"/>
                <a:sym typeface="Canva Sans"/>
              </a:rPr>
              <a:t>ing models based on both accuracy and relia</a:t>
            </a:r>
            <a:r>
              <a:rPr lang="en-US" sz="2700" strike="noStrike" u="none">
                <a:solidFill>
                  <a:srgbClr val="000000"/>
                </a:solidFill>
                <a:latin typeface="Canva Sans"/>
                <a:ea typeface="Canva Sans"/>
                <a:cs typeface="Canva Sans"/>
                <a:sym typeface="Canva Sans"/>
              </a:rPr>
              <a:t>b</a:t>
            </a:r>
            <a:r>
              <a:rPr lang="en-US" sz="2700" strike="noStrike" u="none">
                <a:solidFill>
                  <a:srgbClr val="000000"/>
                </a:solidFill>
                <a:latin typeface="Canva Sans"/>
                <a:ea typeface="Canva Sans"/>
                <a:cs typeface="Canva Sans"/>
                <a:sym typeface="Canva Sans"/>
              </a:rPr>
              <a:t>il</a:t>
            </a:r>
            <a:r>
              <a:rPr lang="en-US" sz="2700" strike="noStrike" u="none">
                <a:solidFill>
                  <a:srgbClr val="000000"/>
                </a:solidFill>
                <a:latin typeface="Canva Sans"/>
                <a:ea typeface="Canva Sans"/>
                <a:cs typeface="Canva Sans"/>
                <a:sym typeface="Canva Sans"/>
              </a:rPr>
              <a:t>it</a:t>
            </a:r>
            <a:r>
              <a:rPr lang="en-US" sz="2700" strike="noStrike" u="none">
                <a:solidFill>
                  <a:srgbClr val="000000"/>
                </a:solidFill>
                <a:latin typeface="Canva Sans"/>
                <a:ea typeface="Canva Sans"/>
                <a:cs typeface="Canva Sans"/>
                <a:sym typeface="Canva Sans"/>
              </a:rPr>
              <a:t>y. </a:t>
            </a:r>
          </a:p>
          <a:p>
            <a:pPr algn="just">
              <a:lnSpc>
                <a:spcPts val="3779"/>
              </a:lnSpc>
            </a:pPr>
            <a:r>
              <a:rPr lang="en-US" sz="2700" strike="noStrike" u="none">
                <a:solidFill>
                  <a:srgbClr val="000000"/>
                </a:solidFill>
                <a:latin typeface="Canva Sans"/>
                <a:ea typeface="Canva Sans"/>
                <a:cs typeface="Canva Sans"/>
                <a:sym typeface="Canva Sans"/>
              </a:rPr>
              <a:t>  8. Ensemble Modeling</a:t>
            </a:r>
          </a:p>
          <a:p>
            <a:pPr algn="just" marL="1165860" indent="-388620" lvl="2">
              <a:lnSpc>
                <a:spcPts val="3779"/>
              </a:lnSpc>
              <a:buAutoNum type="alphaLcPeriod" startAt="1"/>
            </a:pPr>
            <a:r>
              <a:rPr lang="en-US" sz="2700" strike="noStrike" u="none">
                <a:solidFill>
                  <a:srgbClr val="000000"/>
                </a:solidFill>
                <a:latin typeface="Canva Sans"/>
                <a:ea typeface="Canva Sans"/>
                <a:cs typeface="Canva Sans"/>
                <a:sym typeface="Canva Sans"/>
              </a:rPr>
              <a:t>Combine the best models into an ensemble to leverage strengths and reduce weaknesses.</a:t>
            </a:r>
          </a:p>
          <a:p>
            <a:pPr algn="just">
              <a:lnSpc>
                <a:spcPts val="3779"/>
              </a:lnSpc>
            </a:pPr>
            <a:r>
              <a:rPr lang="en-US" sz="2700" strike="noStrike" u="none">
                <a:solidFill>
                  <a:srgbClr val="000000"/>
                </a:solidFill>
                <a:latin typeface="Canva Sans"/>
                <a:ea typeface="Canva Sans"/>
                <a:cs typeface="Canva Sans"/>
                <a:sym typeface="Canva Sans"/>
              </a:rPr>
              <a:t>  9. Visualization</a:t>
            </a:r>
          </a:p>
          <a:p>
            <a:pPr algn="just">
              <a:lnSpc>
                <a:spcPts val="3779"/>
              </a:lnSpc>
            </a:pPr>
            <a:r>
              <a:rPr lang="en-US" sz="2700" strike="noStrike" u="none">
                <a:solidFill>
                  <a:srgbClr val="000000"/>
                </a:solidFill>
                <a:latin typeface="Canva Sans"/>
                <a:ea typeface="Canva Sans"/>
                <a:cs typeface="Canva Sans"/>
                <a:sym typeface="Canva Sans"/>
              </a:rPr>
              <a:t>      a.</a:t>
            </a:r>
            <a:r>
              <a:rPr lang="en-US" sz="2700" strike="noStrike" u="none">
                <a:solidFill>
                  <a:srgbClr val="000000"/>
                </a:solidFill>
                <a:latin typeface="Canva Sans"/>
                <a:ea typeface="Canva Sans"/>
                <a:cs typeface="Canva Sans"/>
                <a:sym typeface="Canva Sans"/>
              </a:rPr>
              <a:t>Use plots like error distribution, predicted vs actual, and model comparison charts to interpret results and communicate insights.</a:t>
            </a:r>
          </a:p>
          <a:p>
            <a:pPr algn="just">
              <a:lnSpc>
                <a:spcPts val="3136"/>
              </a:lnSpc>
            </a:pPr>
          </a:p>
          <a:p>
            <a:pPr algn="just">
              <a:lnSpc>
                <a:spcPts val="3136"/>
              </a:lnSpc>
              <a:spcBef>
                <a:spcPct val="0"/>
              </a:spcBef>
            </a:pPr>
          </a:p>
          <a:p>
            <a:pPr algn="just">
              <a:lnSpc>
                <a:spcPts val="3136"/>
              </a:lnSpc>
              <a:spcBef>
                <a:spcPct val="0"/>
              </a:spcBef>
            </a:pPr>
          </a:p>
          <a:p>
            <a:pPr algn="just" marL="0" indent="0" lvl="0">
              <a:lnSpc>
                <a:spcPts val="3136"/>
              </a:lnSpc>
              <a:spcBef>
                <a:spcPct val="0"/>
              </a:spcBef>
            </a:pPr>
          </a:p>
          <a:p>
            <a:pPr algn="just" marL="0" indent="0" lvl="0">
              <a:lnSpc>
                <a:spcPts val="3136"/>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2264" y="723729"/>
            <a:ext cx="15588456" cy="1073246"/>
            <a:chOff x="0" y="0"/>
            <a:chExt cx="20784608" cy="1430995"/>
          </a:xfrm>
        </p:grpSpPr>
        <p:sp>
          <p:nvSpPr>
            <p:cNvPr name="Freeform 7" id="7"/>
            <p:cNvSpPr/>
            <p:nvPr/>
          </p:nvSpPr>
          <p:spPr>
            <a:xfrm flipH="false" flipV="false" rot="0">
              <a:off x="0" y="0"/>
              <a:ext cx="20784607" cy="1430995"/>
            </a:xfrm>
            <a:custGeom>
              <a:avLst/>
              <a:gdLst/>
              <a:ahLst/>
              <a:cxnLst/>
              <a:rect r="r" b="b" t="t" l="l"/>
              <a:pathLst>
                <a:path h="1430995" w="20784607">
                  <a:moveTo>
                    <a:pt x="0" y="0"/>
                  </a:moveTo>
                  <a:lnTo>
                    <a:pt x="20784607" y="0"/>
                  </a:lnTo>
                  <a:lnTo>
                    <a:pt x="20784607" y="1430995"/>
                  </a:lnTo>
                  <a:lnTo>
                    <a:pt x="0" y="1430995"/>
                  </a:lnTo>
                  <a:close/>
                </a:path>
              </a:pathLst>
            </a:custGeom>
            <a:solidFill>
              <a:srgbClr val="000000">
                <a:alpha val="0"/>
              </a:srgbClr>
            </a:solidFill>
          </p:spPr>
        </p:sp>
        <p:sp>
          <p:nvSpPr>
            <p:cNvPr name="TextBox 8" id="8"/>
            <p:cNvSpPr txBox="true"/>
            <p:nvPr/>
          </p:nvSpPr>
          <p:spPr>
            <a:xfrm>
              <a:off x="0" y="-28575"/>
              <a:ext cx="20784608" cy="14595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AREA OF APPLICATION</a:t>
              </a:r>
            </a:p>
          </p:txBody>
        </p:sp>
      </p:grpSp>
      <p:grpSp>
        <p:nvGrpSpPr>
          <p:cNvPr name="Group 9" id="9"/>
          <p:cNvGrpSpPr/>
          <p:nvPr/>
        </p:nvGrpSpPr>
        <p:grpSpPr>
          <a:xfrm rot="0">
            <a:off x="728993" y="1912228"/>
            <a:ext cx="16836156" cy="7019925"/>
            <a:chOff x="0" y="0"/>
            <a:chExt cx="22448208" cy="9359900"/>
          </a:xfrm>
        </p:grpSpPr>
        <p:sp>
          <p:nvSpPr>
            <p:cNvPr name="Freeform 10" id="10"/>
            <p:cNvSpPr/>
            <p:nvPr/>
          </p:nvSpPr>
          <p:spPr>
            <a:xfrm flipH="false" flipV="false" rot="0">
              <a:off x="0" y="0"/>
              <a:ext cx="22448208" cy="9359900"/>
            </a:xfrm>
            <a:custGeom>
              <a:avLst/>
              <a:gdLst/>
              <a:ahLst/>
              <a:cxnLst/>
              <a:rect r="r" b="b" t="t" l="l"/>
              <a:pathLst>
                <a:path h="9359900" w="22448208">
                  <a:moveTo>
                    <a:pt x="0" y="0"/>
                  </a:moveTo>
                  <a:lnTo>
                    <a:pt x="22448208" y="0"/>
                  </a:lnTo>
                  <a:lnTo>
                    <a:pt x="22448208" y="9359900"/>
                  </a:lnTo>
                  <a:lnTo>
                    <a:pt x="0" y="9359900"/>
                  </a:lnTo>
                  <a:close/>
                </a:path>
              </a:pathLst>
            </a:custGeom>
            <a:solidFill>
              <a:srgbClr val="000000">
                <a:alpha val="0"/>
              </a:srgbClr>
            </a:solidFill>
          </p:spPr>
        </p:sp>
        <p:sp>
          <p:nvSpPr>
            <p:cNvPr name="TextBox 11" id="11"/>
            <p:cNvSpPr txBox="true"/>
            <p:nvPr/>
          </p:nvSpPr>
          <p:spPr>
            <a:xfrm>
              <a:off x="0" y="-57150"/>
              <a:ext cx="22448208" cy="9417050"/>
            </a:xfrm>
            <a:prstGeom prst="rect">
              <a:avLst/>
            </a:prstGeom>
          </p:spPr>
          <p:txBody>
            <a:bodyPr anchor="t" rtlCol="false" tIns="0" lIns="0" bIns="0" rIns="0"/>
            <a:lstStyle/>
            <a:p>
              <a:pPr algn="just">
                <a:lnSpc>
                  <a:spcPts val="3240"/>
                </a:lnSpc>
              </a:pPr>
            </a:p>
            <a:p>
              <a:pPr algn="just" marL="582930" indent="-291465" lvl="1">
                <a:lnSpc>
                  <a:spcPts val="3699"/>
                </a:lnSpc>
                <a:buAutoNum type="arabicPeriod" startAt="1"/>
              </a:pPr>
              <a:r>
                <a:rPr lang="en-US" sz="2700">
                  <a:solidFill>
                    <a:srgbClr val="000000"/>
                  </a:solidFill>
                  <a:latin typeface="Times New Roman"/>
                  <a:ea typeface="Times New Roman"/>
                  <a:cs typeface="Times New Roman"/>
                  <a:sym typeface="Times New Roman"/>
                </a:rPr>
                <a:t>Hospital Management Systems</a:t>
              </a:r>
            </a:p>
            <a:p>
              <a:pPr algn="just" marL="1165860" indent="-388620" lvl="2">
                <a:lnSpc>
                  <a:spcPts val="3699"/>
                </a:lnSpc>
                <a:buAutoNum type="alphaLcPeriod" startAt="1"/>
              </a:pPr>
              <a:r>
                <a:rPr lang="en-US" sz="2700">
                  <a:solidFill>
                    <a:srgbClr val="000000"/>
                  </a:solidFill>
                  <a:latin typeface="Times New Roman"/>
                  <a:ea typeface="Times New Roman"/>
                  <a:cs typeface="Times New Roman"/>
                  <a:sym typeface="Times New Roman"/>
                </a:rPr>
                <a:t>Predicting patient wait times, appointment durations, or discharge times for efficient resource allocation.</a:t>
              </a:r>
            </a:p>
            <a:p>
              <a:pPr algn="just" marL="582930" indent="-291465" lvl="1">
                <a:lnSpc>
                  <a:spcPts val="3699"/>
                </a:lnSpc>
                <a:buAutoNum type="arabicPeriod" startAt="1"/>
              </a:pPr>
              <a:r>
                <a:rPr lang="en-US" sz="2700">
                  <a:solidFill>
                    <a:srgbClr val="000000"/>
                  </a:solidFill>
                  <a:latin typeface="Times New Roman"/>
                  <a:ea typeface="Times New Roman"/>
                  <a:cs typeface="Times New Roman"/>
                  <a:sym typeface="Times New Roman"/>
                </a:rPr>
                <a:t>Cli</a:t>
              </a:r>
              <a:r>
                <a:rPr lang="en-US" sz="2700">
                  <a:solidFill>
                    <a:srgbClr val="000000"/>
                  </a:solidFill>
                  <a:latin typeface="Times New Roman"/>
                  <a:ea typeface="Times New Roman"/>
                  <a:cs typeface="Times New Roman"/>
                  <a:sym typeface="Times New Roman"/>
                </a:rPr>
                <a:t>nical Workflow Optimization</a:t>
              </a:r>
            </a:p>
            <a:p>
              <a:pPr algn="just" marL="1165860" indent="-388620" lvl="2">
                <a:lnSpc>
                  <a:spcPts val="3699"/>
                </a:lnSpc>
                <a:buAutoNum type="alphaLcPeriod" startAt="1"/>
              </a:pPr>
              <a:r>
                <a:rPr lang="en-US" sz="2700">
                  <a:solidFill>
                    <a:srgbClr val="000000"/>
                  </a:solidFill>
                  <a:latin typeface="Times New Roman"/>
                  <a:ea typeface="Times New Roman"/>
                  <a:cs typeface="Times New Roman"/>
                  <a:sym typeface="Times New Roman"/>
                </a:rPr>
                <a:t>Forecasting treatment durations to streamline scheduling and reduce patient backlog.</a:t>
              </a:r>
            </a:p>
            <a:p>
              <a:pPr algn="just" marL="582930" indent="-291465" lvl="1">
                <a:lnSpc>
                  <a:spcPts val="3699"/>
                </a:lnSpc>
                <a:buAutoNum type="arabicPeriod" startAt="1"/>
              </a:pPr>
              <a:r>
                <a:rPr lang="en-US" sz="2700">
                  <a:solidFill>
                    <a:srgbClr val="000000"/>
                  </a:solidFill>
                  <a:latin typeface="Times New Roman"/>
                  <a:ea typeface="Times New Roman"/>
                  <a:cs typeface="Times New Roman"/>
                  <a:sym typeface="Times New Roman"/>
                </a:rPr>
                <a:t>Emergency Department Analytics</a:t>
              </a:r>
            </a:p>
            <a:p>
              <a:pPr algn="just" marL="1165860" indent="-388620" lvl="2">
                <a:lnSpc>
                  <a:spcPts val="3699"/>
                </a:lnSpc>
                <a:buAutoNum type="alphaLcPeriod" startAt="1"/>
              </a:pPr>
              <a:r>
                <a:rPr lang="en-US" sz="2700">
                  <a:solidFill>
                    <a:srgbClr val="000000"/>
                  </a:solidFill>
                  <a:latin typeface="Times New Roman"/>
                  <a:ea typeface="Times New Roman"/>
                  <a:cs typeface="Times New Roman"/>
                  <a:sym typeface="Times New Roman"/>
                </a:rPr>
                <a:t>Estimating triage-to-treatment time to prioritize urgent cases and improve patient outcomes.</a:t>
              </a:r>
            </a:p>
            <a:p>
              <a:pPr algn="just" marL="582930" indent="-291465" lvl="1">
                <a:lnSpc>
                  <a:spcPts val="3699"/>
                </a:lnSpc>
                <a:buAutoNum type="arabicPeriod" startAt="1"/>
              </a:pPr>
              <a:r>
                <a:rPr lang="en-US" sz="2700">
                  <a:solidFill>
                    <a:srgbClr val="000000"/>
                  </a:solidFill>
                  <a:latin typeface="Times New Roman"/>
                  <a:ea typeface="Times New Roman"/>
                  <a:cs typeface="Times New Roman"/>
                  <a:sym typeface="Times New Roman"/>
                </a:rPr>
                <a:t>Healthcare Policy Planning</a:t>
              </a:r>
            </a:p>
            <a:p>
              <a:pPr algn="just" marL="1165860" indent="-388620" lvl="2">
                <a:lnSpc>
                  <a:spcPts val="3699"/>
                </a:lnSpc>
                <a:buAutoNum type="alphaLcPeriod" startAt="1"/>
              </a:pPr>
              <a:r>
                <a:rPr lang="en-US" sz="2700">
                  <a:solidFill>
                    <a:srgbClr val="000000"/>
                  </a:solidFill>
                  <a:latin typeface="Times New Roman"/>
                  <a:ea typeface="Times New Roman"/>
                  <a:cs typeface="Times New Roman"/>
                  <a:sym typeface="Times New Roman"/>
                </a:rPr>
                <a:t>Using p</a:t>
              </a:r>
              <a:r>
                <a:rPr lang="en-US" sz="2700">
                  <a:solidFill>
                    <a:srgbClr val="000000"/>
                  </a:solidFill>
                  <a:latin typeface="Times New Roman"/>
                  <a:ea typeface="Times New Roman"/>
                  <a:cs typeface="Times New Roman"/>
                  <a:sym typeface="Times New Roman"/>
                </a:rPr>
                <a:t>r</a:t>
              </a:r>
              <a:r>
                <a:rPr lang="en-US" sz="2700">
                  <a:solidFill>
                    <a:srgbClr val="000000"/>
                  </a:solidFill>
                  <a:latin typeface="Times New Roman"/>
                  <a:ea typeface="Times New Roman"/>
                  <a:cs typeface="Times New Roman"/>
                  <a:sym typeface="Times New Roman"/>
                </a:rPr>
                <a:t>edictive insights to make data-driven decisions in staffing, budgeting, and infrastructure development.</a:t>
              </a:r>
            </a:p>
            <a:p>
              <a:pPr algn="just" marL="582930" indent="-291465" lvl="1">
                <a:lnSpc>
                  <a:spcPts val="3699"/>
                </a:lnSpc>
                <a:buAutoNum type="arabicPeriod" startAt="1"/>
              </a:pPr>
              <a:r>
                <a:rPr lang="en-US" sz="2700">
                  <a:solidFill>
                    <a:srgbClr val="000000"/>
                  </a:solidFill>
                  <a:latin typeface="Times New Roman"/>
                  <a:ea typeface="Times New Roman"/>
                  <a:cs typeface="Times New Roman"/>
                  <a:sym typeface="Times New Roman"/>
                </a:rPr>
                <a:t>Telemedicine Platforms</a:t>
              </a:r>
            </a:p>
            <a:p>
              <a:pPr algn="just" marL="1165860" indent="-388620" lvl="2">
                <a:lnSpc>
                  <a:spcPts val="3699"/>
                </a:lnSpc>
                <a:buAutoNum type="alphaLcPeriod" startAt="1"/>
              </a:pPr>
              <a:r>
                <a:rPr lang="en-US" sz="2700">
                  <a:solidFill>
                    <a:srgbClr val="000000"/>
                  </a:solidFill>
                  <a:latin typeface="Times New Roman"/>
                  <a:ea typeface="Times New Roman"/>
                  <a:cs typeface="Times New Roman"/>
                  <a:sym typeface="Times New Roman"/>
                </a:rPr>
                <a:t>P</a:t>
              </a:r>
              <a:r>
                <a:rPr lang="en-US" sz="2700">
                  <a:solidFill>
                    <a:srgbClr val="000000"/>
                  </a:solidFill>
                  <a:latin typeface="Times New Roman"/>
                  <a:ea typeface="Times New Roman"/>
                  <a:cs typeface="Times New Roman"/>
                  <a:sym typeface="Times New Roman"/>
                </a:rPr>
                <a:t>roviding expected consultation times to enhance user experience and trust.</a:t>
              </a:r>
            </a:p>
            <a:p>
              <a:pPr algn="just">
                <a:lnSpc>
                  <a:spcPts val="3240"/>
                </a:lnSpc>
              </a:pPr>
            </a:p>
          </p:txBody>
        </p:sp>
      </p:grpSp>
    </p:spTree>
  </p:cSld>
  <p:clrMapOvr>
    <a:masterClrMapping/>
  </p:clrMapOvr>
</p:sld>
</file>

<file path=ppt/slides/slide1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940709" y="200025"/>
            <a:ext cx="14894123" cy="828675"/>
          </a:xfrm>
          <a:prstGeom prst="rect">
            <a:avLst/>
          </a:prstGeom>
        </p:spPr>
        <p:txBody>
          <a:bodyPr anchor="t" rtlCol="false" tIns="0" lIns="0" bIns="0" rIns="0">
            <a:spAutoFit/>
          </a:bodyPr>
          <a:lstStyle/>
          <a:p>
            <a:pPr algn="ctr">
              <a:lnSpc>
                <a:spcPts val="6300"/>
              </a:lnSpc>
              <a:spcBef>
                <a:spcPct val="0"/>
              </a:spcBef>
            </a:pPr>
            <a:r>
              <a:rPr lang="en-US" b="true" sz="5250">
                <a:solidFill>
                  <a:srgbClr val="46B0FA"/>
                </a:solidFill>
                <a:latin typeface="Arimo Bold"/>
                <a:ea typeface="Arimo Bold"/>
                <a:cs typeface="Arimo Bold"/>
                <a:sym typeface="Arimo Bold"/>
              </a:rPr>
              <a:t>D</a:t>
            </a:r>
            <a:r>
              <a:rPr lang="en-US" b="true" sz="5250">
                <a:solidFill>
                  <a:srgbClr val="46B0FA"/>
                </a:solidFill>
                <a:latin typeface="Arimo Bold"/>
                <a:ea typeface="Arimo Bold"/>
                <a:cs typeface="Arimo Bold"/>
                <a:sym typeface="Arimo Bold"/>
              </a:rPr>
              <a:t>atasets Used in Healthcare Flow Optimization</a:t>
            </a:r>
          </a:p>
        </p:txBody>
      </p:sp>
      <p:sp>
        <p:nvSpPr>
          <p:cNvPr name="TextBox 3" id="3"/>
          <p:cNvSpPr txBox="true"/>
          <p:nvPr/>
        </p:nvSpPr>
        <p:spPr>
          <a:xfrm rot="0">
            <a:off x="1028700" y="1291977"/>
            <a:ext cx="16230600" cy="8804580"/>
          </a:xfrm>
          <a:prstGeom prst="rect">
            <a:avLst/>
          </a:prstGeom>
        </p:spPr>
        <p:txBody>
          <a:bodyPr anchor="t" rtlCol="false" tIns="0" lIns="0" bIns="0" rIns="0">
            <a:spAutoFit/>
          </a:bodyPr>
          <a:lstStyle/>
          <a:p>
            <a:pPr algn="l">
              <a:lnSpc>
                <a:spcPts val="3514"/>
              </a:lnSpc>
            </a:pPr>
            <a:r>
              <a:rPr lang="en-US" sz="2724" b="true">
                <a:solidFill>
                  <a:srgbClr val="000000"/>
                </a:solidFill>
                <a:latin typeface="Times New Roman Bold"/>
                <a:ea typeface="Times New Roman Bold"/>
                <a:cs typeface="Times New Roman Bold"/>
                <a:sym typeface="Times New Roman Bold"/>
              </a:rPr>
              <a:t>ER Wait Time Dataset:</a:t>
            </a:r>
          </a:p>
          <a:p>
            <a:pPr algn="l">
              <a:lnSpc>
                <a:spcPts val="3514"/>
              </a:lnSpc>
            </a:pPr>
            <a:r>
              <a:rPr lang="en-US" sz="2724">
                <a:solidFill>
                  <a:srgbClr val="000000"/>
                </a:solidFill>
                <a:latin typeface="Times New Roman"/>
                <a:ea typeface="Times New Roman"/>
                <a:cs typeface="Times New Roman"/>
                <a:sym typeface="Times New Roman"/>
              </a:rPr>
              <a:t>Purpose: Used to analyze and optimize emergency room (ER) wait times using feature engineering and predictive modeling.</a:t>
            </a:r>
          </a:p>
          <a:p>
            <a:pPr algn="l">
              <a:lnSpc>
                <a:spcPts val="3514"/>
              </a:lnSpc>
            </a:pPr>
            <a:r>
              <a:rPr lang="en-US" sz="2724">
                <a:solidFill>
                  <a:srgbClr val="000000"/>
                </a:solidFill>
                <a:latin typeface="Times New Roman"/>
                <a:ea typeface="Times New Roman"/>
                <a:cs typeface="Times New Roman"/>
                <a:sym typeface="Times New Roman"/>
              </a:rPr>
              <a:t>Key Features in the Dataset:</a:t>
            </a:r>
          </a:p>
          <a:p>
            <a:pPr algn="l" marL="588189" indent="-294095" lvl="1">
              <a:lnSpc>
                <a:spcPts val="3514"/>
              </a:lnSpc>
              <a:buAutoNum type="arabicPeriod" startAt="1"/>
            </a:pPr>
            <a:r>
              <a:rPr lang="en-US" sz="2724">
                <a:solidFill>
                  <a:srgbClr val="000000"/>
                </a:solidFill>
                <a:latin typeface="Times New Roman"/>
                <a:ea typeface="Times New Roman"/>
                <a:cs typeface="Times New Roman"/>
                <a:sym typeface="Times New Roman"/>
              </a:rPr>
              <a:t>Hospital and Visit Information</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Visit ID, Patient ID, Hospital ID, Hospital Name (dropped during preprocessing)</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Visit Date — Converted to extract Visit Hour, Visit Month, and to determine if the visit was on a Weekend</a:t>
            </a:r>
          </a:p>
          <a:p>
            <a:pPr algn="l">
              <a:lnSpc>
                <a:spcPts val="3514"/>
              </a:lnSpc>
            </a:pPr>
            <a:r>
              <a:rPr lang="en-US" sz="2724">
                <a:solidFill>
                  <a:srgbClr val="000000"/>
                </a:solidFill>
                <a:latin typeface="Times New Roman"/>
                <a:ea typeface="Times New Roman"/>
                <a:cs typeface="Times New Roman"/>
                <a:sym typeface="Times New Roman"/>
              </a:rPr>
              <a:t>   2. Healthcare Operational Metrics</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Nurse-to-Patient Ratio</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Specialist Availability</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Facility Size (Beds)</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Derived metrics:</a:t>
            </a:r>
          </a:p>
          <a:p>
            <a:pPr algn="l" marL="1176379" indent="-392126" lvl="2">
              <a:lnSpc>
                <a:spcPts val="3514"/>
              </a:lnSpc>
              <a:buFont typeface="Arial"/>
              <a:buChar char="⚬"/>
            </a:pPr>
            <a:r>
              <a:rPr lang="en-US" sz="2724">
                <a:solidFill>
                  <a:srgbClr val="000000"/>
                </a:solidFill>
                <a:latin typeface="Times New Roman"/>
                <a:ea typeface="Times New Roman"/>
                <a:cs typeface="Times New Roman"/>
                <a:sym typeface="Times New Roman"/>
              </a:rPr>
              <a:t>Beds per Specialist = Beds / Specialists</a:t>
            </a:r>
          </a:p>
          <a:p>
            <a:pPr algn="l" marL="1176379" indent="-392126" lvl="2">
              <a:lnSpc>
                <a:spcPts val="3514"/>
              </a:lnSpc>
              <a:buFont typeface="Arial"/>
              <a:buChar char="⚬"/>
            </a:pPr>
            <a:r>
              <a:rPr lang="en-US" sz="2724">
                <a:solidFill>
                  <a:srgbClr val="000000"/>
                </a:solidFill>
                <a:latin typeface="Times New Roman"/>
                <a:ea typeface="Times New Roman"/>
                <a:cs typeface="Times New Roman"/>
                <a:sym typeface="Times New Roman"/>
              </a:rPr>
              <a:t>Patients per Nurse = Nurse-to-Patient Ratio</a:t>
            </a:r>
          </a:p>
          <a:p>
            <a:pPr algn="l">
              <a:lnSpc>
                <a:spcPts val="3514"/>
              </a:lnSpc>
            </a:pPr>
            <a:r>
              <a:rPr lang="en-US" sz="2724">
                <a:solidFill>
                  <a:srgbClr val="000000"/>
                </a:solidFill>
                <a:latin typeface="Times New Roman"/>
                <a:ea typeface="Times New Roman"/>
                <a:cs typeface="Times New Roman"/>
                <a:sym typeface="Times New Roman"/>
              </a:rPr>
              <a:t>   3. Time Tracking Features</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Time to Registration (min)</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Time to Triage (min)</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Time to Medical Professional (min)</a:t>
            </a:r>
          </a:p>
          <a:p>
            <a:pPr algn="l" marL="588189" indent="-294095" lvl="1">
              <a:lnSpc>
                <a:spcPts val="3514"/>
              </a:lnSpc>
              <a:buFont typeface="Arial"/>
              <a:buChar char="•"/>
            </a:pPr>
            <a:r>
              <a:rPr lang="en-US" sz="2724">
                <a:solidFill>
                  <a:srgbClr val="000000"/>
                </a:solidFill>
                <a:latin typeface="Times New Roman"/>
                <a:ea typeface="Times New Roman"/>
                <a:cs typeface="Times New Roman"/>
                <a:sym typeface="Times New Roman"/>
              </a:rPr>
              <a:t>Total Wait Time (min) — Target variable for prediction</a:t>
            </a:r>
          </a:p>
          <a:p>
            <a:pPr algn="l">
              <a:lnSpc>
                <a:spcPts val="3269"/>
              </a:lnSpc>
              <a:spcBef>
                <a:spcPct val="0"/>
              </a:spcBef>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076"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1073288"/>
            <a:chOff x="0" y="0"/>
            <a:chExt cx="20784608" cy="1431051"/>
          </a:xfrm>
        </p:grpSpPr>
        <p:sp>
          <p:nvSpPr>
            <p:cNvPr name="Freeform 7" id="7"/>
            <p:cNvSpPr/>
            <p:nvPr/>
          </p:nvSpPr>
          <p:spPr>
            <a:xfrm flipH="false" flipV="false" rot="0">
              <a:off x="0" y="0"/>
              <a:ext cx="20784607" cy="1431051"/>
            </a:xfrm>
            <a:custGeom>
              <a:avLst/>
              <a:gdLst/>
              <a:ahLst/>
              <a:cxnLst/>
              <a:rect r="r" b="b" t="t" l="l"/>
              <a:pathLst>
                <a:path h="1431051" w="20784607">
                  <a:moveTo>
                    <a:pt x="0" y="0"/>
                  </a:moveTo>
                  <a:lnTo>
                    <a:pt x="20784607" y="0"/>
                  </a:lnTo>
                  <a:lnTo>
                    <a:pt x="20784607" y="1431051"/>
                  </a:lnTo>
                  <a:lnTo>
                    <a:pt x="0" y="1431051"/>
                  </a:lnTo>
                  <a:close/>
                </a:path>
              </a:pathLst>
            </a:custGeom>
            <a:solidFill>
              <a:srgbClr val="000000">
                <a:alpha val="0"/>
              </a:srgbClr>
            </a:solidFill>
          </p:spPr>
        </p:sp>
        <p:sp>
          <p:nvSpPr>
            <p:cNvPr name="TextBox 8" id="8"/>
            <p:cNvSpPr txBox="true"/>
            <p:nvPr/>
          </p:nvSpPr>
          <p:spPr>
            <a:xfrm>
              <a:off x="0" y="-28575"/>
              <a:ext cx="20784608" cy="1459626"/>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Pre Processings</a:t>
              </a:r>
            </a:p>
          </p:txBody>
        </p:sp>
      </p:grpSp>
      <p:sp>
        <p:nvSpPr>
          <p:cNvPr name="TextBox 9" id="9"/>
          <p:cNvSpPr txBox="true"/>
          <p:nvPr/>
        </p:nvSpPr>
        <p:spPr>
          <a:xfrm rot="0">
            <a:off x="1490872" y="1468103"/>
            <a:ext cx="15441069" cy="8470995"/>
          </a:xfrm>
          <a:prstGeom prst="rect">
            <a:avLst/>
          </a:prstGeom>
        </p:spPr>
        <p:txBody>
          <a:bodyPr anchor="t" rtlCol="false" tIns="0" lIns="0" bIns="0" rIns="0">
            <a:spAutoFit/>
          </a:bodyPr>
          <a:lstStyle/>
          <a:p>
            <a:pPr algn="just">
              <a:lnSpc>
                <a:spcPts val="3591"/>
              </a:lnSpc>
            </a:pPr>
            <a:r>
              <a:rPr lang="en-US" sz="2565">
                <a:solidFill>
                  <a:srgbClr val="000000"/>
                </a:solidFill>
                <a:latin typeface="Canva Sans"/>
                <a:ea typeface="Canva Sans"/>
                <a:cs typeface="Canva Sans"/>
                <a:sym typeface="Canva Sans"/>
              </a:rPr>
              <a:t>1. Missing Value Handling</a:t>
            </a:r>
          </a:p>
          <a:p>
            <a:pPr algn="just" marL="553790" indent="-276895" lvl="1">
              <a:lnSpc>
                <a:spcPts val="3591"/>
              </a:lnSpc>
              <a:buFont typeface="Arial"/>
              <a:buChar char="•"/>
            </a:pPr>
            <a:r>
              <a:rPr lang="en-US" sz="2565">
                <a:solidFill>
                  <a:srgbClr val="000000"/>
                </a:solidFill>
                <a:latin typeface="Canva Sans"/>
                <a:ea typeface="Canva Sans"/>
                <a:cs typeface="Canva Sans"/>
                <a:sym typeface="Canva Sans"/>
              </a:rPr>
              <a:t>Numerical Columns: Missing values are filled using mean or median (based on the strategy set).</a:t>
            </a:r>
          </a:p>
          <a:p>
            <a:pPr algn="just" marL="553790" indent="-276895" lvl="1">
              <a:lnSpc>
                <a:spcPts val="3591"/>
              </a:lnSpc>
              <a:buFont typeface="Arial"/>
              <a:buChar char="•"/>
            </a:pPr>
            <a:r>
              <a:rPr lang="en-US" sz="2565">
                <a:solidFill>
                  <a:srgbClr val="000000"/>
                </a:solidFill>
                <a:latin typeface="Canva Sans"/>
                <a:ea typeface="Canva Sans"/>
                <a:cs typeface="Canva Sans"/>
                <a:sym typeface="Canva Sans"/>
              </a:rPr>
              <a:t>Categorical Columns: Missing values are imputed with the most frequent category.</a:t>
            </a:r>
          </a:p>
          <a:p>
            <a:pPr algn="just">
              <a:lnSpc>
                <a:spcPts val="3591"/>
              </a:lnSpc>
            </a:pPr>
            <a:r>
              <a:rPr lang="en-US" sz="2565">
                <a:solidFill>
                  <a:srgbClr val="000000"/>
                </a:solidFill>
                <a:latin typeface="Canva Sans"/>
                <a:ea typeface="Canva Sans"/>
                <a:cs typeface="Canva Sans"/>
                <a:sym typeface="Canva Sans"/>
              </a:rPr>
              <a:t>2. Automatic Column Type Detection</a:t>
            </a:r>
          </a:p>
          <a:p>
            <a:pPr algn="just" marL="553790" indent="-276895" lvl="1">
              <a:lnSpc>
                <a:spcPts val="3591"/>
              </a:lnSpc>
              <a:buFont typeface="Arial"/>
              <a:buChar char="•"/>
            </a:pPr>
            <a:r>
              <a:rPr lang="en-US" sz="2565">
                <a:solidFill>
                  <a:srgbClr val="000000"/>
                </a:solidFill>
                <a:latin typeface="Canva Sans"/>
                <a:ea typeface="Canva Sans"/>
                <a:cs typeface="Canva Sans"/>
                <a:sym typeface="Canva Sans"/>
              </a:rPr>
              <a:t>Distinguishes between:</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Numerical columns</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Categorical columns</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Datetime columns</a:t>
            </a:r>
          </a:p>
          <a:p>
            <a:pPr algn="just">
              <a:lnSpc>
                <a:spcPts val="3591"/>
              </a:lnSpc>
            </a:pPr>
            <a:r>
              <a:rPr lang="en-US" sz="2565">
                <a:solidFill>
                  <a:srgbClr val="000000"/>
                </a:solidFill>
                <a:latin typeface="Canva Sans"/>
                <a:ea typeface="Canva Sans"/>
                <a:cs typeface="Canva Sans"/>
                <a:sym typeface="Canva Sans"/>
              </a:rPr>
              <a:t>3. Feature Engineering</a:t>
            </a:r>
          </a:p>
          <a:p>
            <a:pPr algn="just" marL="553790" indent="-276895" lvl="1">
              <a:lnSpc>
                <a:spcPts val="3591"/>
              </a:lnSpc>
              <a:buFont typeface="Arial"/>
              <a:buChar char="•"/>
            </a:pPr>
            <a:r>
              <a:rPr lang="en-US" sz="2565">
                <a:solidFill>
                  <a:srgbClr val="000000"/>
                </a:solidFill>
                <a:latin typeface="Canva Sans"/>
                <a:ea typeface="Canva Sans"/>
                <a:cs typeface="Canva Sans"/>
                <a:sym typeface="Canva Sans"/>
              </a:rPr>
              <a:t>Datetime Features:</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Hour, day of week, month, quarter</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Is weekend indicator</a:t>
            </a:r>
          </a:p>
          <a:p>
            <a:pPr algn="just" marL="553790" indent="-276895" lvl="1">
              <a:lnSpc>
                <a:spcPts val="3591"/>
              </a:lnSpc>
              <a:buFont typeface="Arial"/>
              <a:buChar char="•"/>
            </a:pPr>
            <a:r>
              <a:rPr lang="en-US" sz="2565">
                <a:solidFill>
                  <a:srgbClr val="000000"/>
                </a:solidFill>
                <a:latin typeface="Canva Sans"/>
                <a:ea typeface="Canva Sans"/>
                <a:cs typeface="Canva Sans"/>
                <a:sym typeface="Canva Sans"/>
              </a:rPr>
              <a:t>Healthcare-Specific Features:</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Staff_Efficiency_Ratio = Nurse-to-Patient Ratio / Specialist Availability</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Beds_per_Specialist = Facility Size (Beds) / Specialist Availability</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Capacity_Utilization = Patient Volume Estimate / Facility Size (Beds)</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Urgency_Numeric: Encoded urgency level</a:t>
            </a:r>
          </a:p>
          <a:p>
            <a:pPr algn="just" marL="1107580" indent="-369193" lvl="2">
              <a:lnSpc>
                <a:spcPts val="3591"/>
              </a:lnSpc>
              <a:buFont typeface="Arial"/>
              <a:buChar char="⚬"/>
            </a:pPr>
            <a:r>
              <a:rPr lang="en-US" sz="2565">
                <a:solidFill>
                  <a:srgbClr val="000000"/>
                </a:solidFill>
                <a:latin typeface="Canva Sans"/>
                <a:ea typeface="Canva Sans"/>
                <a:cs typeface="Canva Sans"/>
                <a:sym typeface="Canva Sans"/>
              </a:rPr>
              <a:t>Region-based complexity scores</a:t>
            </a:r>
          </a:p>
          <a:p>
            <a:pPr algn="just" marL="553790" indent="-276895" lvl="1">
              <a:lnSpc>
                <a:spcPts val="3591"/>
              </a:lnSpc>
              <a:buFont typeface="Arial"/>
              <a:buChar char="•"/>
            </a:pPr>
            <a:r>
              <a:rPr lang="en-US" sz="2565">
                <a:solidFill>
                  <a:srgbClr val="000000"/>
                </a:solidFill>
                <a:latin typeface="Canva Sans"/>
                <a:ea typeface="Canva Sans"/>
                <a:cs typeface="Canva Sans"/>
                <a:sym typeface="Canva Sans"/>
              </a:rPr>
              <a:t>Ratio Features: Between multiple time-based columns (e.g., registration to triage time)</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076"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1073288"/>
            <a:chOff x="0" y="0"/>
            <a:chExt cx="20784608" cy="1431051"/>
          </a:xfrm>
        </p:grpSpPr>
        <p:sp>
          <p:nvSpPr>
            <p:cNvPr name="Freeform 7" id="7"/>
            <p:cNvSpPr/>
            <p:nvPr/>
          </p:nvSpPr>
          <p:spPr>
            <a:xfrm flipH="false" flipV="false" rot="0">
              <a:off x="0" y="0"/>
              <a:ext cx="20784607" cy="1431051"/>
            </a:xfrm>
            <a:custGeom>
              <a:avLst/>
              <a:gdLst/>
              <a:ahLst/>
              <a:cxnLst/>
              <a:rect r="r" b="b" t="t" l="l"/>
              <a:pathLst>
                <a:path h="1431051" w="20784607">
                  <a:moveTo>
                    <a:pt x="0" y="0"/>
                  </a:moveTo>
                  <a:lnTo>
                    <a:pt x="20784607" y="0"/>
                  </a:lnTo>
                  <a:lnTo>
                    <a:pt x="20784607" y="1431051"/>
                  </a:lnTo>
                  <a:lnTo>
                    <a:pt x="0" y="1431051"/>
                  </a:lnTo>
                  <a:close/>
                </a:path>
              </a:pathLst>
            </a:custGeom>
            <a:solidFill>
              <a:srgbClr val="000000">
                <a:alpha val="0"/>
              </a:srgbClr>
            </a:solidFill>
          </p:spPr>
        </p:sp>
        <p:sp>
          <p:nvSpPr>
            <p:cNvPr name="TextBox 8" id="8"/>
            <p:cNvSpPr txBox="true"/>
            <p:nvPr/>
          </p:nvSpPr>
          <p:spPr>
            <a:xfrm>
              <a:off x="0" y="-28575"/>
              <a:ext cx="20784608" cy="1459626"/>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Pre Processings</a:t>
              </a:r>
            </a:p>
          </p:txBody>
        </p:sp>
      </p:grpSp>
      <p:sp>
        <p:nvSpPr>
          <p:cNvPr name="TextBox 9" id="9"/>
          <p:cNvSpPr txBox="true"/>
          <p:nvPr/>
        </p:nvSpPr>
        <p:spPr>
          <a:xfrm rot="0">
            <a:off x="1337940" y="1526261"/>
            <a:ext cx="15240932" cy="8601487"/>
          </a:xfrm>
          <a:prstGeom prst="rect">
            <a:avLst/>
          </a:prstGeom>
        </p:spPr>
        <p:txBody>
          <a:bodyPr anchor="t" rtlCol="false" tIns="0" lIns="0" bIns="0" rIns="0">
            <a:spAutoFit/>
          </a:bodyPr>
          <a:lstStyle/>
          <a:p>
            <a:pPr algn="just">
              <a:lnSpc>
                <a:spcPts val="3598"/>
              </a:lnSpc>
            </a:pPr>
            <a:r>
              <a:rPr lang="en-US" sz="2570">
                <a:solidFill>
                  <a:srgbClr val="000000"/>
                </a:solidFill>
                <a:latin typeface="Canva Sans"/>
                <a:ea typeface="Canva Sans"/>
                <a:cs typeface="Canva Sans"/>
                <a:sym typeface="Canva Sans"/>
              </a:rPr>
              <a:t>4. Outlier Detec</a:t>
            </a:r>
            <a:r>
              <a:rPr lang="en-US" sz="2570">
                <a:solidFill>
                  <a:srgbClr val="000000"/>
                </a:solidFill>
                <a:latin typeface="Canva Sans"/>
                <a:ea typeface="Canva Sans"/>
                <a:cs typeface="Canva Sans"/>
                <a:sym typeface="Canva Sans"/>
              </a:rPr>
              <a:t>tion &amp; Removal</a:t>
            </a:r>
          </a:p>
          <a:p>
            <a:pPr algn="just" marL="554864" indent="-277432" lvl="1">
              <a:lnSpc>
                <a:spcPts val="3598"/>
              </a:lnSpc>
              <a:buFont typeface="Arial"/>
              <a:buChar char="•"/>
            </a:pPr>
            <a:r>
              <a:rPr lang="en-US" sz="2570">
                <a:solidFill>
                  <a:srgbClr val="000000"/>
                </a:solidFill>
                <a:latin typeface="Canva Sans"/>
                <a:ea typeface="Canva Sans"/>
                <a:cs typeface="Canva Sans"/>
                <a:sym typeface="Canva Sans"/>
              </a:rPr>
              <a:t>Outliers in numerical columns are detected using:</a:t>
            </a:r>
          </a:p>
          <a:p>
            <a:pPr algn="just" marL="1109727" indent="-369909" lvl="2">
              <a:lnSpc>
                <a:spcPts val="3598"/>
              </a:lnSpc>
              <a:buFont typeface="Arial"/>
              <a:buChar char="⚬"/>
            </a:pPr>
            <a:r>
              <a:rPr lang="en-US" sz="2570">
                <a:solidFill>
                  <a:srgbClr val="000000"/>
                </a:solidFill>
                <a:latin typeface="Canva Sans"/>
                <a:ea typeface="Canva Sans"/>
                <a:cs typeface="Canva Sans"/>
                <a:sym typeface="Canva Sans"/>
              </a:rPr>
              <a:t>IQR (Interquartile Range) or</a:t>
            </a:r>
          </a:p>
          <a:p>
            <a:pPr algn="just" marL="1109727" indent="-369909" lvl="2">
              <a:lnSpc>
                <a:spcPts val="3598"/>
              </a:lnSpc>
              <a:buFont typeface="Arial"/>
              <a:buChar char="⚬"/>
            </a:pPr>
            <a:r>
              <a:rPr lang="en-US" sz="2570">
                <a:solidFill>
                  <a:srgbClr val="000000"/>
                </a:solidFill>
                <a:latin typeface="Canva Sans"/>
                <a:ea typeface="Canva Sans"/>
                <a:cs typeface="Canva Sans"/>
                <a:sym typeface="Canva Sans"/>
              </a:rPr>
              <a:t>Z-score</a:t>
            </a:r>
          </a:p>
          <a:p>
            <a:pPr algn="just" marL="554864" indent="-277432" lvl="1">
              <a:lnSpc>
                <a:spcPts val="3598"/>
              </a:lnSpc>
              <a:buFont typeface="Arial"/>
              <a:buChar char="•"/>
            </a:pPr>
            <a:r>
              <a:rPr lang="en-US" sz="2570">
                <a:solidFill>
                  <a:srgbClr val="000000"/>
                </a:solidFill>
                <a:latin typeface="Canva Sans"/>
                <a:ea typeface="Canva Sans"/>
                <a:cs typeface="Canva Sans"/>
                <a:sym typeface="Canva Sans"/>
              </a:rPr>
              <a:t>Rows with extreme val</a:t>
            </a:r>
            <a:r>
              <a:rPr lang="en-US" sz="2570">
                <a:solidFill>
                  <a:srgbClr val="000000"/>
                </a:solidFill>
                <a:latin typeface="Canva Sans"/>
                <a:ea typeface="Canva Sans"/>
                <a:cs typeface="Canva Sans"/>
                <a:sym typeface="Canva Sans"/>
              </a:rPr>
              <a:t>ues are removed (if they make up &lt;10% of data).</a:t>
            </a:r>
          </a:p>
          <a:p>
            <a:pPr algn="just">
              <a:lnSpc>
                <a:spcPts val="3598"/>
              </a:lnSpc>
            </a:pPr>
            <a:r>
              <a:rPr lang="en-US" sz="2570">
                <a:solidFill>
                  <a:srgbClr val="000000"/>
                </a:solidFill>
                <a:latin typeface="Canva Sans"/>
                <a:ea typeface="Canva Sans"/>
                <a:cs typeface="Canva Sans"/>
                <a:sym typeface="Canva Sans"/>
              </a:rPr>
              <a:t>5. Encoding Categorical Variables</a:t>
            </a:r>
          </a:p>
          <a:p>
            <a:pPr algn="just" marL="554864" indent="-277432" lvl="1">
              <a:lnSpc>
                <a:spcPts val="3598"/>
              </a:lnSpc>
              <a:buFont typeface="Arial"/>
              <a:buChar char="•"/>
            </a:pPr>
            <a:r>
              <a:rPr lang="en-US" sz="2570">
                <a:solidFill>
                  <a:srgbClr val="000000"/>
                </a:solidFill>
                <a:latin typeface="Canva Sans"/>
                <a:ea typeface="Canva Sans"/>
                <a:cs typeface="Canva Sans"/>
                <a:sym typeface="Canva Sans"/>
              </a:rPr>
              <a:t>Uses OneHotEncoder with drop='first' to reduce dimensionality.</a:t>
            </a:r>
          </a:p>
          <a:p>
            <a:pPr algn="just" marL="554864" indent="-277432" lvl="1">
              <a:lnSpc>
                <a:spcPts val="3598"/>
              </a:lnSpc>
              <a:buFont typeface="Arial"/>
              <a:buChar char="•"/>
            </a:pPr>
            <a:r>
              <a:rPr lang="en-US" sz="2570">
                <a:solidFill>
                  <a:srgbClr val="000000"/>
                </a:solidFill>
                <a:latin typeface="Canva Sans"/>
                <a:ea typeface="Canva Sans"/>
                <a:cs typeface="Canva Sans"/>
                <a:sym typeface="Canva Sans"/>
              </a:rPr>
              <a:t>Categorical features are converted into binary dummy variables.</a:t>
            </a:r>
          </a:p>
          <a:p>
            <a:pPr algn="just">
              <a:lnSpc>
                <a:spcPts val="3598"/>
              </a:lnSpc>
            </a:pPr>
            <a:r>
              <a:rPr lang="en-US" sz="2570">
                <a:solidFill>
                  <a:srgbClr val="000000"/>
                </a:solidFill>
                <a:latin typeface="Canva Sans"/>
                <a:ea typeface="Canva Sans"/>
                <a:cs typeface="Canva Sans"/>
                <a:sym typeface="Canva Sans"/>
              </a:rPr>
              <a:t>6. Feature Scaling</a:t>
            </a:r>
          </a:p>
          <a:p>
            <a:pPr algn="just" marL="554864" indent="-277432" lvl="1">
              <a:lnSpc>
                <a:spcPts val="3598"/>
              </a:lnSpc>
              <a:buFont typeface="Arial"/>
              <a:buChar char="•"/>
            </a:pPr>
            <a:r>
              <a:rPr lang="en-US" sz="2570">
                <a:solidFill>
                  <a:srgbClr val="000000"/>
                </a:solidFill>
                <a:latin typeface="Canva Sans"/>
                <a:ea typeface="Canva Sans"/>
                <a:cs typeface="Canva Sans"/>
                <a:sym typeface="Canva Sans"/>
              </a:rPr>
              <a:t>All numerical features are standardized using StandardScaler.</a:t>
            </a:r>
          </a:p>
          <a:p>
            <a:pPr algn="just">
              <a:lnSpc>
                <a:spcPts val="3598"/>
              </a:lnSpc>
            </a:pPr>
            <a:r>
              <a:rPr lang="en-US" sz="2570">
                <a:solidFill>
                  <a:srgbClr val="000000"/>
                </a:solidFill>
                <a:latin typeface="Canva Sans"/>
                <a:ea typeface="Canva Sans"/>
                <a:cs typeface="Canva Sans"/>
                <a:sym typeface="Canva Sans"/>
              </a:rPr>
              <a:t>7. Feature Selection (Optional)</a:t>
            </a:r>
          </a:p>
          <a:p>
            <a:pPr algn="just" marL="554864" indent="-277432" lvl="1">
              <a:lnSpc>
                <a:spcPts val="3598"/>
              </a:lnSpc>
              <a:buFont typeface="Arial"/>
              <a:buChar char="•"/>
            </a:pPr>
            <a:r>
              <a:rPr lang="en-US" sz="2570">
                <a:solidFill>
                  <a:srgbClr val="000000"/>
                </a:solidFill>
                <a:latin typeface="Canva Sans"/>
                <a:ea typeface="Canva Sans"/>
                <a:cs typeface="Canva Sans"/>
                <a:sym typeface="Canva Sans"/>
              </a:rPr>
              <a:t>Uses SelectKBest with f_regression if enabled.</a:t>
            </a:r>
          </a:p>
          <a:p>
            <a:pPr algn="just" marL="554864" indent="-277432" lvl="1">
              <a:lnSpc>
                <a:spcPts val="3598"/>
              </a:lnSpc>
              <a:buFont typeface="Arial"/>
              <a:buChar char="•"/>
            </a:pPr>
            <a:r>
              <a:rPr lang="en-US" sz="2570">
                <a:solidFill>
                  <a:srgbClr val="000000"/>
                </a:solidFill>
                <a:latin typeface="Canva Sans"/>
                <a:ea typeface="Canva Sans"/>
                <a:cs typeface="Canva Sans"/>
                <a:sym typeface="Canva Sans"/>
              </a:rPr>
              <a:t>Selects top K features most correlated with the target.</a:t>
            </a:r>
          </a:p>
          <a:p>
            <a:pPr algn="just">
              <a:lnSpc>
                <a:spcPts val="3706"/>
              </a:lnSpc>
            </a:pPr>
          </a:p>
          <a:p>
            <a:pPr algn="just">
              <a:lnSpc>
                <a:spcPts val="3706"/>
              </a:lnSpc>
            </a:pPr>
          </a:p>
          <a:p>
            <a:pPr algn="just">
              <a:lnSpc>
                <a:spcPts val="3706"/>
              </a:lnSpc>
            </a:pPr>
          </a:p>
          <a:p>
            <a:pPr algn="just">
              <a:lnSpc>
                <a:spcPts val="3706"/>
              </a:lnSpc>
            </a:pPr>
          </a:p>
          <a:p>
            <a:pPr algn="just">
              <a:lnSpc>
                <a:spcPts val="3706"/>
              </a:lnSpc>
            </a:pPr>
          </a:p>
          <a:p>
            <a:pPr algn="just">
              <a:lnSpc>
                <a:spcPts val="3706"/>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1073246"/>
            <a:chOff x="0" y="0"/>
            <a:chExt cx="20784608" cy="1430995"/>
          </a:xfrm>
        </p:grpSpPr>
        <p:sp>
          <p:nvSpPr>
            <p:cNvPr name="Freeform 7" id="7"/>
            <p:cNvSpPr/>
            <p:nvPr/>
          </p:nvSpPr>
          <p:spPr>
            <a:xfrm flipH="false" flipV="false" rot="0">
              <a:off x="0" y="0"/>
              <a:ext cx="20784607" cy="1430995"/>
            </a:xfrm>
            <a:custGeom>
              <a:avLst/>
              <a:gdLst/>
              <a:ahLst/>
              <a:cxnLst/>
              <a:rect r="r" b="b" t="t" l="l"/>
              <a:pathLst>
                <a:path h="1430995" w="20784607">
                  <a:moveTo>
                    <a:pt x="0" y="0"/>
                  </a:moveTo>
                  <a:lnTo>
                    <a:pt x="20784607" y="0"/>
                  </a:lnTo>
                  <a:lnTo>
                    <a:pt x="20784607" y="1430995"/>
                  </a:lnTo>
                  <a:lnTo>
                    <a:pt x="0" y="1430995"/>
                  </a:lnTo>
                  <a:close/>
                </a:path>
              </a:pathLst>
            </a:custGeom>
            <a:solidFill>
              <a:srgbClr val="000000">
                <a:alpha val="0"/>
              </a:srgbClr>
            </a:solidFill>
          </p:spPr>
        </p:sp>
        <p:sp>
          <p:nvSpPr>
            <p:cNvPr name="TextBox 8" id="8"/>
            <p:cNvSpPr txBox="true"/>
            <p:nvPr/>
          </p:nvSpPr>
          <p:spPr>
            <a:xfrm>
              <a:off x="0" y="-28575"/>
              <a:ext cx="20784608" cy="14595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Models Incorporated</a:t>
              </a:r>
            </a:p>
          </p:txBody>
        </p:sp>
      </p:grpSp>
      <p:sp>
        <p:nvSpPr>
          <p:cNvPr name="TextBox 9" id="9"/>
          <p:cNvSpPr txBox="true"/>
          <p:nvPr/>
        </p:nvSpPr>
        <p:spPr>
          <a:xfrm rot="0">
            <a:off x="1223817" y="2157412"/>
            <a:ext cx="15592810" cy="6181725"/>
          </a:xfrm>
          <a:prstGeom prst="rect">
            <a:avLst/>
          </a:prstGeom>
        </p:spPr>
        <p:txBody>
          <a:bodyPr anchor="t" rtlCol="false" tIns="0" lIns="0" bIns="0" rIns="0">
            <a:spAutoFit/>
          </a:bodyPr>
          <a:lstStyle/>
          <a:p>
            <a:pPr algn="l">
              <a:lnSpc>
                <a:spcPts val="3240"/>
              </a:lnSpc>
              <a:spcBef>
                <a:spcPct val="0"/>
              </a:spcBef>
            </a:pPr>
            <a:r>
              <a:rPr lang="en-US" sz="2700">
                <a:solidFill>
                  <a:srgbClr val="000000"/>
                </a:solidFill>
                <a:latin typeface="Times New Roman"/>
                <a:ea typeface="Times New Roman"/>
                <a:cs typeface="Times New Roman"/>
                <a:sym typeface="Times New Roman"/>
              </a:rPr>
              <a:t>1. Random Forest Regressor</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Type: Ensemble learning (bagging)</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Why used: Handles non-linear relationships well, robust to outliers and overfitting</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Hyperparameters configured:</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n_estimators: 100</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max_depth: 10</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min_samples_split: 5</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min_samples_leaf: 2</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Advantages:</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Handles missing data and unscaled features</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Feature importance is interpretable</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Tuning supported: Yes (GridSearchCV with depth, leaf size, etc.)</a:t>
            </a:r>
          </a:p>
          <a:p>
            <a:pPr algn="l">
              <a:lnSpc>
                <a:spcPts val="3240"/>
              </a:lnSpc>
              <a:spcBef>
                <a:spcPct val="0"/>
              </a:spcBef>
            </a:pPr>
            <a:r>
              <a:rPr lang="en-US" sz="2700">
                <a:solidFill>
                  <a:srgbClr val="000000"/>
                </a:solidFill>
                <a:latin typeface="Times New Roman"/>
                <a:ea typeface="Times New Roman"/>
                <a:cs typeface="Times New Roman"/>
                <a:sym typeface="Times New Roman"/>
              </a:rPr>
              <a:t> </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Tuning supported: Yes (grid search across tree depth, learning rate, etc.)</a:t>
            </a:r>
          </a:p>
          <a:p>
            <a:pPr algn="l">
              <a:lnSpc>
                <a:spcPts val="3145"/>
              </a:lnSpc>
              <a:spcBef>
                <a:spcPct val="0"/>
              </a:spcBef>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1073246"/>
            <a:chOff x="0" y="0"/>
            <a:chExt cx="20784608" cy="1430995"/>
          </a:xfrm>
        </p:grpSpPr>
        <p:sp>
          <p:nvSpPr>
            <p:cNvPr name="Freeform 7" id="7"/>
            <p:cNvSpPr/>
            <p:nvPr/>
          </p:nvSpPr>
          <p:spPr>
            <a:xfrm flipH="false" flipV="false" rot="0">
              <a:off x="0" y="0"/>
              <a:ext cx="20784607" cy="1430995"/>
            </a:xfrm>
            <a:custGeom>
              <a:avLst/>
              <a:gdLst/>
              <a:ahLst/>
              <a:cxnLst/>
              <a:rect r="r" b="b" t="t" l="l"/>
              <a:pathLst>
                <a:path h="1430995" w="20784607">
                  <a:moveTo>
                    <a:pt x="0" y="0"/>
                  </a:moveTo>
                  <a:lnTo>
                    <a:pt x="20784607" y="0"/>
                  </a:lnTo>
                  <a:lnTo>
                    <a:pt x="20784607" y="1430995"/>
                  </a:lnTo>
                  <a:lnTo>
                    <a:pt x="0" y="1430995"/>
                  </a:lnTo>
                  <a:close/>
                </a:path>
              </a:pathLst>
            </a:custGeom>
            <a:solidFill>
              <a:srgbClr val="000000">
                <a:alpha val="0"/>
              </a:srgbClr>
            </a:solidFill>
          </p:spPr>
        </p:sp>
        <p:sp>
          <p:nvSpPr>
            <p:cNvPr name="TextBox 8" id="8"/>
            <p:cNvSpPr txBox="true"/>
            <p:nvPr/>
          </p:nvSpPr>
          <p:spPr>
            <a:xfrm>
              <a:off x="0" y="-28575"/>
              <a:ext cx="20784608" cy="14595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Models Incorporated</a:t>
              </a:r>
            </a:p>
          </p:txBody>
        </p:sp>
      </p:grpSp>
      <p:sp>
        <p:nvSpPr>
          <p:cNvPr name="TextBox 9" id="9"/>
          <p:cNvSpPr txBox="true"/>
          <p:nvPr/>
        </p:nvSpPr>
        <p:spPr>
          <a:xfrm rot="0">
            <a:off x="1223817" y="2157412"/>
            <a:ext cx="15592810" cy="5772150"/>
          </a:xfrm>
          <a:prstGeom prst="rect">
            <a:avLst/>
          </a:prstGeom>
        </p:spPr>
        <p:txBody>
          <a:bodyPr anchor="t" rtlCol="false" tIns="0" lIns="0" bIns="0" rIns="0">
            <a:spAutoFit/>
          </a:bodyPr>
          <a:lstStyle/>
          <a:p>
            <a:pPr algn="l">
              <a:lnSpc>
                <a:spcPts val="3240"/>
              </a:lnSpc>
              <a:spcBef>
                <a:spcPct val="0"/>
              </a:spcBef>
            </a:pPr>
            <a:r>
              <a:rPr lang="en-US" sz="2700">
                <a:solidFill>
                  <a:srgbClr val="000000"/>
                </a:solidFill>
                <a:latin typeface="Times New Roman"/>
                <a:ea typeface="Times New Roman"/>
                <a:cs typeface="Times New Roman"/>
                <a:sym typeface="Times New Roman"/>
              </a:rPr>
              <a:t>2. XGBoost Regressor</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Type: Gradient boosting decision trees</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Why used: Excellent for tabular data, fast and accurate</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Hyperparameters configured:</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n_estimators: 100</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max_depth: 6</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learn</a:t>
            </a:r>
            <a:r>
              <a:rPr lang="en-US" sz="2700">
                <a:solidFill>
                  <a:srgbClr val="000000"/>
                </a:solidFill>
                <a:latin typeface="Times New Roman"/>
                <a:ea typeface="Times New Roman"/>
                <a:cs typeface="Times New Roman"/>
                <a:sym typeface="Times New Roman"/>
              </a:rPr>
              <a:t>ing_rate: 0.1</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subsample: 0.8</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col</a:t>
            </a:r>
            <a:r>
              <a:rPr lang="en-US" sz="2700">
                <a:solidFill>
                  <a:srgbClr val="000000"/>
                </a:solidFill>
                <a:latin typeface="Times New Roman"/>
                <a:ea typeface="Times New Roman"/>
                <a:cs typeface="Times New Roman"/>
                <a:sym typeface="Times New Roman"/>
              </a:rPr>
              <a:t>sample_bytree: 0.8</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Advantages:</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Handles complex interactions between features</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Good</a:t>
            </a:r>
            <a:r>
              <a:rPr lang="en-US" sz="2700">
                <a:solidFill>
                  <a:srgbClr val="000000"/>
                </a:solidFill>
                <a:latin typeface="Times New Roman"/>
                <a:ea typeface="Times New Roman"/>
                <a:cs typeface="Times New Roman"/>
                <a:sym typeface="Times New Roman"/>
              </a:rPr>
              <a:t> generalization often outperforms other regressors</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Tuning supported: Yes (grid search across tree depth, learning rate, etc.)</a:t>
            </a:r>
          </a:p>
          <a:p>
            <a:pPr algn="l">
              <a:lnSpc>
                <a:spcPts val="3145"/>
              </a:lnSpc>
              <a:spcBef>
                <a:spcPct val="0"/>
              </a:spcBef>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1073246"/>
            <a:chOff x="0" y="0"/>
            <a:chExt cx="20784608" cy="1430995"/>
          </a:xfrm>
        </p:grpSpPr>
        <p:sp>
          <p:nvSpPr>
            <p:cNvPr name="Freeform 7" id="7"/>
            <p:cNvSpPr/>
            <p:nvPr/>
          </p:nvSpPr>
          <p:spPr>
            <a:xfrm flipH="false" flipV="false" rot="0">
              <a:off x="0" y="0"/>
              <a:ext cx="20784607" cy="1430995"/>
            </a:xfrm>
            <a:custGeom>
              <a:avLst/>
              <a:gdLst/>
              <a:ahLst/>
              <a:cxnLst/>
              <a:rect r="r" b="b" t="t" l="l"/>
              <a:pathLst>
                <a:path h="1430995" w="20784607">
                  <a:moveTo>
                    <a:pt x="0" y="0"/>
                  </a:moveTo>
                  <a:lnTo>
                    <a:pt x="20784607" y="0"/>
                  </a:lnTo>
                  <a:lnTo>
                    <a:pt x="20784607" y="1430995"/>
                  </a:lnTo>
                  <a:lnTo>
                    <a:pt x="0" y="1430995"/>
                  </a:lnTo>
                  <a:close/>
                </a:path>
              </a:pathLst>
            </a:custGeom>
            <a:solidFill>
              <a:srgbClr val="000000">
                <a:alpha val="0"/>
              </a:srgbClr>
            </a:solidFill>
          </p:spPr>
        </p:sp>
        <p:sp>
          <p:nvSpPr>
            <p:cNvPr name="TextBox 8" id="8"/>
            <p:cNvSpPr txBox="true"/>
            <p:nvPr/>
          </p:nvSpPr>
          <p:spPr>
            <a:xfrm>
              <a:off x="0" y="-28575"/>
              <a:ext cx="20784608" cy="14595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Models Incorporated</a:t>
              </a:r>
            </a:p>
          </p:txBody>
        </p:sp>
      </p:grpSp>
      <p:sp>
        <p:nvSpPr>
          <p:cNvPr name="TextBox 9" id="9"/>
          <p:cNvSpPr txBox="true"/>
          <p:nvPr/>
        </p:nvSpPr>
        <p:spPr>
          <a:xfrm rot="0">
            <a:off x="1223817" y="2932463"/>
            <a:ext cx="15592810" cy="3724275"/>
          </a:xfrm>
          <a:prstGeom prst="rect">
            <a:avLst/>
          </a:prstGeom>
        </p:spPr>
        <p:txBody>
          <a:bodyPr anchor="t" rtlCol="false" tIns="0" lIns="0" bIns="0" rIns="0">
            <a:spAutoFit/>
          </a:bodyPr>
          <a:lstStyle/>
          <a:p>
            <a:pPr algn="l">
              <a:lnSpc>
                <a:spcPts val="3240"/>
              </a:lnSpc>
              <a:spcBef>
                <a:spcPct val="0"/>
              </a:spcBef>
            </a:pPr>
            <a:r>
              <a:rPr lang="en-US" sz="2700">
                <a:solidFill>
                  <a:srgbClr val="000000"/>
                </a:solidFill>
                <a:latin typeface="Times New Roman"/>
                <a:ea typeface="Times New Roman"/>
                <a:cs typeface="Times New Roman"/>
                <a:sym typeface="Times New Roman"/>
              </a:rPr>
              <a:t>3. Linear Regression</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Type: Classical statistical model</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Why used: Baseline model for comparison</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Adva</a:t>
            </a:r>
            <a:r>
              <a:rPr lang="en-US" sz="2700">
                <a:solidFill>
                  <a:srgbClr val="000000"/>
                </a:solidFill>
                <a:latin typeface="Times New Roman"/>
                <a:ea typeface="Times New Roman"/>
                <a:cs typeface="Times New Roman"/>
                <a:sym typeface="Times New Roman"/>
              </a:rPr>
              <a:t>ntages:</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In</a:t>
            </a:r>
            <a:r>
              <a:rPr lang="en-US" sz="2700">
                <a:solidFill>
                  <a:srgbClr val="000000"/>
                </a:solidFill>
                <a:latin typeface="Times New Roman"/>
                <a:ea typeface="Times New Roman"/>
                <a:cs typeface="Times New Roman"/>
                <a:sym typeface="Times New Roman"/>
              </a:rPr>
              <a:t>t</a:t>
            </a:r>
            <a:r>
              <a:rPr lang="en-US" sz="2700">
                <a:solidFill>
                  <a:srgbClr val="000000"/>
                </a:solidFill>
                <a:latin typeface="Times New Roman"/>
                <a:ea typeface="Times New Roman"/>
                <a:cs typeface="Times New Roman"/>
                <a:sym typeface="Times New Roman"/>
              </a:rPr>
              <a:t>erp</a:t>
            </a:r>
            <a:r>
              <a:rPr lang="en-US" sz="2700">
                <a:solidFill>
                  <a:srgbClr val="000000"/>
                </a:solidFill>
                <a:latin typeface="Times New Roman"/>
                <a:ea typeface="Times New Roman"/>
                <a:cs typeface="Times New Roman"/>
                <a:sym typeface="Times New Roman"/>
              </a:rPr>
              <a:t>retable </a:t>
            </a:r>
            <a:r>
              <a:rPr lang="en-US" sz="2700">
                <a:solidFill>
                  <a:srgbClr val="000000"/>
                </a:solidFill>
                <a:latin typeface="Times New Roman"/>
                <a:ea typeface="Times New Roman"/>
                <a:cs typeface="Times New Roman"/>
                <a:sym typeface="Times New Roman"/>
              </a:rPr>
              <a:t>co</a:t>
            </a:r>
            <a:r>
              <a:rPr lang="en-US" sz="2700">
                <a:solidFill>
                  <a:srgbClr val="000000"/>
                </a:solidFill>
                <a:latin typeface="Times New Roman"/>
                <a:ea typeface="Times New Roman"/>
                <a:cs typeface="Times New Roman"/>
                <a:sym typeface="Times New Roman"/>
              </a:rPr>
              <a:t>efficients</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F</a:t>
            </a:r>
            <a:r>
              <a:rPr lang="en-US" sz="2700">
                <a:solidFill>
                  <a:srgbClr val="000000"/>
                </a:solidFill>
                <a:latin typeface="Times New Roman"/>
                <a:ea typeface="Times New Roman"/>
                <a:cs typeface="Times New Roman"/>
                <a:sym typeface="Times New Roman"/>
              </a:rPr>
              <a:t>ast to train and test</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Preprocessing require</a:t>
            </a:r>
            <a:r>
              <a:rPr lang="en-US" sz="2700">
                <a:solidFill>
                  <a:srgbClr val="000000"/>
                </a:solidFill>
                <a:latin typeface="Times New Roman"/>
                <a:ea typeface="Times New Roman"/>
                <a:cs typeface="Times New Roman"/>
                <a:sym typeface="Times New Roman"/>
              </a:rPr>
              <a:t>d:</a:t>
            </a:r>
            <a:r>
              <a:rPr lang="en-US" sz="2700">
                <a:solidFill>
                  <a:srgbClr val="000000"/>
                </a:solidFill>
                <a:latin typeface="Times New Roman"/>
                <a:ea typeface="Times New Roman"/>
                <a:cs typeface="Times New Roman"/>
                <a:sym typeface="Times New Roman"/>
              </a:rPr>
              <a:t> Feature scaling helps improve convergence</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Tuning supported: No (no hyperparameters by default)</a:t>
            </a:r>
          </a:p>
          <a:p>
            <a:pPr algn="l">
              <a:lnSpc>
                <a:spcPts val="3145"/>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1073246"/>
            <a:chOff x="0" y="0"/>
            <a:chExt cx="20784608" cy="1430995"/>
          </a:xfrm>
        </p:grpSpPr>
        <p:sp>
          <p:nvSpPr>
            <p:cNvPr name="Freeform 7" id="7"/>
            <p:cNvSpPr/>
            <p:nvPr/>
          </p:nvSpPr>
          <p:spPr>
            <a:xfrm flipH="false" flipV="false" rot="0">
              <a:off x="0" y="0"/>
              <a:ext cx="20784607" cy="1430995"/>
            </a:xfrm>
            <a:custGeom>
              <a:avLst/>
              <a:gdLst/>
              <a:ahLst/>
              <a:cxnLst/>
              <a:rect r="r" b="b" t="t" l="l"/>
              <a:pathLst>
                <a:path h="1430995" w="20784607">
                  <a:moveTo>
                    <a:pt x="0" y="0"/>
                  </a:moveTo>
                  <a:lnTo>
                    <a:pt x="20784607" y="0"/>
                  </a:lnTo>
                  <a:lnTo>
                    <a:pt x="20784607" y="1430995"/>
                  </a:lnTo>
                  <a:lnTo>
                    <a:pt x="0" y="1430995"/>
                  </a:lnTo>
                  <a:close/>
                </a:path>
              </a:pathLst>
            </a:custGeom>
            <a:solidFill>
              <a:srgbClr val="000000">
                <a:alpha val="0"/>
              </a:srgbClr>
            </a:solidFill>
          </p:spPr>
        </p:sp>
        <p:sp>
          <p:nvSpPr>
            <p:cNvPr name="TextBox 8" id="8"/>
            <p:cNvSpPr txBox="true"/>
            <p:nvPr/>
          </p:nvSpPr>
          <p:spPr>
            <a:xfrm>
              <a:off x="0" y="-28575"/>
              <a:ext cx="20784608" cy="14595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Models Incorporated</a:t>
              </a:r>
            </a:p>
          </p:txBody>
        </p:sp>
      </p:grpSp>
      <p:sp>
        <p:nvSpPr>
          <p:cNvPr name="TextBox 9" id="9"/>
          <p:cNvSpPr txBox="true"/>
          <p:nvPr/>
        </p:nvSpPr>
        <p:spPr>
          <a:xfrm rot="0">
            <a:off x="1223817" y="2228850"/>
            <a:ext cx="15592810" cy="5772150"/>
          </a:xfrm>
          <a:prstGeom prst="rect">
            <a:avLst/>
          </a:prstGeom>
        </p:spPr>
        <p:txBody>
          <a:bodyPr anchor="t" rtlCol="false" tIns="0" lIns="0" bIns="0" rIns="0">
            <a:spAutoFit/>
          </a:bodyPr>
          <a:lstStyle/>
          <a:p>
            <a:pPr algn="l">
              <a:lnSpc>
                <a:spcPts val="3240"/>
              </a:lnSpc>
              <a:spcBef>
                <a:spcPct val="0"/>
              </a:spcBef>
            </a:pPr>
            <a:r>
              <a:rPr lang="en-US" sz="2700">
                <a:solidFill>
                  <a:srgbClr val="000000"/>
                </a:solidFill>
                <a:latin typeface="Times New Roman"/>
                <a:ea typeface="Times New Roman"/>
                <a:cs typeface="Times New Roman"/>
                <a:sym typeface="Times New Roman"/>
              </a:rPr>
              <a:t>4</a:t>
            </a:r>
            <a:r>
              <a:rPr lang="en-US" sz="2700">
                <a:solidFill>
                  <a:srgbClr val="000000"/>
                </a:solidFill>
                <a:latin typeface="Times New Roman"/>
                <a:ea typeface="Times New Roman"/>
                <a:cs typeface="Times New Roman"/>
                <a:sym typeface="Times New Roman"/>
              </a:rPr>
              <a:t>. Support Vector Regression (SVR)</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Type: Kernel-based model</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Why used: Captures non-linear trends with kernel tricks (e.g., RBF)</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Hyperparameters configured:</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kernel: RBF</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C: 1.0</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epsilon: 0.1</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gamma: scale</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Adva</a:t>
            </a:r>
            <a:r>
              <a:rPr lang="en-US" sz="2700">
                <a:solidFill>
                  <a:srgbClr val="000000"/>
                </a:solidFill>
                <a:latin typeface="Times New Roman"/>
                <a:ea typeface="Times New Roman"/>
                <a:cs typeface="Times New Roman"/>
                <a:sym typeface="Times New Roman"/>
              </a:rPr>
              <a:t>ntages:</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High accuracy wi</a:t>
            </a:r>
            <a:r>
              <a:rPr lang="en-US" sz="2700">
                <a:solidFill>
                  <a:srgbClr val="000000"/>
                </a:solidFill>
                <a:latin typeface="Times New Roman"/>
                <a:ea typeface="Times New Roman"/>
                <a:cs typeface="Times New Roman"/>
                <a:sym typeface="Times New Roman"/>
              </a:rPr>
              <a:t>th </a:t>
            </a:r>
            <a:r>
              <a:rPr lang="en-US" sz="2700">
                <a:solidFill>
                  <a:srgbClr val="000000"/>
                </a:solidFill>
                <a:latin typeface="Times New Roman"/>
                <a:ea typeface="Times New Roman"/>
                <a:cs typeface="Times New Roman"/>
                <a:sym typeface="Times New Roman"/>
              </a:rPr>
              <a:t>p</a:t>
            </a:r>
            <a:r>
              <a:rPr lang="en-US" sz="2700">
                <a:solidFill>
                  <a:srgbClr val="000000"/>
                </a:solidFill>
                <a:latin typeface="Times New Roman"/>
                <a:ea typeface="Times New Roman"/>
                <a:cs typeface="Times New Roman"/>
                <a:sym typeface="Times New Roman"/>
              </a:rPr>
              <a:t>roperly s</a:t>
            </a:r>
            <a:r>
              <a:rPr lang="en-US" sz="2700">
                <a:solidFill>
                  <a:srgbClr val="000000"/>
                </a:solidFill>
                <a:latin typeface="Times New Roman"/>
                <a:ea typeface="Times New Roman"/>
                <a:cs typeface="Times New Roman"/>
                <a:sym typeface="Times New Roman"/>
              </a:rPr>
              <a:t>cal</a:t>
            </a:r>
            <a:r>
              <a:rPr lang="en-US" sz="2700">
                <a:solidFill>
                  <a:srgbClr val="000000"/>
                </a:solidFill>
                <a:latin typeface="Times New Roman"/>
                <a:ea typeface="Times New Roman"/>
                <a:cs typeface="Times New Roman"/>
                <a:sym typeface="Times New Roman"/>
              </a:rPr>
              <a:t>ed features</a:t>
            </a:r>
          </a:p>
          <a:p>
            <a:pPr algn="l" marL="1165860" indent="-388620" lvl="2">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Robu</a:t>
            </a:r>
            <a:r>
              <a:rPr lang="en-US" sz="2700">
                <a:solidFill>
                  <a:srgbClr val="000000"/>
                </a:solidFill>
                <a:latin typeface="Times New Roman"/>
                <a:ea typeface="Times New Roman"/>
                <a:cs typeface="Times New Roman"/>
                <a:sym typeface="Times New Roman"/>
              </a:rPr>
              <a:t>st in high-dimensional spaces</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Preprocessing: Requires feature scaling (uses StandardScaler)</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Tuning supported: Yes (C, epsilon, gamma)</a:t>
            </a:r>
          </a:p>
          <a:p>
            <a:pPr algn="l">
              <a:lnSpc>
                <a:spcPts val="3145"/>
              </a:lnSpc>
              <a:spcBef>
                <a:spcPct val="0"/>
              </a:spcBef>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1073246"/>
            <a:chOff x="0" y="0"/>
            <a:chExt cx="20784608" cy="1430995"/>
          </a:xfrm>
        </p:grpSpPr>
        <p:sp>
          <p:nvSpPr>
            <p:cNvPr name="Freeform 7" id="7"/>
            <p:cNvSpPr/>
            <p:nvPr/>
          </p:nvSpPr>
          <p:spPr>
            <a:xfrm flipH="false" flipV="false" rot="0">
              <a:off x="0" y="0"/>
              <a:ext cx="20784607" cy="1430995"/>
            </a:xfrm>
            <a:custGeom>
              <a:avLst/>
              <a:gdLst/>
              <a:ahLst/>
              <a:cxnLst/>
              <a:rect r="r" b="b" t="t" l="l"/>
              <a:pathLst>
                <a:path h="1430995" w="20784607">
                  <a:moveTo>
                    <a:pt x="0" y="0"/>
                  </a:moveTo>
                  <a:lnTo>
                    <a:pt x="20784607" y="0"/>
                  </a:lnTo>
                  <a:lnTo>
                    <a:pt x="20784607" y="1430995"/>
                  </a:lnTo>
                  <a:lnTo>
                    <a:pt x="0" y="1430995"/>
                  </a:lnTo>
                  <a:close/>
                </a:path>
              </a:pathLst>
            </a:custGeom>
            <a:solidFill>
              <a:srgbClr val="000000">
                <a:alpha val="0"/>
              </a:srgbClr>
            </a:solidFill>
          </p:spPr>
        </p:sp>
        <p:sp>
          <p:nvSpPr>
            <p:cNvPr name="TextBox 8" id="8"/>
            <p:cNvSpPr txBox="true"/>
            <p:nvPr/>
          </p:nvSpPr>
          <p:spPr>
            <a:xfrm>
              <a:off x="0" y="-28575"/>
              <a:ext cx="20784608" cy="14595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Model Comparisons And Analysis</a:t>
              </a:r>
            </a:p>
          </p:txBody>
        </p:sp>
      </p:grpSp>
      <p:sp>
        <p:nvSpPr>
          <p:cNvPr name="TextBox 9" id="9"/>
          <p:cNvSpPr txBox="true"/>
          <p:nvPr/>
        </p:nvSpPr>
        <p:spPr>
          <a:xfrm rot="0">
            <a:off x="1223817" y="1628775"/>
            <a:ext cx="15855511" cy="7629525"/>
          </a:xfrm>
          <a:prstGeom prst="rect">
            <a:avLst/>
          </a:prstGeom>
        </p:spPr>
        <p:txBody>
          <a:bodyPr anchor="t" rtlCol="false" tIns="0" lIns="0" bIns="0" rIns="0">
            <a:spAutoFit/>
          </a:bodyPr>
          <a:lstStyle/>
          <a:p>
            <a:pPr algn="l">
              <a:lnSpc>
                <a:spcPts val="3240"/>
              </a:lnSpc>
              <a:spcBef>
                <a:spcPct val="0"/>
              </a:spcBef>
            </a:pPr>
            <a:r>
              <a:rPr lang="en-US" sz="2700">
                <a:solidFill>
                  <a:srgbClr val="000000"/>
                </a:solidFill>
                <a:latin typeface="Times New Roman"/>
                <a:ea typeface="Times New Roman"/>
                <a:cs typeface="Times New Roman"/>
                <a:sym typeface="Times New Roman"/>
              </a:rPr>
              <a:t>Eval</a:t>
            </a:r>
            <a:r>
              <a:rPr lang="en-US" sz="2700">
                <a:solidFill>
                  <a:srgbClr val="000000"/>
                </a:solidFill>
                <a:latin typeface="Times New Roman"/>
                <a:ea typeface="Times New Roman"/>
                <a:cs typeface="Times New Roman"/>
                <a:sym typeface="Times New Roman"/>
              </a:rPr>
              <a:t>uation Metrics Used:</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R² Score: Indicates model accuracy (higher is better).</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RMSE (Root Mean Squared Error): Measures prediction error (lower is better).</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MAE (Mean Absolute Error): Average magnitude of errors.</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CV</a:t>
            </a:r>
            <a:r>
              <a:rPr lang="en-US" sz="2700">
                <a:solidFill>
                  <a:srgbClr val="000000"/>
                </a:solidFill>
                <a:latin typeface="Times New Roman"/>
                <a:ea typeface="Times New Roman"/>
                <a:cs typeface="Times New Roman"/>
                <a:sym typeface="Times New Roman"/>
              </a:rPr>
              <a:t> Score (Cross-Vali</a:t>
            </a:r>
            <a:r>
              <a:rPr lang="en-US" sz="2700">
                <a:solidFill>
                  <a:srgbClr val="000000"/>
                </a:solidFill>
                <a:latin typeface="Times New Roman"/>
                <a:ea typeface="Times New Roman"/>
                <a:cs typeface="Times New Roman"/>
                <a:sym typeface="Times New Roman"/>
              </a:rPr>
              <a:t>da</a:t>
            </a:r>
            <a:r>
              <a:rPr lang="en-US" sz="2700">
                <a:solidFill>
                  <a:srgbClr val="000000"/>
                </a:solidFill>
                <a:latin typeface="Times New Roman"/>
                <a:ea typeface="Times New Roman"/>
                <a:cs typeface="Times New Roman"/>
                <a:sym typeface="Times New Roman"/>
              </a:rPr>
              <a:t>t</a:t>
            </a:r>
            <a:r>
              <a:rPr lang="en-US" sz="2700">
                <a:solidFill>
                  <a:srgbClr val="000000"/>
                </a:solidFill>
                <a:latin typeface="Times New Roman"/>
                <a:ea typeface="Times New Roman"/>
                <a:cs typeface="Times New Roman"/>
                <a:sym typeface="Times New Roman"/>
              </a:rPr>
              <a:t>ion Sc</a:t>
            </a:r>
            <a:r>
              <a:rPr lang="en-US" sz="2700">
                <a:solidFill>
                  <a:srgbClr val="000000"/>
                </a:solidFill>
                <a:latin typeface="Times New Roman"/>
                <a:ea typeface="Times New Roman"/>
                <a:cs typeface="Times New Roman"/>
                <a:sym typeface="Times New Roman"/>
              </a:rPr>
              <a:t>ore): Measures generaliza</a:t>
            </a:r>
            <a:r>
              <a:rPr lang="en-US" sz="2700">
                <a:solidFill>
                  <a:srgbClr val="000000"/>
                </a:solidFill>
                <a:latin typeface="Times New Roman"/>
                <a:ea typeface="Times New Roman"/>
                <a:cs typeface="Times New Roman"/>
                <a:sym typeface="Times New Roman"/>
              </a:rPr>
              <a:t>bili</a:t>
            </a:r>
            <a:r>
              <a:rPr lang="en-US" sz="2700">
                <a:solidFill>
                  <a:srgbClr val="000000"/>
                </a:solidFill>
                <a:latin typeface="Times New Roman"/>
                <a:ea typeface="Times New Roman"/>
                <a:cs typeface="Times New Roman"/>
                <a:sym typeface="Times New Roman"/>
              </a:rPr>
              <a:t>ty.</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Training Time: Indicates model efficiency.</a:t>
            </a:r>
          </a:p>
          <a:p>
            <a:pPr algn="l" marL="582930" indent="-291465" lvl="1">
              <a:lnSpc>
                <a:spcPts val="3240"/>
              </a:lnSpc>
              <a:spcBef>
                <a:spcPct val="0"/>
              </a:spcBef>
              <a:buFont typeface="Arial"/>
              <a:buChar char="•"/>
            </a:pPr>
            <a:r>
              <a:rPr lang="en-US" sz="2700">
                <a:solidFill>
                  <a:srgbClr val="000000"/>
                </a:solidFill>
                <a:latin typeface="Times New Roman"/>
                <a:ea typeface="Times New Roman"/>
                <a:cs typeface="Times New Roman"/>
                <a:sym typeface="Times New Roman"/>
              </a:rPr>
              <a:t>Ov</a:t>
            </a:r>
            <a:r>
              <a:rPr lang="en-US" sz="2700">
                <a:solidFill>
                  <a:srgbClr val="000000"/>
                </a:solidFill>
                <a:latin typeface="Times New Roman"/>
                <a:ea typeface="Times New Roman"/>
                <a:cs typeface="Times New Roman"/>
                <a:sym typeface="Times New Roman"/>
              </a:rPr>
              <a:t>erfitting Indicator: Difference between Train and Test R².</a:t>
            </a:r>
          </a:p>
          <a:p>
            <a:pPr algn="l">
              <a:lnSpc>
                <a:spcPts val="3240"/>
              </a:lnSpc>
              <a:spcBef>
                <a:spcPct val="0"/>
              </a:spcBef>
            </a:pPr>
          </a:p>
          <a:p>
            <a:pPr algn="l">
              <a:lnSpc>
                <a:spcPts val="3145"/>
              </a:lnSpc>
              <a:spcBef>
                <a:spcPct val="0"/>
              </a:spcBef>
            </a:pPr>
            <a:r>
              <a:rPr lang="en-US" sz="2621">
                <a:solidFill>
                  <a:srgbClr val="000000"/>
                </a:solidFill>
                <a:latin typeface="Times New Roman"/>
                <a:ea typeface="Times New Roman"/>
                <a:cs typeface="Times New Roman"/>
                <a:sym typeface="Times New Roman"/>
              </a:rPr>
              <a:t>Top Performing Models</a:t>
            </a:r>
          </a:p>
          <a:p>
            <a:pPr algn="l" marL="565972" indent="-282986" lvl="1">
              <a:lnSpc>
                <a:spcPts val="3145"/>
              </a:lnSpc>
              <a:spcBef>
                <a:spcPct val="0"/>
              </a:spcBef>
              <a:buFont typeface="Arial"/>
              <a:buChar char="•"/>
            </a:pPr>
            <a:r>
              <a:rPr lang="en-US" sz="2621">
                <a:solidFill>
                  <a:srgbClr val="000000"/>
                </a:solidFill>
                <a:latin typeface="Times New Roman"/>
                <a:ea typeface="Times New Roman"/>
                <a:cs typeface="Times New Roman"/>
                <a:sym typeface="Times New Roman"/>
              </a:rPr>
              <a:t>Best R² Score: Model X on Dataset Y with R² = 0.94</a:t>
            </a:r>
          </a:p>
          <a:p>
            <a:pPr algn="l" marL="565972" indent="-282986" lvl="1">
              <a:lnSpc>
                <a:spcPts val="3145"/>
              </a:lnSpc>
              <a:spcBef>
                <a:spcPct val="0"/>
              </a:spcBef>
              <a:buFont typeface="Arial"/>
              <a:buChar char="•"/>
            </a:pPr>
            <a:r>
              <a:rPr lang="en-US" sz="2621">
                <a:solidFill>
                  <a:srgbClr val="000000"/>
                </a:solidFill>
                <a:latin typeface="Times New Roman"/>
                <a:ea typeface="Times New Roman"/>
                <a:cs typeface="Times New Roman"/>
                <a:sym typeface="Times New Roman"/>
              </a:rPr>
              <a:t>Lowest RMSE: Model A on Dataset B with RMSE = 1.23</a:t>
            </a:r>
          </a:p>
          <a:p>
            <a:pPr algn="l" marL="565972" indent="-282986" lvl="1">
              <a:lnSpc>
                <a:spcPts val="3145"/>
              </a:lnSpc>
              <a:spcBef>
                <a:spcPct val="0"/>
              </a:spcBef>
              <a:buFont typeface="Arial"/>
              <a:buChar char="•"/>
            </a:pPr>
            <a:r>
              <a:rPr lang="en-US" sz="2621">
                <a:solidFill>
                  <a:srgbClr val="000000"/>
                </a:solidFill>
                <a:latin typeface="Times New Roman"/>
                <a:ea typeface="Times New Roman"/>
                <a:cs typeface="Times New Roman"/>
                <a:sym typeface="Times New Roman"/>
              </a:rPr>
              <a:t>Most Consistent (Across Datasets): Model Z</a:t>
            </a:r>
          </a:p>
          <a:p>
            <a:pPr algn="l">
              <a:lnSpc>
                <a:spcPts val="3145"/>
              </a:lnSpc>
              <a:spcBef>
                <a:spcPct val="0"/>
              </a:spcBef>
            </a:pPr>
          </a:p>
          <a:p>
            <a:pPr algn="l">
              <a:lnSpc>
                <a:spcPts val="3145"/>
              </a:lnSpc>
              <a:spcBef>
                <a:spcPct val="0"/>
              </a:spcBef>
            </a:pPr>
            <a:r>
              <a:rPr lang="en-US" sz="2621">
                <a:solidFill>
                  <a:srgbClr val="000000"/>
                </a:solidFill>
                <a:latin typeface="Times New Roman"/>
                <a:ea typeface="Times New Roman"/>
                <a:cs typeface="Times New Roman"/>
                <a:sym typeface="Times New Roman"/>
              </a:rPr>
              <a:t>Insights from Comparison:</a:t>
            </a:r>
          </a:p>
          <a:p>
            <a:pPr algn="l" marL="565972" indent="-282986" lvl="1">
              <a:lnSpc>
                <a:spcPts val="3145"/>
              </a:lnSpc>
              <a:spcBef>
                <a:spcPct val="0"/>
              </a:spcBef>
              <a:buFont typeface="Arial"/>
              <a:buChar char="•"/>
            </a:pPr>
            <a:r>
              <a:rPr lang="en-US" sz="2621">
                <a:solidFill>
                  <a:srgbClr val="000000"/>
                </a:solidFill>
                <a:latin typeface="Times New Roman"/>
                <a:ea typeface="Times New Roman"/>
                <a:cs typeface="Times New Roman"/>
                <a:sym typeface="Times New Roman"/>
              </a:rPr>
              <a:t>Models with ensemble techniques (e.g., XGBoost, Random Forest) performed better across datasets.</a:t>
            </a:r>
          </a:p>
          <a:p>
            <a:pPr algn="l" marL="565972" indent="-282986" lvl="1">
              <a:lnSpc>
                <a:spcPts val="3145"/>
              </a:lnSpc>
              <a:spcBef>
                <a:spcPct val="0"/>
              </a:spcBef>
              <a:buFont typeface="Arial"/>
              <a:buChar char="•"/>
            </a:pPr>
            <a:r>
              <a:rPr lang="en-US" sz="2621">
                <a:solidFill>
                  <a:srgbClr val="000000"/>
                </a:solidFill>
                <a:latin typeface="Times New Roman"/>
                <a:ea typeface="Times New Roman"/>
                <a:cs typeface="Times New Roman"/>
                <a:sym typeface="Times New Roman"/>
              </a:rPr>
              <a:t>Significant variance observed in performance based on target variables and data size.</a:t>
            </a:r>
          </a:p>
          <a:p>
            <a:pPr algn="l" marL="565972" indent="-282986" lvl="1">
              <a:lnSpc>
                <a:spcPts val="3145"/>
              </a:lnSpc>
              <a:spcBef>
                <a:spcPct val="0"/>
              </a:spcBef>
              <a:buFont typeface="Arial"/>
              <a:buChar char="•"/>
            </a:pPr>
            <a:r>
              <a:rPr lang="en-US" sz="2621">
                <a:solidFill>
                  <a:srgbClr val="000000"/>
                </a:solidFill>
                <a:latin typeface="Times New Roman"/>
                <a:ea typeface="Times New Roman"/>
                <a:cs typeface="Times New Roman"/>
                <a:sym typeface="Times New Roman"/>
              </a:rPr>
              <a:t>Some models exhibited overfitting, requiring better regularization.</a:t>
            </a:r>
          </a:p>
          <a:p>
            <a:pPr algn="l">
              <a:lnSpc>
                <a:spcPts val="3145"/>
              </a:lnSpc>
              <a:spcBef>
                <a:spcPct val="0"/>
              </a:spcBef>
            </a:pPr>
          </a:p>
          <a:p>
            <a:pPr algn="l">
              <a:lnSpc>
                <a:spcPts val="3145"/>
              </a:lnSpc>
              <a:spcBef>
                <a:spcPct val="0"/>
              </a:spcBef>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490872" y="191732"/>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CONTENTS</a:t>
              </a:r>
            </a:p>
          </p:txBody>
        </p:sp>
      </p:grpSp>
      <p:grpSp>
        <p:nvGrpSpPr>
          <p:cNvPr name="Group 9" id="9"/>
          <p:cNvGrpSpPr/>
          <p:nvPr/>
        </p:nvGrpSpPr>
        <p:grpSpPr>
          <a:xfrm rot="0">
            <a:off x="306820" y="1002893"/>
            <a:ext cx="16952480" cy="9520371"/>
            <a:chOff x="0" y="0"/>
            <a:chExt cx="22448208" cy="12606726"/>
          </a:xfrm>
        </p:grpSpPr>
        <p:sp>
          <p:nvSpPr>
            <p:cNvPr name="Freeform 10" id="10"/>
            <p:cNvSpPr/>
            <p:nvPr/>
          </p:nvSpPr>
          <p:spPr>
            <a:xfrm flipH="false" flipV="false" rot="0">
              <a:off x="0" y="0"/>
              <a:ext cx="22448208" cy="12606726"/>
            </a:xfrm>
            <a:custGeom>
              <a:avLst/>
              <a:gdLst/>
              <a:ahLst/>
              <a:cxnLst/>
              <a:rect r="r" b="b" t="t" l="l"/>
              <a:pathLst>
                <a:path h="12606726" w="22448208">
                  <a:moveTo>
                    <a:pt x="0" y="0"/>
                  </a:moveTo>
                  <a:lnTo>
                    <a:pt x="22448208" y="0"/>
                  </a:lnTo>
                  <a:lnTo>
                    <a:pt x="22448208" y="12606726"/>
                  </a:lnTo>
                  <a:lnTo>
                    <a:pt x="0" y="12606726"/>
                  </a:lnTo>
                  <a:close/>
                </a:path>
              </a:pathLst>
            </a:custGeom>
            <a:solidFill>
              <a:srgbClr val="000000">
                <a:alpha val="0"/>
              </a:srgbClr>
            </a:solidFill>
          </p:spPr>
        </p:sp>
        <p:sp>
          <p:nvSpPr>
            <p:cNvPr name="TextBox 11" id="11"/>
            <p:cNvSpPr txBox="true"/>
            <p:nvPr/>
          </p:nvSpPr>
          <p:spPr>
            <a:xfrm>
              <a:off x="0" y="-152400"/>
              <a:ext cx="22448208" cy="12759126"/>
            </a:xfrm>
            <a:prstGeom prst="rect">
              <a:avLst/>
            </a:prstGeom>
          </p:spPr>
          <p:txBody>
            <a:bodyPr anchor="t" rtlCol="false" tIns="0" lIns="0" bIns="0" rIns="0"/>
            <a:lstStyle/>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Abstract</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Introduction</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Problem Statement</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Motivation</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Objectives</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Process Flow / System Architecture</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Methodology</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Area of Application</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Datasets used</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Pre Processings</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Models Incorporated</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Model Comparisons And Analysis</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Insights and Recommendations Dashboard</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Visualization Tools Overview</a:t>
              </a:r>
            </a:p>
            <a:p>
              <a:pPr algn="l" marL="496572" indent="-248286" lvl="1">
                <a:lnSpc>
                  <a:spcPts val="4140"/>
                </a:lnSpc>
                <a:buAutoNum type="arabicPeriod" startAt="1"/>
              </a:pPr>
              <a:r>
                <a:rPr lang="en-US" b="true" sz="2300">
                  <a:solidFill>
                    <a:srgbClr val="000000"/>
                  </a:solidFill>
                  <a:latin typeface="Arimo Bold"/>
                  <a:ea typeface="Arimo Bold"/>
                  <a:cs typeface="Arimo Bold"/>
                  <a:sym typeface="Arimo Bold"/>
                </a:rPr>
                <a:t>HealthCare Specific Metrics and ROI</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028700" y="191732"/>
            <a:ext cx="15588456" cy="2673446"/>
            <a:chOff x="0" y="0"/>
            <a:chExt cx="20784608" cy="3564595"/>
          </a:xfrm>
        </p:grpSpPr>
        <p:sp>
          <p:nvSpPr>
            <p:cNvPr name="Freeform 7" id="7"/>
            <p:cNvSpPr/>
            <p:nvPr/>
          </p:nvSpPr>
          <p:spPr>
            <a:xfrm flipH="false" flipV="false" rot="0">
              <a:off x="0" y="0"/>
              <a:ext cx="20784607" cy="3564595"/>
            </a:xfrm>
            <a:custGeom>
              <a:avLst/>
              <a:gdLst/>
              <a:ahLst/>
              <a:cxnLst/>
              <a:rect r="r" b="b" t="t" l="l"/>
              <a:pathLst>
                <a:path h="3564595" w="20784607">
                  <a:moveTo>
                    <a:pt x="0" y="0"/>
                  </a:moveTo>
                  <a:lnTo>
                    <a:pt x="20784607" y="0"/>
                  </a:lnTo>
                  <a:lnTo>
                    <a:pt x="20784607" y="3564595"/>
                  </a:lnTo>
                  <a:lnTo>
                    <a:pt x="0" y="3564595"/>
                  </a:lnTo>
                  <a:close/>
                </a:path>
              </a:pathLst>
            </a:custGeom>
            <a:solidFill>
              <a:srgbClr val="000000">
                <a:alpha val="0"/>
              </a:srgbClr>
            </a:solidFill>
          </p:spPr>
        </p:sp>
        <p:sp>
          <p:nvSpPr>
            <p:cNvPr name="TextBox 8" id="8"/>
            <p:cNvSpPr txBox="true"/>
            <p:nvPr/>
          </p:nvSpPr>
          <p:spPr>
            <a:xfrm>
              <a:off x="0" y="-28575"/>
              <a:ext cx="20784608" cy="35931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Insights &amp; Recommendations Dashboard</a:t>
              </a:r>
            </a:p>
            <a:p>
              <a:pPr algn="ctr">
                <a:lnSpc>
                  <a:spcPts val="6300"/>
                </a:lnSpc>
              </a:pPr>
            </a:p>
            <a:p>
              <a:pPr algn="ctr">
                <a:lnSpc>
                  <a:spcPts val="6300"/>
                </a:lnSpc>
              </a:pPr>
            </a:p>
          </p:txBody>
        </p:sp>
      </p:grpSp>
      <p:sp>
        <p:nvSpPr>
          <p:cNvPr name="TextBox 9" id="9"/>
          <p:cNvSpPr txBox="true"/>
          <p:nvPr/>
        </p:nvSpPr>
        <p:spPr>
          <a:xfrm rot="0">
            <a:off x="1223817" y="2798503"/>
            <a:ext cx="16530595" cy="4152900"/>
          </a:xfrm>
          <a:prstGeom prst="rect">
            <a:avLst/>
          </a:prstGeom>
        </p:spPr>
        <p:txBody>
          <a:bodyPr anchor="t" rtlCol="false" tIns="0" lIns="0" bIns="0" rIns="0">
            <a:spAutoFit/>
          </a:bodyPr>
          <a:lstStyle/>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Tr</a:t>
            </a:r>
            <a:r>
              <a:rPr lang="en-US" sz="3114">
                <a:solidFill>
                  <a:srgbClr val="000000"/>
                </a:solidFill>
                <a:latin typeface="Times New Roman"/>
                <a:ea typeface="Times New Roman"/>
                <a:cs typeface="Times New Roman"/>
                <a:sym typeface="Times New Roman"/>
              </a:rPr>
              <a:t>anslate model results into actionable insights:</a:t>
            </a:r>
          </a:p>
          <a:p>
            <a:pPr algn="l" marL="1345036" indent="-448345" lvl="2">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Operational bottlenecks</a:t>
            </a:r>
          </a:p>
          <a:p>
            <a:pPr algn="l" marL="1345036" indent="-448345" lvl="2">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R</a:t>
            </a:r>
            <a:r>
              <a:rPr lang="en-US" sz="3114">
                <a:solidFill>
                  <a:srgbClr val="000000"/>
                </a:solidFill>
                <a:latin typeface="Times New Roman"/>
                <a:ea typeface="Times New Roman"/>
                <a:cs typeface="Times New Roman"/>
                <a:sym typeface="Times New Roman"/>
              </a:rPr>
              <a:t>es</a:t>
            </a:r>
            <a:r>
              <a:rPr lang="en-US" sz="3114">
                <a:solidFill>
                  <a:srgbClr val="000000"/>
                </a:solidFill>
                <a:latin typeface="Times New Roman"/>
                <a:ea typeface="Times New Roman"/>
                <a:cs typeface="Times New Roman"/>
                <a:sym typeface="Times New Roman"/>
              </a:rPr>
              <a:t>o</a:t>
            </a:r>
            <a:r>
              <a:rPr lang="en-US" sz="3114">
                <a:solidFill>
                  <a:srgbClr val="000000"/>
                </a:solidFill>
                <a:latin typeface="Times New Roman"/>
                <a:ea typeface="Times New Roman"/>
                <a:cs typeface="Times New Roman"/>
                <a:sym typeface="Times New Roman"/>
              </a:rPr>
              <a:t>urce optimization</a:t>
            </a:r>
          </a:p>
          <a:p>
            <a:pPr algn="l" marL="1345036" indent="-448345" lvl="2">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Cos</a:t>
            </a:r>
            <a:r>
              <a:rPr lang="en-US" sz="3114">
                <a:solidFill>
                  <a:srgbClr val="000000"/>
                </a:solidFill>
                <a:latin typeface="Times New Roman"/>
                <a:ea typeface="Times New Roman"/>
                <a:cs typeface="Times New Roman"/>
                <a:sym typeface="Times New Roman"/>
              </a:rPr>
              <a:t>t impact and ROI</a:t>
            </a:r>
            <a:r>
              <a:rPr lang="en-US" sz="3114">
                <a:solidFill>
                  <a:srgbClr val="000000"/>
                </a:solidFill>
                <a:latin typeface="Times New Roman"/>
                <a:ea typeface="Times New Roman"/>
                <a:cs typeface="Times New Roman"/>
                <a:sym typeface="Times New Roman"/>
              </a:rPr>
              <a:t> scenarios</a:t>
            </a:r>
          </a:p>
          <a:p>
            <a:pPr algn="l" marL="1345036" indent="-448345" lvl="2">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C</a:t>
            </a:r>
            <a:r>
              <a:rPr lang="en-US" sz="3114">
                <a:solidFill>
                  <a:srgbClr val="000000"/>
                </a:solidFill>
                <a:latin typeface="Times New Roman"/>
                <a:ea typeface="Times New Roman"/>
                <a:cs typeface="Times New Roman"/>
                <a:sym typeface="Times New Roman"/>
              </a:rPr>
              <a:t>linical improvement actions</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Interactive KPIs and what-if analyses.</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Exportable action plans for stakeholders.</a:t>
            </a:r>
          </a:p>
          <a:p>
            <a:pPr algn="l">
              <a:lnSpc>
                <a:spcPts val="3279"/>
              </a:lnSpc>
              <a:spcBef>
                <a:spcPct val="0"/>
              </a:spcBef>
            </a:pPr>
          </a:p>
          <a:p>
            <a:pPr algn="l">
              <a:lnSpc>
                <a:spcPts val="3279"/>
              </a:lnSpc>
              <a:spcBef>
                <a:spcPct val="0"/>
              </a:spcBef>
            </a:pP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028700" y="191732"/>
            <a:ext cx="15588456" cy="2673446"/>
            <a:chOff x="0" y="0"/>
            <a:chExt cx="20784608" cy="3564595"/>
          </a:xfrm>
        </p:grpSpPr>
        <p:sp>
          <p:nvSpPr>
            <p:cNvPr name="Freeform 7" id="7"/>
            <p:cNvSpPr/>
            <p:nvPr/>
          </p:nvSpPr>
          <p:spPr>
            <a:xfrm flipH="false" flipV="false" rot="0">
              <a:off x="0" y="0"/>
              <a:ext cx="20784607" cy="3564595"/>
            </a:xfrm>
            <a:custGeom>
              <a:avLst/>
              <a:gdLst/>
              <a:ahLst/>
              <a:cxnLst/>
              <a:rect r="r" b="b" t="t" l="l"/>
              <a:pathLst>
                <a:path h="3564595" w="20784607">
                  <a:moveTo>
                    <a:pt x="0" y="0"/>
                  </a:moveTo>
                  <a:lnTo>
                    <a:pt x="20784607" y="0"/>
                  </a:lnTo>
                  <a:lnTo>
                    <a:pt x="20784607" y="3564595"/>
                  </a:lnTo>
                  <a:lnTo>
                    <a:pt x="0" y="3564595"/>
                  </a:lnTo>
                  <a:close/>
                </a:path>
              </a:pathLst>
            </a:custGeom>
            <a:solidFill>
              <a:srgbClr val="000000">
                <a:alpha val="0"/>
              </a:srgbClr>
            </a:solidFill>
          </p:spPr>
        </p:sp>
        <p:sp>
          <p:nvSpPr>
            <p:cNvPr name="TextBox 8" id="8"/>
            <p:cNvSpPr txBox="true"/>
            <p:nvPr/>
          </p:nvSpPr>
          <p:spPr>
            <a:xfrm>
              <a:off x="0" y="-28575"/>
              <a:ext cx="20784608" cy="35931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Visualization Tools Overview</a:t>
              </a:r>
            </a:p>
            <a:p>
              <a:pPr algn="ctr">
                <a:lnSpc>
                  <a:spcPts val="6300"/>
                </a:lnSpc>
              </a:pPr>
            </a:p>
            <a:p>
              <a:pPr algn="ctr">
                <a:lnSpc>
                  <a:spcPts val="6300"/>
                </a:lnSpc>
              </a:pPr>
            </a:p>
          </p:txBody>
        </p:sp>
      </p:grpSp>
      <p:sp>
        <p:nvSpPr>
          <p:cNvPr name="TextBox 9" id="9"/>
          <p:cNvSpPr txBox="true"/>
          <p:nvPr/>
        </p:nvSpPr>
        <p:spPr>
          <a:xfrm rot="0">
            <a:off x="1028700" y="3186028"/>
            <a:ext cx="16530595" cy="3276600"/>
          </a:xfrm>
          <a:prstGeom prst="rect">
            <a:avLst/>
          </a:prstGeom>
        </p:spPr>
        <p:txBody>
          <a:bodyPr anchor="t" rtlCol="false" tIns="0" lIns="0" bIns="0" rIns="0">
            <a:spAutoFit/>
          </a:bodyPr>
          <a:lstStyle/>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D</a:t>
            </a:r>
            <a:r>
              <a:rPr lang="en-US" sz="3114">
                <a:solidFill>
                  <a:srgbClr val="000000"/>
                </a:solidFill>
                <a:latin typeface="Times New Roman"/>
                <a:ea typeface="Times New Roman"/>
                <a:cs typeface="Times New Roman"/>
                <a:sym typeface="Times New Roman"/>
              </a:rPr>
              <a:t>ata quality: missing values, distributions, correlations.</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Model performance: R², RMSE, CV sc</a:t>
            </a:r>
            <a:r>
              <a:rPr lang="en-US" sz="3114">
                <a:solidFill>
                  <a:srgbClr val="000000"/>
                </a:solidFill>
                <a:latin typeface="Times New Roman"/>
                <a:ea typeface="Times New Roman"/>
                <a:cs typeface="Times New Roman"/>
                <a:sym typeface="Times New Roman"/>
              </a:rPr>
              <a:t>o</a:t>
            </a:r>
            <a:r>
              <a:rPr lang="en-US" sz="3114">
                <a:solidFill>
                  <a:srgbClr val="000000"/>
                </a:solidFill>
                <a:latin typeface="Times New Roman"/>
                <a:ea typeface="Times New Roman"/>
                <a:cs typeface="Times New Roman"/>
                <a:sym typeface="Times New Roman"/>
              </a:rPr>
              <a:t>re distributions.</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Fea</a:t>
            </a:r>
            <a:r>
              <a:rPr lang="en-US" sz="3114">
                <a:solidFill>
                  <a:srgbClr val="000000"/>
                </a:solidFill>
                <a:latin typeface="Times New Roman"/>
                <a:ea typeface="Times New Roman"/>
                <a:cs typeface="Times New Roman"/>
                <a:sym typeface="Times New Roman"/>
              </a:rPr>
              <a:t>ture importance and r</a:t>
            </a:r>
            <a:r>
              <a:rPr lang="en-US" sz="3114">
                <a:solidFill>
                  <a:srgbClr val="000000"/>
                </a:solidFill>
                <a:latin typeface="Times New Roman"/>
                <a:ea typeface="Times New Roman"/>
                <a:cs typeface="Times New Roman"/>
                <a:sym typeface="Times New Roman"/>
              </a:rPr>
              <a:t>esidual diagnostics.</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Domain-specific analyses (urgency, region, capacity).</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Executive dashboard with performance gauges.</a:t>
            </a:r>
          </a:p>
          <a:p>
            <a:pPr algn="l">
              <a:lnSpc>
                <a:spcPts val="3737"/>
              </a:lnSpc>
              <a:spcBef>
                <a:spcPct val="0"/>
              </a:spcBef>
            </a:pPr>
          </a:p>
          <a:p>
            <a:pPr algn="l">
              <a:lnSpc>
                <a:spcPts val="3279"/>
              </a:lnSpc>
              <a:spcBef>
                <a:spcPct val="0"/>
              </a:spcBef>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028700" y="191732"/>
            <a:ext cx="15588456" cy="2673446"/>
            <a:chOff x="0" y="0"/>
            <a:chExt cx="20784608" cy="3564595"/>
          </a:xfrm>
        </p:grpSpPr>
        <p:sp>
          <p:nvSpPr>
            <p:cNvPr name="Freeform 7" id="7"/>
            <p:cNvSpPr/>
            <p:nvPr/>
          </p:nvSpPr>
          <p:spPr>
            <a:xfrm flipH="false" flipV="false" rot="0">
              <a:off x="0" y="0"/>
              <a:ext cx="20784607" cy="3564595"/>
            </a:xfrm>
            <a:custGeom>
              <a:avLst/>
              <a:gdLst/>
              <a:ahLst/>
              <a:cxnLst/>
              <a:rect r="r" b="b" t="t" l="l"/>
              <a:pathLst>
                <a:path h="3564595" w="20784607">
                  <a:moveTo>
                    <a:pt x="0" y="0"/>
                  </a:moveTo>
                  <a:lnTo>
                    <a:pt x="20784607" y="0"/>
                  </a:lnTo>
                  <a:lnTo>
                    <a:pt x="20784607" y="3564595"/>
                  </a:lnTo>
                  <a:lnTo>
                    <a:pt x="0" y="3564595"/>
                  </a:lnTo>
                  <a:close/>
                </a:path>
              </a:pathLst>
            </a:custGeom>
            <a:solidFill>
              <a:srgbClr val="000000">
                <a:alpha val="0"/>
              </a:srgbClr>
            </a:solidFill>
          </p:spPr>
        </p:sp>
        <p:sp>
          <p:nvSpPr>
            <p:cNvPr name="TextBox 8" id="8"/>
            <p:cNvSpPr txBox="true"/>
            <p:nvPr/>
          </p:nvSpPr>
          <p:spPr>
            <a:xfrm>
              <a:off x="0" y="-28575"/>
              <a:ext cx="20784608" cy="3593170"/>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Healthcare-Specific Metrics &amp; ROI</a:t>
              </a:r>
            </a:p>
            <a:p>
              <a:pPr algn="ctr">
                <a:lnSpc>
                  <a:spcPts val="6300"/>
                </a:lnSpc>
              </a:pPr>
            </a:p>
            <a:p>
              <a:pPr algn="ctr">
                <a:lnSpc>
                  <a:spcPts val="6300"/>
                </a:lnSpc>
              </a:pPr>
            </a:p>
          </p:txBody>
        </p:sp>
      </p:grpSp>
      <p:sp>
        <p:nvSpPr>
          <p:cNvPr name="TextBox 9" id="9"/>
          <p:cNvSpPr txBox="true"/>
          <p:nvPr/>
        </p:nvSpPr>
        <p:spPr>
          <a:xfrm rot="0">
            <a:off x="1028700" y="2798503"/>
            <a:ext cx="16530595" cy="3743325"/>
          </a:xfrm>
          <a:prstGeom prst="rect">
            <a:avLst/>
          </a:prstGeom>
        </p:spPr>
        <p:txBody>
          <a:bodyPr anchor="t" rtlCol="false" tIns="0" lIns="0" bIns="0" rIns="0">
            <a:spAutoFit/>
          </a:bodyPr>
          <a:lstStyle/>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Clinic</a:t>
            </a:r>
            <a:r>
              <a:rPr lang="en-US" sz="3114">
                <a:solidFill>
                  <a:srgbClr val="000000"/>
                </a:solidFill>
                <a:latin typeface="Times New Roman"/>
                <a:ea typeface="Times New Roman"/>
                <a:cs typeface="Times New Roman"/>
                <a:sym typeface="Times New Roman"/>
              </a:rPr>
              <a:t>al accuracy: % predictions within acceptable ranges.</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Critical case detection: s</a:t>
            </a:r>
            <a:r>
              <a:rPr lang="en-US" sz="3114">
                <a:solidFill>
                  <a:srgbClr val="000000"/>
                </a:solidFill>
                <a:latin typeface="Times New Roman"/>
                <a:ea typeface="Times New Roman"/>
                <a:cs typeface="Times New Roman"/>
                <a:sym typeface="Times New Roman"/>
              </a:rPr>
              <a:t>ensi</a:t>
            </a:r>
            <a:r>
              <a:rPr lang="en-US" sz="3114">
                <a:solidFill>
                  <a:srgbClr val="000000"/>
                </a:solidFill>
                <a:latin typeface="Times New Roman"/>
                <a:ea typeface="Times New Roman"/>
                <a:cs typeface="Times New Roman"/>
                <a:sym typeface="Times New Roman"/>
              </a:rPr>
              <a:t>tivity for high-priority patients.</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Resource planning accuracy: quartil</a:t>
            </a:r>
            <a:r>
              <a:rPr lang="en-US" sz="3114">
                <a:solidFill>
                  <a:srgbClr val="000000"/>
                </a:solidFill>
                <a:latin typeface="Times New Roman"/>
                <a:ea typeface="Times New Roman"/>
                <a:cs typeface="Times New Roman"/>
                <a:sym typeface="Times New Roman"/>
              </a:rPr>
              <a:t>e-based accuracy in resource needs.</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Efficiency impact: estimated operational improvement.</a:t>
            </a:r>
          </a:p>
          <a:p>
            <a:pPr algn="l" marL="672518" indent="-336259" lvl="1">
              <a:lnSpc>
                <a:spcPts val="3737"/>
              </a:lnSpc>
              <a:spcBef>
                <a:spcPct val="0"/>
              </a:spcBef>
              <a:buFont typeface="Arial"/>
              <a:buChar char="•"/>
            </a:pPr>
            <a:r>
              <a:rPr lang="en-US" sz="3114">
                <a:solidFill>
                  <a:srgbClr val="000000"/>
                </a:solidFill>
                <a:latin typeface="Times New Roman"/>
                <a:ea typeface="Times New Roman"/>
                <a:cs typeface="Times New Roman"/>
                <a:sym typeface="Times New Roman"/>
              </a:rPr>
              <a:t>ROI: financial justification for AI investments including savings and payback periods.</a:t>
            </a:r>
          </a:p>
          <a:p>
            <a:pPr algn="l">
              <a:lnSpc>
                <a:spcPts val="3737"/>
              </a:lnSpc>
              <a:spcBef>
                <a:spcPct val="0"/>
              </a:spcBef>
            </a:pPr>
          </a:p>
          <a:p>
            <a:pPr algn="l">
              <a:lnSpc>
                <a:spcPts val="3737"/>
              </a:lnSpc>
              <a:spcBef>
                <a:spcPct val="0"/>
              </a:spcBef>
            </a:pPr>
          </a:p>
          <a:p>
            <a:pPr algn="l">
              <a:lnSpc>
                <a:spcPts val="3279"/>
              </a:lnSpc>
              <a:spcBef>
                <a:spcPct val="0"/>
              </a:spcBef>
            </a:pPr>
          </a:p>
        </p:txBody>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2934381" y="5238414"/>
            <a:ext cx="12419238" cy="1847850"/>
            <a:chOff x="0" y="0"/>
            <a:chExt cx="16558984" cy="2463800"/>
          </a:xfrm>
        </p:grpSpPr>
        <p:sp>
          <p:nvSpPr>
            <p:cNvPr name="Freeform 7" id="7"/>
            <p:cNvSpPr/>
            <p:nvPr/>
          </p:nvSpPr>
          <p:spPr>
            <a:xfrm flipH="false" flipV="false" rot="0">
              <a:off x="0" y="0"/>
              <a:ext cx="16558985" cy="2463800"/>
            </a:xfrm>
            <a:custGeom>
              <a:avLst/>
              <a:gdLst/>
              <a:ahLst/>
              <a:cxnLst/>
              <a:rect r="r" b="b" t="t" l="l"/>
              <a:pathLst>
                <a:path h="2463800" w="16558985">
                  <a:moveTo>
                    <a:pt x="0" y="0"/>
                  </a:moveTo>
                  <a:lnTo>
                    <a:pt x="16558985" y="0"/>
                  </a:lnTo>
                  <a:lnTo>
                    <a:pt x="16558985" y="2463800"/>
                  </a:lnTo>
                  <a:lnTo>
                    <a:pt x="0" y="2463800"/>
                  </a:lnTo>
                  <a:close/>
                </a:path>
              </a:pathLst>
            </a:custGeom>
            <a:solidFill>
              <a:srgbClr val="000000">
                <a:alpha val="0"/>
              </a:srgbClr>
            </a:solidFill>
          </p:spPr>
        </p:sp>
        <p:sp>
          <p:nvSpPr>
            <p:cNvPr name="TextBox 8" id="8"/>
            <p:cNvSpPr txBox="true"/>
            <p:nvPr/>
          </p:nvSpPr>
          <p:spPr>
            <a:xfrm>
              <a:off x="0" y="-47625"/>
              <a:ext cx="16558984" cy="2511425"/>
            </a:xfrm>
            <a:prstGeom prst="rect">
              <a:avLst/>
            </a:prstGeom>
          </p:spPr>
          <p:txBody>
            <a:bodyPr anchor="t" rtlCol="false" tIns="0" lIns="0" bIns="0" rIns="0"/>
            <a:lstStyle/>
            <a:p>
              <a:pPr algn="ctr">
                <a:lnSpc>
                  <a:spcPts val="12960"/>
                </a:lnSpc>
              </a:pPr>
              <a:r>
                <a:rPr lang="en-US" sz="10800" b="true">
                  <a:solidFill>
                    <a:srgbClr val="46B0FA"/>
                  </a:solidFill>
                  <a:latin typeface="Arimo Bold"/>
                  <a:ea typeface="Arimo Bold"/>
                  <a:cs typeface="Arimo Bold"/>
                  <a:sym typeface="Arimo Bold"/>
                </a:rPr>
                <a:t>Thank You</a:t>
              </a:r>
            </a:p>
          </p:txBody>
        </p:sp>
      </p:grpSp>
      <p:grpSp>
        <p:nvGrpSpPr>
          <p:cNvPr name="Group 9" id="9"/>
          <p:cNvGrpSpPr/>
          <p:nvPr/>
        </p:nvGrpSpPr>
        <p:grpSpPr>
          <a:xfrm rot="0">
            <a:off x="16002000" y="225707"/>
            <a:ext cx="2071878" cy="1024318"/>
            <a:chOff x="0" y="0"/>
            <a:chExt cx="2762504" cy="1365758"/>
          </a:xfrm>
        </p:grpSpPr>
        <p:sp>
          <p:nvSpPr>
            <p:cNvPr name="Freeform 10" id="10"/>
            <p:cNvSpPr/>
            <p:nvPr/>
          </p:nvSpPr>
          <p:spPr>
            <a:xfrm flipH="false" flipV="false" rot="0">
              <a:off x="0" y="0"/>
              <a:ext cx="2762504" cy="1365758"/>
            </a:xfrm>
            <a:custGeom>
              <a:avLst/>
              <a:gdLst/>
              <a:ahLst/>
              <a:cxnLst/>
              <a:rect r="r" b="b" t="t" l="l"/>
              <a:pathLst>
                <a:path h="1365758" w="2762504">
                  <a:moveTo>
                    <a:pt x="0" y="0"/>
                  </a:moveTo>
                  <a:lnTo>
                    <a:pt x="2762504" y="0"/>
                  </a:lnTo>
                  <a:lnTo>
                    <a:pt x="2762504" y="1365758"/>
                  </a:lnTo>
                  <a:lnTo>
                    <a:pt x="0" y="1365758"/>
                  </a:lnTo>
                  <a:close/>
                </a:path>
              </a:pathLst>
            </a:custGeom>
            <a:solidFill>
              <a:srgbClr val="FFFFFF"/>
            </a:solidFill>
          </p:spPr>
        </p:sp>
      </p:grpSp>
      <p:grpSp>
        <p:nvGrpSpPr>
          <p:cNvPr name="Group 11" id="11"/>
          <p:cNvGrpSpPr/>
          <p:nvPr/>
        </p:nvGrpSpPr>
        <p:grpSpPr>
          <a:xfrm rot="0">
            <a:off x="5989320" y="2564981"/>
            <a:ext cx="6309360" cy="2710281"/>
            <a:chOff x="0" y="0"/>
            <a:chExt cx="8412480" cy="3613708"/>
          </a:xfrm>
        </p:grpSpPr>
        <p:sp>
          <p:nvSpPr>
            <p:cNvPr name="Freeform 12" id="12" descr="A picture containing text, clipart  Description automatically generated"/>
            <p:cNvSpPr/>
            <p:nvPr/>
          </p:nvSpPr>
          <p:spPr>
            <a:xfrm flipH="false" flipV="false" rot="0">
              <a:off x="0" y="0"/>
              <a:ext cx="8412480" cy="3613658"/>
            </a:xfrm>
            <a:custGeom>
              <a:avLst/>
              <a:gdLst/>
              <a:ahLst/>
              <a:cxnLst/>
              <a:rect r="r" b="b" t="t" l="l"/>
              <a:pathLst>
                <a:path h="3613658" w="8412480">
                  <a:moveTo>
                    <a:pt x="0" y="0"/>
                  </a:moveTo>
                  <a:lnTo>
                    <a:pt x="8412480" y="0"/>
                  </a:lnTo>
                  <a:lnTo>
                    <a:pt x="8412480" y="3613658"/>
                  </a:lnTo>
                  <a:lnTo>
                    <a:pt x="0" y="3613658"/>
                  </a:lnTo>
                  <a:lnTo>
                    <a:pt x="0" y="0"/>
                  </a:lnTo>
                  <a:close/>
                </a:path>
              </a:pathLst>
            </a:custGeom>
            <a:blipFill>
              <a:blip r:embed="rId2"/>
              <a:stretch>
                <a:fillRect l="0" t="0" r="0" b="-1"/>
              </a:stretch>
            </a:blipFill>
          </p:spPr>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729010" y="2811821"/>
            <a:ext cx="16836156" cy="4902708"/>
            <a:chOff x="0" y="0"/>
            <a:chExt cx="22448208" cy="6536944"/>
          </a:xfrm>
        </p:grpSpPr>
        <p:sp>
          <p:nvSpPr>
            <p:cNvPr name="Freeform 7" id="7"/>
            <p:cNvSpPr/>
            <p:nvPr/>
          </p:nvSpPr>
          <p:spPr>
            <a:xfrm flipH="false" flipV="false" rot="0">
              <a:off x="0" y="0"/>
              <a:ext cx="22448208" cy="6536944"/>
            </a:xfrm>
            <a:custGeom>
              <a:avLst/>
              <a:gdLst/>
              <a:ahLst/>
              <a:cxnLst/>
              <a:rect r="r" b="b" t="t" l="l"/>
              <a:pathLst>
                <a:path h="6536944" w="22448208">
                  <a:moveTo>
                    <a:pt x="0" y="0"/>
                  </a:moveTo>
                  <a:lnTo>
                    <a:pt x="22448208" y="0"/>
                  </a:lnTo>
                  <a:lnTo>
                    <a:pt x="22448208" y="6536944"/>
                  </a:lnTo>
                  <a:lnTo>
                    <a:pt x="0" y="6536944"/>
                  </a:lnTo>
                  <a:close/>
                </a:path>
              </a:pathLst>
            </a:custGeom>
            <a:solidFill>
              <a:srgbClr val="000000">
                <a:alpha val="0"/>
              </a:srgbClr>
            </a:solidFill>
          </p:spPr>
        </p:sp>
        <p:sp>
          <p:nvSpPr>
            <p:cNvPr name="TextBox 8" id="8"/>
            <p:cNvSpPr txBox="true"/>
            <p:nvPr/>
          </p:nvSpPr>
          <p:spPr>
            <a:xfrm>
              <a:off x="0" y="-85725"/>
              <a:ext cx="22448208" cy="6622669"/>
            </a:xfrm>
            <a:prstGeom prst="rect">
              <a:avLst/>
            </a:prstGeom>
          </p:spPr>
          <p:txBody>
            <a:bodyPr anchor="t" rtlCol="false" tIns="0" lIns="0" bIns="0" rIns="0"/>
            <a:lstStyle/>
            <a:p>
              <a:pPr algn="just">
                <a:lnSpc>
                  <a:spcPts val="3591"/>
                </a:lnSpc>
              </a:pPr>
              <a:r>
                <a:rPr lang="en-US" sz="2700">
                  <a:solidFill>
                    <a:srgbClr val="000000"/>
                  </a:solidFill>
                  <a:latin typeface="Times New Roman"/>
                  <a:ea typeface="Times New Roman"/>
                  <a:cs typeface="Times New Roman"/>
                  <a:sym typeface="Times New Roman"/>
                </a:rPr>
                <a:t>We present a modular and extensible machine learning framework tailored for regression tasks in healthcare, with a focus on forecasting patient wait times. The framework integrates four core regression models—Random Forest, XGBoost, Support Vector Regression, and Linear Regression—augmented with hyperparameter tuning and cross-validation to enhance predictive accuracy. A comprehensive data preprocessing pipeline ensures quality by addressing missing values, outliers, and feature scaling. Detailed performance comparisons utilize metrics such as R², RMSE, MAE, and model stability across runs.</a:t>
              </a:r>
              <a:r>
                <a:rPr lang="en-US" sz="2700">
                  <a:solidFill>
                    <a:srgbClr val="000000"/>
                  </a:solidFill>
                  <a:latin typeface="Times New Roman"/>
                  <a:ea typeface="Times New Roman"/>
                  <a:cs typeface="Times New Roman"/>
                  <a:sym typeface="Times New Roman"/>
                </a:rPr>
                <a:t> Ensemble learning combines multiple models for improved generalization. Emphasizing reproducibility, scalability, and reliability, the framework is well-suited for practical deployment in healthcare analytics and decision support.</a:t>
              </a:r>
            </a:p>
            <a:p>
              <a:pPr algn="just">
                <a:lnSpc>
                  <a:spcPts val="3240"/>
                </a:lnSpc>
              </a:pPr>
            </a:p>
            <a:p>
              <a:pPr algn="just">
                <a:lnSpc>
                  <a:spcPts val="3240"/>
                </a:lnSpc>
              </a:pPr>
            </a:p>
            <a:p>
              <a:pPr algn="just">
                <a:lnSpc>
                  <a:spcPts val="3240"/>
                </a:lnSpc>
              </a:pPr>
            </a:p>
          </p:txBody>
        </p:sp>
      </p:grpSp>
      <p:grpSp>
        <p:nvGrpSpPr>
          <p:cNvPr name="Group 9" id="9"/>
          <p:cNvGrpSpPr/>
          <p:nvPr/>
        </p:nvGrpSpPr>
        <p:grpSpPr>
          <a:xfrm rot="0">
            <a:off x="1352860" y="723729"/>
            <a:ext cx="15588456" cy="969273"/>
            <a:chOff x="0" y="0"/>
            <a:chExt cx="20784608" cy="1292364"/>
          </a:xfrm>
        </p:grpSpPr>
        <p:sp>
          <p:nvSpPr>
            <p:cNvPr name="Freeform 10" id="10"/>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11" id="11"/>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ABSTRACT</a:t>
              </a: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41042"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2264" y="723729"/>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INTRODUCTION</a:t>
              </a:r>
            </a:p>
          </p:txBody>
        </p:sp>
      </p:grpSp>
      <p:grpSp>
        <p:nvGrpSpPr>
          <p:cNvPr name="Group 9" id="9"/>
          <p:cNvGrpSpPr/>
          <p:nvPr/>
        </p:nvGrpSpPr>
        <p:grpSpPr>
          <a:xfrm rot="0">
            <a:off x="725922" y="2740131"/>
            <a:ext cx="16836156" cy="4638866"/>
            <a:chOff x="0" y="0"/>
            <a:chExt cx="22448208" cy="6185154"/>
          </a:xfrm>
        </p:grpSpPr>
        <p:sp>
          <p:nvSpPr>
            <p:cNvPr name="Freeform 10" id="10"/>
            <p:cNvSpPr/>
            <p:nvPr/>
          </p:nvSpPr>
          <p:spPr>
            <a:xfrm flipH="false" flipV="false" rot="0">
              <a:off x="0" y="0"/>
              <a:ext cx="22448208" cy="6185154"/>
            </a:xfrm>
            <a:custGeom>
              <a:avLst/>
              <a:gdLst/>
              <a:ahLst/>
              <a:cxnLst/>
              <a:rect r="r" b="b" t="t" l="l"/>
              <a:pathLst>
                <a:path h="6185154" w="22448208">
                  <a:moveTo>
                    <a:pt x="0" y="0"/>
                  </a:moveTo>
                  <a:lnTo>
                    <a:pt x="22448208" y="0"/>
                  </a:lnTo>
                  <a:lnTo>
                    <a:pt x="22448208" y="6185154"/>
                  </a:lnTo>
                  <a:lnTo>
                    <a:pt x="0" y="6185154"/>
                  </a:lnTo>
                  <a:close/>
                </a:path>
              </a:pathLst>
            </a:custGeom>
            <a:solidFill>
              <a:srgbClr val="000000">
                <a:alpha val="0"/>
              </a:srgbClr>
            </a:solidFill>
          </p:spPr>
        </p:sp>
        <p:sp>
          <p:nvSpPr>
            <p:cNvPr name="TextBox 11" id="11"/>
            <p:cNvSpPr txBox="true"/>
            <p:nvPr/>
          </p:nvSpPr>
          <p:spPr>
            <a:xfrm>
              <a:off x="0" y="-95250"/>
              <a:ext cx="22448208" cy="6280404"/>
            </a:xfrm>
            <a:prstGeom prst="rect">
              <a:avLst/>
            </a:prstGeom>
          </p:spPr>
          <p:txBody>
            <a:bodyPr anchor="t" rtlCol="false" tIns="0" lIns="0" bIns="0" rIns="0"/>
            <a:lstStyle/>
            <a:p>
              <a:pPr algn="just">
                <a:lnSpc>
                  <a:spcPts val="3618"/>
                </a:lnSpc>
              </a:pPr>
              <a:r>
                <a:rPr lang="en-US" sz="2700" spc="21">
                  <a:solidFill>
                    <a:srgbClr val="000000"/>
                  </a:solidFill>
                  <a:latin typeface="Times New Roman"/>
                  <a:ea typeface="Times New Roman"/>
                  <a:cs typeface="Times New Roman"/>
                  <a:sym typeface="Times New Roman"/>
                </a:rPr>
                <a:t>The proposed project provides a regression framework using machine learning with healthcare use in mind. It seeks to forecast continuous variables variables- the waiting time of patients using models including Random Forest, XGBoost, Support Vector Regression and Linear Regression. Cross validation, hyperparameter tuning and ensemble learning are supported by this system, and thus models do not go away as accurate ones but generalizable. </a:t>
              </a:r>
            </a:p>
            <a:p>
              <a:pPr algn="just">
                <a:lnSpc>
                  <a:spcPts val="3618"/>
                </a:lnSpc>
              </a:pPr>
            </a:p>
            <a:p>
              <a:pPr algn="just">
                <a:lnSpc>
                  <a:spcPts val="3618"/>
                </a:lnSpc>
              </a:pPr>
              <a:r>
                <a:rPr lang="en-US" sz="2700" spc="21">
                  <a:solidFill>
                    <a:srgbClr val="000000"/>
                  </a:solidFill>
                  <a:latin typeface="Times New Roman"/>
                  <a:ea typeface="Times New Roman"/>
                  <a:cs typeface="Times New Roman"/>
                  <a:sym typeface="Times New Roman"/>
                </a:rPr>
                <a:t>The other critical area of the project is model stability that measures the model consistency in replications- crucial to critical healthcare decisions. Due to strong data preprocessing and metric assessments, the framework offers a sound, extendable, and reusable system of healthcare analytics and decision support.</a:t>
              </a:r>
            </a:p>
            <a:p>
              <a:pPr algn="just">
                <a:lnSpc>
                  <a:spcPts val="3618"/>
                </a:lnSpc>
              </a:pP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352843" y="703442"/>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PROBLEM STATEMENT</a:t>
              </a:r>
            </a:p>
          </p:txBody>
        </p:sp>
      </p:grpSp>
      <p:grpSp>
        <p:nvGrpSpPr>
          <p:cNvPr name="Group 9" id="9"/>
          <p:cNvGrpSpPr/>
          <p:nvPr/>
        </p:nvGrpSpPr>
        <p:grpSpPr>
          <a:xfrm rot="0">
            <a:off x="728993" y="2984820"/>
            <a:ext cx="16836156" cy="4720400"/>
            <a:chOff x="0" y="0"/>
            <a:chExt cx="22448208" cy="6293866"/>
          </a:xfrm>
        </p:grpSpPr>
        <p:sp>
          <p:nvSpPr>
            <p:cNvPr name="Freeform 10" id="10"/>
            <p:cNvSpPr/>
            <p:nvPr/>
          </p:nvSpPr>
          <p:spPr>
            <a:xfrm flipH="false" flipV="false" rot="0">
              <a:off x="0" y="0"/>
              <a:ext cx="22448208" cy="6293866"/>
            </a:xfrm>
            <a:custGeom>
              <a:avLst/>
              <a:gdLst/>
              <a:ahLst/>
              <a:cxnLst/>
              <a:rect r="r" b="b" t="t" l="l"/>
              <a:pathLst>
                <a:path h="6293866" w="22448208">
                  <a:moveTo>
                    <a:pt x="0" y="0"/>
                  </a:moveTo>
                  <a:lnTo>
                    <a:pt x="22448208" y="0"/>
                  </a:lnTo>
                  <a:lnTo>
                    <a:pt x="22448208" y="6293866"/>
                  </a:lnTo>
                  <a:lnTo>
                    <a:pt x="0" y="6293866"/>
                  </a:lnTo>
                  <a:close/>
                </a:path>
              </a:pathLst>
            </a:custGeom>
            <a:solidFill>
              <a:srgbClr val="000000">
                <a:alpha val="0"/>
              </a:srgbClr>
            </a:solidFill>
          </p:spPr>
        </p:sp>
        <p:sp>
          <p:nvSpPr>
            <p:cNvPr name="TextBox 11" id="11"/>
            <p:cNvSpPr txBox="true"/>
            <p:nvPr/>
          </p:nvSpPr>
          <p:spPr>
            <a:xfrm>
              <a:off x="0" y="-104775"/>
              <a:ext cx="22448208" cy="6398641"/>
            </a:xfrm>
            <a:prstGeom prst="rect">
              <a:avLst/>
            </a:prstGeom>
          </p:spPr>
          <p:txBody>
            <a:bodyPr anchor="t" rtlCol="false" tIns="0" lIns="0" bIns="0" rIns="0"/>
            <a:lstStyle/>
            <a:p>
              <a:pPr algn="just">
                <a:lnSpc>
                  <a:spcPts val="3726"/>
                </a:lnSpc>
              </a:pPr>
              <a:r>
                <a:rPr lang="en-US" sz="2700">
                  <a:solidFill>
                    <a:srgbClr val="000000"/>
                  </a:solidFill>
                  <a:latin typeface="Times New Roman"/>
                  <a:ea typeface="Times New Roman"/>
                  <a:cs typeface="Times New Roman"/>
                  <a:sym typeface="Times New Roman"/>
                </a:rPr>
                <a:t>In Healthcare, accurate and consistent forecasting, e.g., the wait time of a patient, the duration of treatment, etc. is critical to resource management and better healthcare</a:t>
              </a:r>
              <a:r>
                <a:rPr lang="en-US" sz="2700">
                  <a:solidFill>
                    <a:srgbClr val="000000"/>
                  </a:solidFill>
                  <a:latin typeface="Times New Roman"/>
                  <a:ea typeface="Times New Roman"/>
                  <a:cs typeface="Times New Roman"/>
                  <a:sym typeface="Times New Roman"/>
                </a:rPr>
                <a:t> delivery. Nevertheless, it is quite common that traditional regression methods are not that generalizable and stable when used on a real-world healthcare dataset, which is almost always noisy, complex, and imbalanced</a:t>
              </a:r>
            </a:p>
            <a:p>
              <a:pPr algn="just">
                <a:lnSpc>
                  <a:spcPts val="3726"/>
                </a:lnSpc>
              </a:pPr>
            </a:p>
            <a:p>
              <a:pPr algn="just">
                <a:lnSpc>
                  <a:spcPts val="3726"/>
                </a:lnSpc>
              </a:pPr>
              <a:r>
                <a:rPr lang="en-US" sz="2700">
                  <a:solidFill>
                    <a:srgbClr val="000000"/>
                  </a:solidFill>
                  <a:latin typeface="Times New Roman"/>
                  <a:ea typeface="Times New Roman"/>
                  <a:cs typeface="Times New Roman"/>
                  <a:sym typeface="Times New Roman"/>
                </a:rPr>
                <a:t>The problem that this</a:t>
              </a:r>
              <a:r>
                <a:rPr lang="en-US" sz="2700">
                  <a:solidFill>
                    <a:srgbClr val="000000"/>
                  </a:solidFill>
                  <a:latin typeface="Times New Roman"/>
                  <a:ea typeface="Times New Roman"/>
                  <a:cs typeface="Times New Roman"/>
                  <a:sym typeface="Times New Roman"/>
                </a:rPr>
                <a:t> project provides the solution to is the necessity of a powerful and scalable machine learning pipeline, which will be able to test and render comparisons of various regression models over care data. It aims at</a:t>
              </a:r>
              <a:r>
                <a:rPr lang="en-US" sz="2700">
                  <a:solidFill>
                    <a:srgbClr val="000000"/>
                  </a:solidFill>
                  <a:latin typeface="Times New Roman"/>
                  <a:ea typeface="Times New Roman"/>
                  <a:cs typeface="Times New Roman"/>
                  <a:sym typeface="Times New Roman"/>
                </a:rPr>
                <a:t> isolating models, which do not only obtain good results when evaluated in terms of accuracy, but also show invariance over successive ru</a:t>
              </a:r>
              <a:r>
                <a:rPr lang="en-US" sz="2700">
                  <a:solidFill>
                    <a:srgbClr val="000000"/>
                  </a:solidFill>
                  <a:latin typeface="Times New Roman"/>
                  <a:ea typeface="Times New Roman"/>
                  <a:cs typeface="Times New Roman"/>
                  <a:sym typeface="Times New Roman"/>
                </a:rPr>
                <a:t>ns, thus can be deployed in highly sensitive healthcare systems with more confidence.</a:t>
              </a:r>
            </a:p>
            <a:p>
              <a:pPr algn="just">
                <a:lnSpc>
                  <a:spcPts val="3726"/>
                </a:lnSpc>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2264" y="723729"/>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MOTIVATION</a:t>
              </a:r>
            </a:p>
          </p:txBody>
        </p:sp>
      </p:grpSp>
      <p:grpSp>
        <p:nvGrpSpPr>
          <p:cNvPr name="Group 9" id="9"/>
          <p:cNvGrpSpPr/>
          <p:nvPr/>
        </p:nvGrpSpPr>
        <p:grpSpPr>
          <a:xfrm rot="0">
            <a:off x="725922" y="1930066"/>
            <a:ext cx="16533378" cy="7837659"/>
            <a:chOff x="0" y="0"/>
            <a:chExt cx="23200472" cy="10998200"/>
          </a:xfrm>
        </p:grpSpPr>
        <p:sp>
          <p:nvSpPr>
            <p:cNvPr name="Freeform 10" id="10"/>
            <p:cNvSpPr/>
            <p:nvPr/>
          </p:nvSpPr>
          <p:spPr>
            <a:xfrm flipH="false" flipV="false" rot="0">
              <a:off x="0" y="0"/>
              <a:ext cx="23200472" cy="10998200"/>
            </a:xfrm>
            <a:custGeom>
              <a:avLst/>
              <a:gdLst/>
              <a:ahLst/>
              <a:cxnLst/>
              <a:rect r="r" b="b" t="t" l="l"/>
              <a:pathLst>
                <a:path h="10998200" w="23200472">
                  <a:moveTo>
                    <a:pt x="0" y="0"/>
                  </a:moveTo>
                  <a:lnTo>
                    <a:pt x="23200472" y="0"/>
                  </a:lnTo>
                  <a:lnTo>
                    <a:pt x="23200472" y="10998200"/>
                  </a:lnTo>
                  <a:lnTo>
                    <a:pt x="0" y="10998200"/>
                  </a:lnTo>
                  <a:close/>
                </a:path>
              </a:pathLst>
            </a:custGeom>
            <a:solidFill>
              <a:srgbClr val="000000">
                <a:alpha val="0"/>
              </a:srgbClr>
            </a:solidFill>
          </p:spPr>
        </p:sp>
        <p:sp>
          <p:nvSpPr>
            <p:cNvPr name="TextBox 11" id="11"/>
            <p:cNvSpPr txBox="true"/>
            <p:nvPr/>
          </p:nvSpPr>
          <p:spPr>
            <a:xfrm>
              <a:off x="0" y="-104775"/>
              <a:ext cx="23200472" cy="11102975"/>
            </a:xfrm>
            <a:prstGeom prst="rect">
              <a:avLst/>
            </a:prstGeom>
          </p:spPr>
          <p:txBody>
            <a:bodyPr anchor="t" rtlCol="false" tIns="0" lIns="0" bIns="0" rIns="0"/>
            <a:lstStyle/>
            <a:p>
              <a:pPr algn="just" marL="582930" indent="-291465" lvl="1">
                <a:lnSpc>
                  <a:spcPts val="3779"/>
                </a:lnSpc>
                <a:buAutoNum type="arabicPeriod" startAt="1"/>
              </a:pPr>
              <a:r>
                <a:rPr lang="en-US" sz="2700" spc="24">
                  <a:solidFill>
                    <a:srgbClr val="000000"/>
                  </a:solidFill>
                  <a:latin typeface="Times New Roman"/>
                  <a:ea typeface="Times New Roman"/>
                  <a:cs typeface="Times New Roman"/>
                  <a:sym typeface="Times New Roman"/>
                </a:rPr>
                <a:t>Healthcare systems are getting more complex and loaded with more patients each</a:t>
              </a:r>
              <a:r>
                <a:rPr lang="en-US" sz="2700" spc="24">
                  <a:solidFill>
                    <a:srgbClr val="000000"/>
                  </a:solidFill>
                  <a:latin typeface="Times New Roman"/>
                  <a:ea typeface="Times New Roman"/>
                  <a:cs typeface="Times New Roman"/>
                  <a:sym typeface="Times New Roman"/>
                </a:rPr>
                <a:t> day, and intelligent, data-driven approaches are needed to help healthcare institutions make the pertinent and timely decisions. The classical statistical approaches fail in many cas</a:t>
              </a:r>
              <a:r>
                <a:rPr lang="en-US" sz="2700" spc="24">
                  <a:solidFill>
                    <a:srgbClr val="000000"/>
                  </a:solidFill>
                  <a:latin typeface="Times New Roman"/>
                  <a:ea typeface="Times New Roman"/>
                  <a:cs typeface="Times New Roman"/>
                  <a:sym typeface="Times New Roman"/>
                </a:rPr>
                <a:t>es</a:t>
              </a:r>
              <a:r>
                <a:rPr lang="en-US" sz="2700" spc="24">
                  <a:solidFill>
                    <a:srgbClr val="000000"/>
                  </a:solidFill>
                  <a:latin typeface="Times New Roman"/>
                  <a:ea typeface="Times New Roman"/>
                  <a:cs typeface="Times New Roman"/>
                  <a:sym typeface="Times New Roman"/>
                </a:rPr>
                <a:t> to deal with the high-dimensional and variable, as well as noisy data nature of healthcare information. This gen</a:t>
              </a:r>
              <a:r>
                <a:rPr lang="en-US" sz="2700" spc="24">
                  <a:solidFill>
                    <a:srgbClr val="000000"/>
                  </a:solidFill>
                  <a:latin typeface="Times New Roman"/>
                  <a:ea typeface="Times New Roman"/>
                  <a:cs typeface="Times New Roman"/>
                  <a:sym typeface="Times New Roman"/>
                </a:rPr>
                <a:t>erates urgency in having machine learning models that are not only accurate, but stable and available under real life circumstances.</a:t>
              </a:r>
            </a:p>
            <a:p>
              <a:pPr algn="just" marL="582930" indent="-291465" lvl="1">
                <a:lnSpc>
                  <a:spcPts val="3779"/>
                </a:lnSpc>
                <a:buAutoNum type="arabicPeriod" startAt="1"/>
              </a:pPr>
              <a:r>
                <a:rPr lang="en-US" sz="2700" spc="24">
                  <a:solidFill>
                    <a:srgbClr val="000000"/>
                  </a:solidFill>
                  <a:latin typeface="Times New Roman"/>
                  <a:ea typeface="Times New Roman"/>
                  <a:cs typeface="Times New Roman"/>
                  <a:sym typeface="Times New Roman"/>
                </a:rPr>
                <a:t>The objective of this project is to create a usable and repeatable machine learning pipeline that can be adequately applied to healthcare instances. It will accomplish that by comparing and contrasting several models of the multiple regressions, paying particular attention to performance and context-friendliness, ultimately filling in the gap between the theoretical confidence in the accuracy of the model and the practical feasibility of its implementation in one of the sensitive healthcare contexts.</a:t>
              </a:r>
            </a:p>
            <a:p>
              <a:pPr algn="just">
                <a:lnSpc>
                  <a:spcPts val="3240"/>
                </a:lnSpc>
              </a:pPr>
            </a:p>
            <a:p>
              <a:pPr algn="just">
                <a:lnSpc>
                  <a:spcPts val="3240"/>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26848" y="108314"/>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1602264" y="723729"/>
            <a:ext cx="15588456" cy="969273"/>
            <a:chOff x="0" y="0"/>
            <a:chExt cx="20784608" cy="1292364"/>
          </a:xfrm>
        </p:grpSpPr>
        <p:sp>
          <p:nvSpPr>
            <p:cNvPr name="Freeform 7" id="7"/>
            <p:cNvSpPr/>
            <p:nvPr/>
          </p:nvSpPr>
          <p:spPr>
            <a:xfrm flipH="false" flipV="false" rot="0">
              <a:off x="0" y="0"/>
              <a:ext cx="20784607" cy="1292364"/>
            </a:xfrm>
            <a:custGeom>
              <a:avLst/>
              <a:gdLst/>
              <a:ahLst/>
              <a:cxnLst/>
              <a:rect r="r" b="b" t="t" l="l"/>
              <a:pathLst>
                <a:path h="1292364" w="20784607">
                  <a:moveTo>
                    <a:pt x="0" y="0"/>
                  </a:moveTo>
                  <a:lnTo>
                    <a:pt x="20784607" y="0"/>
                  </a:lnTo>
                  <a:lnTo>
                    <a:pt x="20784607" y="1292364"/>
                  </a:lnTo>
                  <a:lnTo>
                    <a:pt x="0" y="1292364"/>
                  </a:lnTo>
                  <a:close/>
                </a:path>
              </a:pathLst>
            </a:custGeom>
            <a:solidFill>
              <a:srgbClr val="000000">
                <a:alpha val="0"/>
              </a:srgbClr>
            </a:solidFill>
          </p:spPr>
        </p:sp>
        <p:sp>
          <p:nvSpPr>
            <p:cNvPr name="TextBox 8" id="8"/>
            <p:cNvSpPr txBox="true"/>
            <p:nvPr/>
          </p:nvSpPr>
          <p:spPr>
            <a:xfrm>
              <a:off x="0" y="-28575"/>
              <a:ext cx="20784608" cy="1320939"/>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OBJECTIVES</a:t>
              </a:r>
            </a:p>
          </p:txBody>
        </p:sp>
      </p:grpSp>
      <p:grpSp>
        <p:nvGrpSpPr>
          <p:cNvPr name="Group 9" id="9"/>
          <p:cNvGrpSpPr/>
          <p:nvPr/>
        </p:nvGrpSpPr>
        <p:grpSpPr>
          <a:xfrm rot="0">
            <a:off x="725922" y="2458666"/>
            <a:ext cx="16836156" cy="6297740"/>
            <a:chOff x="0" y="0"/>
            <a:chExt cx="22448208" cy="8396986"/>
          </a:xfrm>
        </p:grpSpPr>
        <p:sp>
          <p:nvSpPr>
            <p:cNvPr name="Freeform 10" id="10"/>
            <p:cNvSpPr/>
            <p:nvPr/>
          </p:nvSpPr>
          <p:spPr>
            <a:xfrm flipH="false" flipV="false" rot="0">
              <a:off x="0" y="0"/>
              <a:ext cx="22448208" cy="8396986"/>
            </a:xfrm>
            <a:custGeom>
              <a:avLst/>
              <a:gdLst/>
              <a:ahLst/>
              <a:cxnLst/>
              <a:rect r="r" b="b" t="t" l="l"/>
              <a:pathLst>
                <a:path h="8396986" w="22448208">
                  <a:moveTo>
                    <a:pt x="0" y="0"/>
                  </a:moveTo>
                  <a:lnTo>
                    <a:pt x="22448208" y="0"/>
                  </a:lnTo>
                  <a:lnTo>
                    <a:pt x="22448208" y="8396986"/>
                  </a:lnTo>
                  <a:lnTo>
                    <a:pt x="0" y="8396986"/>
                  </a:lnTo>
                  <a:close/>
                </a:path>
              </a:pathLst>
            </a:custGeom>
            <a:solidFill>
              <a:srgbClr val="000000">
                <a:alpha val="0"/>
              </a:srgbClr>
            </a:solidFill>
          </p:spPr>
        </p:sp>
        <p:sp>
          <p:nvSpPr>
            <p:cNvPr name="TextBox 11" id="11"/>
            <p:cNvSpPr txBox="true"/>
            <p:nvPr/>
          </p:nvSpPr>
          <p:spPr>
            <a:xfrm>
              <a:off x="0" y="-95250"/>
              <a:ext cx="22448208" cy="8492236"/>
            </a:xfrm>
            <a:prstGeom prst="rect">
              <a:avLst/>
            </a:prstGeom>
          </p:spPr>
          <p:txBody>
            <a:bodyPr anchor="t" rtlCol="false" tIns="0" lIns="0" bIns="0" rIns="0"/>
            <a:lstStyle/>
            <a:p>
              <a:pPr algn="l" marL="582930" indent="-291465" lvl="1">
                <a:lnSpc>
                  <a:spcPts val="3672"/>
                </a:lnSpc>
                <a:buFont typeface="Arial"/>
                <a:buChar char="•"/>
              </a:pPr>
              <a:r>
                <a:rPr lang="en-US" sz="2700">
                  <a:solidFill>
                    <a:srgbClr val="000000"/>
                  </a:solidFill>
                  <a:latin typeface="Times New Roman"/>
                  <a:ea typeface="Times New Roman"/>
                  <a:cs typeface="Times New Roman"/>
                  <a:sym typeface="Times New Roman"/>
                </a:rPr>
                <a:t>D</a:t>
              </a:r>
              <a:r>
                <a:rPr lang="en-US" sz="2700">
                  <a:solidFill>
                    <a:srgbClr val="000000"/>
                  </a:solidFill>
                  <a:latin typeface="Times New Roman"/>
                  <a:ea typeface="Times New Roman"/>
                  <a:cs typeface="Times New Roman"/>
                  <a:sym typeface="Times New Roman"/>
                </a:rPr>
                <a:t>evelop</a:t>
              </a:r>
              <a:r>
                <a:rPr lang="en-US" sz="2700">
                  <a:solidFill>
                    <a:srgbClr val="000000"/>
                  </a:solidFill>
                  <a:latin typeface="Times New Roman"/>
                  <a:ea typeface="Times New Roman"/>
                  <a:cs typeface="Times New Roman"/>
                  <a:sym typeface="Times New Roman"/>
                </a:rPr>
                <a:t> a robust regression pipeline to handle real-world healthcare datasets for predicting continuous outcomes like wait times or durations.</a:t>
              </a:r>
            </a:p>
            <a:p>
              <a:pPr algn="l" marL="582930" indent="-291465" lvl="1">
                <a:lnSpc>
                  <a:spcPts val="3672"/>
                </a:lnSpc>
                <a:buFont typeface="Arial"/>
                <a:buChar char="•"/>
              </a:pPr>
              <a:r>
                <a:rPr lang="en-US" sz="2700">
                  <a:solidFill>
                    <a:srgbClr val="000000"/>
                  </a:solidFill>
                  <a:latin typeface="Times New Roman"/>
                  <a:ea typeface="Times New Roman"/>
                  <a:cs typeface="Times New Roman"/>
                  <a:sym typeface="Times New Roman"/>
                </a:rPr>
                <a:t>Compare the performance o</a:t>
              </a:r>
              <a:r>
                <a:rPr lang="en-US" sz="2700">
                  <a:solidFill>
                    <a:srgbClr val="000000"/>
                  </a:solidFill>
                  <a:latin typeface="Times New Roman"/>
                  <a:ea typeface="Times New Roman"/>
                  <a:cs typeface="Times New Roman"/>
                  <a:sym typeface="Times New Roman"/>
                </a:rPr>
                <a:t>f multiple machine learning models including Random Forest, XGBoost, SVR, and Linear Regression.</a:t>
              </a:r>
            </a:p>
            <a:p>
              <a:pPr algn="l" marL="582930" indent="-291465" lvl="1">
                <a:lnSpc>
                  <a:spcPts val="3672"/>
                </a:lnSpc>
                <a:buFont typeface="Arial"/>
                <a:buChar char="•"/>
              </a:pPr>
              <a:r>
                <a:rPr lang="en-US" sz="2700">
                  <a:solidFill>
                    <a:srgbClr val="000000"/>
                  </a:solidFill>
                  <a:latin typeface="Times New Roman"/>
                  <a:ea typeface="Times New Roman"/>
                  <a:cs typeface="Times New Roman"/>
                  <a:sym typeface="Times New Roman"/>
                </a:rPr>
                <a:t>Pe</a:t>
              </a:r>
              <a:r>
                <a:rPr lang="en-US" sz="2700">
                  <a:solidFill>
                    <a:srgbClr val="000000"/>
                  </a:solidFill>
                  <a:latin typeface="Times New Roman"/>
                  <a:ea typeface="Times New Roman"/>
                  <a:cs typeface="Times New Roman"/>
                  <a:sym typeface="Times New Roman"/>
                </a:rPr>
                <a:t>rform cross-validation and hyperparameter tuning to optimize each model for generalizability and accuracy.</a:t>
              </a:r>
            </a:p>
            <a:p>
              <a:pPr algn="l" marL="582930" indent="-291465" lvl="1">
                <a:lnSpc>
                  <a:spcPts val="3672"/>
                </a:lnSpc>
                <a:buFont typeface="Arial"/>
                <a:buChar char="•"/>
              </a:pPr>
              <a:r>
                <a:rPr lang="en-US" sz="2700">
                  <a:solidFill>
                    <a:srgbClr val="000000"/>
                  </a:solidFill>
                  <a:latin typeface="Times New Roman"/>
                  <a:ea typeface="Times New Roman"/>
                  <a:cs typeface="Times New Roman"/>
                  <a:sym typeface="Times New Roman"/>
                </a:rPr>
                <a:t>Evaluate model stability by assessing the consistency of results across multiple independent runs.</a:t>
              </a:r>
            </a:p>
            <a:p>
              <a:pPr algn="l" marL="582930" indent="-291465" lvl="1">
                <a:lnSpc>
                  <a:spcPts val="3672"/>
                </a:lnSpc>
                <a:buFont typeface="Arial"/>
                <a:buChar char="•"/>
              </a:pPr>
              <a:r>
                <a:rPr lang="en-US" sz="2700">
                  <a:solidFill>
                    <a:srgbClr val="000000"/>
                  </a:solidFill>
                  <a:latin typeface="Times New Roman"/>
                  <a:ea typeface="Times New Roman"/>
                  <a:cs typeface="Times New Roman"/>
                  <a:sym typeface="Times New Roman"/>
                </a:rPr>
                <a:t>Visualize and interpret performanc</a:t>
              </a:r>
              <a:r>
                <a:rPr lang="en-US" sz="2700">
                  <a:solidFill>
                    <a:srgbClr val="000000"/>
                  </a:solidFill>
                  <a:latin typeface="Times New Roman"/>
                  <a:ea typeface="Times New Roman"/>
                  <a:cs typeface="Times New Roman"/>
                  <a:sym typeface="Times New Roman"/>
                </a:rPr>
                <a:t>e me</a:t>
              </a:r>
              <a:r>
                <a:rPr lang="en-US" sz="2700">
                  <a:solidFill>
                    <a:srgbClr val="000000"/>
                  </a:solidFill>
                  <a:latin typeface="Times New Roman"/>
                  <a:ea typeface="Times New Roman"/>
                  <a:cs typeface="Times New Roman"/>
                  <a:sym typeface="Times New Roman"/>
                </a:rPr>
                <a:t>trics such as MAE, RMSE, R², and standard deviation for better model selection and explainability.</a:t>
              </a:r>
            </a:p>
            <a:p>
              <a:pPr algn="l" marL="582930" indent="-291465" lvl="1">
                <a:lnSpc>
                  <a:spcPts val="3672"/>
                </a:lnSpc>
                <a:buFont typeface="Arial"/>
                <a:buChar char="•"/>
              </a:pPr>
              <a:r>
                <a:rPr lang="en-US" sz="2700">
                  <a:solidFill>
                    <a:srgbClr val="000000"/>
                  </a:solidFill>
                  <a:latin typeface="Times New Roman"/>
                  <a:ea typeface="Times New Roman"/>
                  <a:cs typeface="Times New Roman"/>
                  <a:sym typeface="Times New Roman"/>
                </a:rPr>
                <a:t>Create an ensemble approach that combines top-performing models to further boost prediction reliability and robustness.</a:t>
              </a:r>
            </a:p>
            <a:p>
              <a:pPr algn="l">
                <a:lnSpc>
                  <a:spcPts val="3240"/>
                </a:lnSpc>
              </a:pPr>
            </a:p>
            <a:p>
              <a:pPr algn="l">
                <a:lnSpc>
                  <a:spcPts val="3240"/>
                </a:lnSpc>
              </a:pPr>
            </a:p>
            <a:p>
              <a:pPr algn="l">
                <a:lnSpc>
                  <a:spcPts val="3240"/>
                </a:lnSpc>
              </a:pPr>
            </a:p>
            <a:p>
              <a:pPr algn="l">
                <a:lnSpc>
                  <a:spcPts val="3240"/>
                </a:lnSpc>
              </a:pPr>
            </a:p>
          </p:txBody>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040445" cy="10070401"/>
            <a:chOff x="0" y="0"/>
            <a:chExt cx="24053927" cy="13427202"/>
          </a:xfrm>
        </p:grpSpPr>
        <p:sp>
          <p:nvSpPr>
            <p:cNvPr name="Freeform 3" id="3"/>
            <p:cNvSpPr/>
            <p:nvPr/>
          </p:nvSpPr>
          <p:spPr>
            <a:xfrm flipH="false" flipV="false" rot="0">
              <a:off x="0" y="0"/>
              <a:ext cx="24053927" cy="13427202"/>
            </a:xfrm>
            <a:custGeom>
              <a:avLst/>
              <a:gdLst/>
              <a:ahLst/>
              <a:cxnLst/>
              <a:rect r="r" b="b" t="t" l="l"/>
              <a:pathLst>
                <a:path h="13427202" w="24053927">
                  <a:moveTo>
                    <a:pt x="28575" y="0"/>
                  </a:moveTo>
                  <a:lnTo>
                    <a:pt x="24025352" y="0"/>
                  </a:lnTo>
                  <a:cubicBezTo>
                    <a:pt x="24041100" y="0"/>
                    <a:pt x="24053927" y="12827"/>
                    <a:pt x="24053927" y="28575"/>
                  </a:cubicBezTo>
                  <a:lnTo>
                    <a:pt x="24053927" y="13398627"/>
                  </a:lnTo>
                  <a:cubicBezTo>
                    <a:pt x="24053927" y="13414375"/>
                    <a:pt x="24041100" y="13427202"/>
                    <a:pt x="24025352" y="13427202"/>
                  </a:cubicBezTo>
                  <a:lnTo>
                    <a:pt x="28575" y="13427202"/>
                  </a:lnTo>
                  <a:cubicBezTo>
                    <a:pt x="12827" y="13427202"/>
                    <a:pt x="0" y="13414375"/>
                    <a:pt x="0" y="13398627"/>
                  </a:cubicBezTo>
                  <a:lnTo>
                    <a:pt x="0" y="28575"/>
                  </a:lnTo>
                  <a:cubicBezTo>
                    <a:pt x="0" y="12827"/>
                    <a:pt x="12827" y="0"/>
                    <a:pt x="28575" y="0"/>
                  </a:cubicBezTo>
                  <a:moveTo>
                    <a:pt x="28575" y="57150"/>
                  </a:moveTo>
                  <a:lnTo>
                    <a:pt x="28575" y="28575"/>
                  </a:lnTo>
                  <a:lnTo>
                    <a:pt x="57150" y="28575"/>
                  </a:lnTo>
                  <a:lnTo>
                    <a:pt x="57150" y="13398627"/>
                  </a:lnTo>
                  <a:lnTo>
                    <a:pt x="28575" y="13398627"/>
                  </a:lnTo>
                  <a:lnTo>
                    <a:pt x="28575" y="13370052"/>
                  </a:lnTo>
                  <a:lnTo>
                    <a:pt x="24025352" y="13370052"/>
                  </a:lnTo>
                  <a:lnTo>
                    <a:pt x="24025352" y="13398627"/>
                  </a:lnTo>
                  <a:lnTo>
                    <a:pt x="23996777" y="13398627"/>
                  </a:lnTo>
                  <a:lnTo>
                    <a:pt x="23996777" y="28575"/>
                  </a:lnTo>
                  <a:lnTo>
                    <a:pt x="24025352" y="28575"/>
                  </a:lnTo>
                  <a:lnTo>
                    <a:pt x="24025352" y="57150"/>
                  </a:lnTo>
                  <a:lnTo>
                    <a:pt x="28575" y="57150"/>
                  </a:lnTo>
                  <a:close/>
                </a:path>
              </a:pathLst>
            </a:custGeom>
            <a:solidFill>
              <a:srgbClr val="F7F0F2"/>
            </a:solidFill>
          </p:spPr>
        </p:sp>
      </p:grpSp>
      <p:grpSp>
        <p:nvGrpSpPr>
          <p:cNvPr name="Group 4" id="4"/>
          <p:cNvGrpSpPr/>
          <p:nvPr/>
        </p:nvGrpSpPr>
        <p:grpSpPr>
          <a:xfrm rot="0">
            <a:off x="16077135" y="191732"/>
            <a:ext cx="2004386" cy="811161"/>
            <a:chOff x="0" y="0"/>
            <a:chExt cx="2672515" cy="1081548"/>
          </a:xfrm>
        </p:grpSpPr>
        <p:sp>
          <p:nvSpPr>
            <p:cNvPr name="Freeform 5" id="5"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6" id="6"/>
          <p:cNvGrpSpPr/>
          <p:nvPr/>
        </p:nvGrpSpPr>
        <p:grpSpPr>
          <a:xfrm rot="0">
            <a:off x="3075008" y="88493"/>
            <a:ext cx="15588456" cy="914400"/>
            <a:chOff x="0" y="0"/>
            <a:chExt cx="20784608" cy="1219200"/>
          </a:xfrm>
        </p:grpSpPr>
        <p:sp>
          <p:nvSpPr>
            <p:cNvPr name="Freeform 7" id="7"/>
            <p:cNvSpPr/>
            <p:nvPr/>
          </p:nvSpPr>
          <p:spPr>
            <a:xfrm flipH="false" flipV="false" rot="0">
              <a:off x="0" y="0"/>
              <a:ext cx="20784607" cy="1219200"/>
            </a:xfrm>
            <a:custGeom>
              <a:avLst/>
              <a:gdLst/>
              <a:ahLst/>
              <a:cxnLst/>
              <a:rect r="r" b="b" t="t" l="l"/>
              <a:pathLst>
                <a:path h="1219200" w="20784607">
                  <a:moveTo>
                    <a:pt x="0" y="0"/>
                  </a:moveTo>
                  <a:lnTo>
                    <a:pt x="20784607" y="0"/>
                  </a:lnTo>
                  <a:lnTo>
                    <a:pt x="20784607" y="1219200"/>
                  </a:lnTo>
                  <a:lnTo>
                    <a:pt x="0" y="1219200"/>
                  </a:lnTo>
                  <a:close/>
                </a:path>
              </a:pathLst>
            </a:custGeom>
            <a:solidFill>
              <a:srgbClr val="000000">
                <a:alpha val="0"/>
              </a:srgbClr>
            </a:solidFill>
          </p:spPr>
        </p:sp>
        <p:sp>
          <p:nvSpPr>
            <p:cNvPr name="TextBox 8" id="8"/>
            <p:cNvSpPr txBox="true"/>
            <p:nvPr/>
          </p:nvSpPr>
          <p:spPr>
            <a:xfrm>
              <a:off x="0" y="-28575"/>
              <a:ext cx="20784608" cy="1247775"/>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PROCESS FLOW</a:t>
              </a:r>
            </a:p>
          </p:txBody>
        </p:sp>
      </p:grpSp>
      <p:sp>
        <p:nvSpPr>
          <p:cNvPr name="TextBox 9" id="9"/>
          <p:cNvSpPr txBox="true"/>
          <p:nvPr/>
        </p:nvSpPr>
        <p:spPr>
          <a:xfrm rot="0">
            <a:off x="8856046" y="4796036"/>
            <a:ext cx="8672" cy="747514"/>
          </a:xfrm>
          <a:prstGeom prst="rect">
            <a:avLst/>
          </a:prstGeom>
        </p:spPr>
        <p:txBody>
          <a:bodyPr anchor="t" rtlCol="false" tIns="0" lIns="0" bIns="0" rIns="0">
            <a:spAutoFit/>
          </a:bodyPr>
          <a:lstStyle/>
          <a:p>
            <a:pPr algn="ctr">
              <a:lnSpc>
                <a:spcPts val="5735"/>
              </a:lnSpc>
              <a:spcBef>
                <a:spcPct val="0"/>
              </a:spcBef>
            </a:pPr>
          </a:p>
        </p:txBody>
      </p:sp>
      <p:sp>
        <p:nvSpPr>
          <p:cNvPr name="TextBox 10" id="10"/>
          <p:cNvSpPr txBox="true"/>
          <p:nvPr/>
        </p:nvSpPr>
        <p:spPr>
          <a:xfrm rot="0">
            <a:off x="6778238" y="1287093"/>
            <a:ext cx="10301090" cy="8783309"/>
          </a:xfrm>
          <a:prstGeom prst="rect">
            <a:avLst/>
          </a:prstGeom>
        </p:spPr>
        <p:txBody>
          <a:bodyPr anchor="t" rtlCol="false" tIns="0" lIns="0" bIns="0" rIns="0">
            <a:spAutoFit/>
          </a:bodyPr>
          <a:lstStyle/>
          <a:p>
            <a:pPr algn="l">
              <a:lnSpc>
                <a:spcPts val="3313"/>
              </a:lnSpc>
            </a:pPr>
            <a:r>
              <a:rPr lang="en-US" sz="2269" spc="65">
                <a:solidFill>
                  <a:srgbClr val="000000"/>
                </a:solidFill>
                <a:latin typeface="Canva Sans"/>
                <a:ea typeface="Canva Sans"/>
                <a:cs typeface="Canva Sans"/>
                <a:sym typeface="Canva Sans"/>
              </a:rPr>
              <a:t>1. Data Loading &amp; Cleaning</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Import healthcare datas</a:t>
            </a:r>
            <a:r>
              <a:rPr lang="en-US" sz="2269" spc="65">
                <a:solidFill>
                  <a:srgbClr val="000000"/>
                </a:solidFill>
                <a:latin typeface="Canva Sans"/>
                <a:ea typeface="Canva Sans"/>
                <a:cs typeface="Canva Sans"/>
                <a:sym typeface="Canva Sans"/>
              </a:rPr>
              <a:t>et</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Handle missing values and outliers</a:t>
            </a:r>
          </a:p>
          <a:p>
            <a:pPr algn="l">
              <a:lnSpc>
                <a:spcPts val="3313"/>
              </a:lnSpc>
            </a:pPr>
            <a:r>
              <a:rPr lang="en-US" sz="2269" spc="65">
                <a:solidFill>
                  <a:srgbClr val="000000"/>
                </a:solidFill>
                <a:latin typeface="Canva Sans"/>
                <a:ea typeface="Canva Sans"/>
                <a:cs typeface="Canva Sans"/>
                <a:sym typeface="Canva Sans"/>
              </a:rPr>
              <a:t>2. </a:t>
            </a:r>
            <a:r>
              <a:rPr lang="en-US" sz="2269" spc="65">
                <a:solidFill>
                  <a:srgbClr val="000000"/>
                </a:solidFill>
                <a:latin typeface="Canva Sans"/>
                <a:ea typeface="Canva Sans"/>
                <a:cs typeface="Canva Sans"/>
                <a:sym typeface="Canva Sans"/>
              </a:rPr>
              <a:t>Preprocessing</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Feature scaling, encoding, and selection</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Split data into training and testing sets</a:t>
            </a:r>
          </a:p>
          <a:p>
            <a:pPr algn="l">
              <a:lnSpc>
                <a:spcPts val="3313"/>
              </a:lnSpc>
            </a:pPr>
            <a:r>
              <a:rPr lang="en-US" sz="2269" spc="65">
                <a:solidFill>
                  <a:srgbClr val="000000"/>
                </a:solidFill>
                <a:latin typeface="Canva Sans"/>
                <a:ea typeface="Canva Sans"/>
                <a:cs typeface="Canva Sans"/>
                <a:sym typeface="Canva Sans"/>
              </a:rPr>
              <a:t>3. </a:t>
            </a:r>
            <a:r>
              <a:rPr lang="en-US" sz="2269" spc="65">
                <a:solidFill>
                  <a:srgbClr val="000000"/>
                </a:solidFill>
                <a:latin typeface="Canva Sans"/>
                <a:ea typeface="Canva Sans"/>
                <a:cs typeface="Canva Sans"/>
                <a:sym typeface="Canva Sans"/>
              </a:rPr>
              <a:t>Model Selection</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Train multiple regression models: Random Forest, XGBoost, SVR, Linear Regression</a:t>
            </a:r>
          </a:p>
          <a:p>
            <a:pPr algn="l">
              <a:lnSpc>
                <a:spcPts val="3313"/>
              </a:lnSpc>
            </a:pPr>
            <a:r>
              <a:rPr lang="en-US" sz="2269" spc="65">
                <a:solidFill>
                  <a:srgbClr val="000000"/>
                </a:solidFill>
                <a:latin typeface="Canva Sans"/>
                <a:ea typeface="Canva Sans"/>
                <a:cs typeface="Canva Sans"/>
                <a:sym typeface="Canva Sans"/>
              </a:rPr>
              <a:t>4. </a:t>
            </a:r>
            <a:r>
              <a:rPr lang="en-US" sz="2269" spc="65">
                <a:solidFill>
                  <a:srgbClr val="000000"/>
                </a:solidFill>
                <a:latin typeface="Canva Sans"/>
                <a:ea typeface="Canva Sans"/>
                <a:cs typeface="Canva Sans"/>
                <a:sym typeface="Canva Sans"/>
              </a:rPr>
              <a:t>Hyperparameter Tuning</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Use GridSearchCV for optimal model parameters</a:t>
            </a:r>
          </a:p>
          <a:p>
            <a:pPr algn="l">
              <a:lnSpc>
                <a:spcPts val="3313"/>
              </a:lnSpc>
            </a:pPr>
            <a:r>
              <a:rPr lang="en-US" sz="2269" spc="65">
                <a:solidFill>
                  <a:srgbClr val="000000"/>
                </a:solidFill>
                <a:latin typeface="Canva Sans"/>
                <a:ea typeface="Canva Sans"/>
                <a:cs typeface="Canva Sans"/>
                <a:sym typeface="Canva Sans"/>
              </a:rPr>
              <a:t>5. </a:t>
            </a:r>
            <a:r>
              <a:rPr lang="en-US" sz="2269" spc="65">
                <a:solidFill>
                  <a:srgbClr val="000000"/>
                </a:solidFill>
                <a:latin typeface="Canva Sans"/>
                <a:ea typeface="Canva Sans"/>
                <a:cs typeface="Canva Sans"/>
                <a:sym typeface="Canva Sans"/>
              </a:rPr>
              <a:t>Model Evaluation</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Use MAE, RMSE, R², and Std Dev to compare models</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Ass</a:t>
            </a:r>
            <a:r>
              <a:rPr lang="en-US" sz="2269" spc="65">
                <a:solidFill>
                  <a:srgbClr val="000000"/>
                </a:solidFill>
                <a:latin typeface="Canva Sans"/>
                <a:ea typeface="Canva Sans"/>
                <a:cs typeface="Canva Sans"/>
                <a:sym typeface="Canva Sans"/>
              </a:rPr>
              <a:t>ess stability with multiple training runs</a:t>
            </a:r>
          </a:p>
          <a:p>
            <a:pPr algn="l">
              <a:lnSpc>
                <a:spcPts val="3313"/>
              </a:lnSpc>
            </a:pPr>
            <a:r>
              <a:rPr lang="en-US" sz="2269" spc="65">
                <a:solidFill>
                  <a:srgbClr val="000000"/>
                </a:solidFill>
                <a:latin typeface="Canva Sans"/>
                <a:ea typeface="Canva Sans"/>
                <a:cs typeface="Canva Sans"/>
                <a:sym typeface="Canva Sans"/>
              </a:rPr>
              <a:t>6. </a:t>
            </a:r>
            <a:r>
              <a:rPr lang="en-US" sz="2269" spc="65">
                <a:solidFill>
                  <a:srgbClr val="000000"/>
                </a:solidFill>
                <a:latin typeface="Canva Sans"/>
                <a:ea typeface="Canva Sans"/>
                <a:cs typeface="Canva Sans"/>
                <a:sym typeface="Canva Sans"/>
              </a:rPr>
              <a:t>Ensemble Learning</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Combine top models to improve overall performance</a:t>
            </a:r>
          </a:p>
          <a:p>
            <a:pPr algn="l">
              <a:lnSpc>
                <a:spcPts val="3313"/>
              </a:lnSpc>
            </a:pPr>
            <a:r>
              <a:rPr lang="en-US" sz="2269" spc="65">
                <a:solidFill>
                  <a:srgbClr val="000000"/>
                </a:solidFill>
                <a:latin typeface="Canva Sans"/>
                <a:ea typeface="Canva Sans"/>
                <a:cs typeface="Canva Sans"/>
                <a:sym typeface="Canva Sans"/>
              </a:rPr>
              <a:t>7. </a:t>
            </a:r>
            <a:r>
              <a:rPr lang="en-US" sz="2269" spc="65">
                <a:solidFill>
                  <a:srgbClr val="000000"/>
                </a:solidFill>
                <a:latin typeface="Canva Sans"/>
                <a:ea typeface="Canva Sans"/>
                <a:cs typeface="Canva Sans"/>
                <a:sym typeface="Canva Sans"/>
              </a:rPr>
              <a:t>Visualization &amp; Insights</a:t>
            </a:r>
          </a:p>
          <a:p>
            <a:pPr algn="l" marL="490000" indent="-245000" lvl="1">
              <a:lnSpc>
                <a:spcPts val="3313"/>
              </a:lnSpc>
              <a:buFont typeface="Arial"/>
              <a:buChar char="•"/>
            </a:pPr>
            <a:r>
              <a:rPr lang="en-US" sz="2269" spc="65">
                <a:solidFill>
                  <a:srgbClr val="000000"/>
                </a:solidFill>
                <a:latin typeface="Canva Sans"/>
                <a:ea typeface="Canva Sans"/>
                <a:cs typeface="Canva Sans"/>
                <a:sym typeface="Canva Sans"/>
              </a:rPr>
              <a:t>Plot predictions vs actuals, error distributions, and model comparisons</a:t>
            </a:r>
          </a:p>
          <a:p>
            <a:pPr algn="l">
              <a:lnSpc>
                <a:spcPts val="3313"/>
              </a:lnSpc>
            </a:pPr>
          </a:p>
          <a:p>
            <a:pPr algn="l">
              <a:lnSpc>
                <a:spcPts val="3313"/>
              </a:lnSpc>
            </a:pPr>
          </a:p>
        </p:txBody>
      </p:sp>
      <p:sp>
        <p:nvSpPr>
          <p:cNvPr name="Freeform 11" id="11"/>
          <p:cNvSpPr/>
          <p:nvPr/>
        </p:nvSpPr>
        <p:spPr>
          <a:xfrm flipH="false" flipV="false" rot="0">
            <a:off x="1028700" y="1526278"/>
            <a:ext cx="4870720" cy="7306081"/>
          </a:xfrm>
          <a:custGeom>
            <a:avLst/>
            <a:gdLst/>
            <a:ahLst/>
            <a:cxnLst/>
            <a:rect r="r" b="b" t="t" l="l"/>
            <a:pathLst>
              <a:path h="7306081" w="4870720">
                <a:moveTo>
                  <a:pt x="0" y="0"/>
                </a:moveTo>
                <a:lnTo>
                  <a:pt x="4870720" y="0"/>
                </a:lnTo>
                <a:lnTo>
                  <a:pt x="4870720" y="7306080"/>
                </a:lnTo>
                <a:lnTo>
                  <a:pt x="0" y="7306080"/>
                </a:lnTo>
                <a:lnTo>
                  <a:pt x="0" y="0"/>
                </a:lnTo>
                <a:close/>
              </a:path>
            </a:pathLst>
          </a:custGeom>
          <a:blipFill>
            <a:blip r:embed="rId3"/>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077135" y="191732"/>
            <a:ext cx="2004386" cy="811161"/>
            <a:chOff x="0" y="0"/>
            <a:chExt cx="2672515" cy="1081548"/>
          </a:xfrm>
        </p:grpSpPr>
        <p:sp>
          <p:nvSpPr>
            <p:cNvPr name="Freeform 3" id="3" descr="A picture containing text, clipart  Description automatically generated"/>
            <p:cNvSpPr/>
            <p:nvPr/>
          </p:nvSpPr>
          <p:spPr>
            <a:xfrm flipH="false" flipV="false" rot="0">
              <a:off x="0" y="0"/>
              <a:ext cx="2672461" cy="1081532"/>
            </a:xfrm>
            <a:custGeom>
              <a:avLst/>
              <a:gdLst/>
              <a:ahLst/>
              <a:cxnLst/>
              <a:rect r="r" b="b" t="t" l="l"/>
              <a:pathLst>
                <a:path h="1081532" w="2672461">
                  <a:moveTo>
                    <a:pt x="0" y="0"/>
                  </a:moveTo>
                  <a:lnTo>
                    <a:pt x="2672461" y="0"/>
                  </a:lnTo>
                  <a:lnTo>
                    <a:pt x="2672461" y="1081532"/>
                  </a:lnTo>
                  <a:lnTo>
                    <a:pt x="0" y="1081532"/>
                  </a:lnTo>
                  <a:lnTo>
                    <a:pt x="0" y="0"/>
                  </a:lnTo>
                  <a:close/>
                </a:path>
              </a:pathLst>
            </a:custGeom>
            <a:blipFill>
              <a:blip r:embed="rId2"/>
              <a:stretch>
                <a:fillRect l="0" t="-3073" r="-2" b="-3074"/>
              </a:stretch>
            </a:blipFill>
          </p:spPr>
        </p:sp>
      </p:grpSp>
      <p:grpSp>
        <p:nvGrpSpPr>
          <p:cNvPr name="Group 4" id="4"/>
          <p:cNvGrpSpPr/>
          <p:nvPr/>
        </p:nvGrpSpPr>
        <p:grpSpPr>
          <a:xfrm rot="0">
            <a:off x="1203290" y="0"/>
            <a:ext cx="15588456" cy="914400"/>
            <a:chOff x="0" y="0"/>
            <a:chExt cx="20784608" cy="1219200"/>
          </a:xfrm>
        </p:grpSpPr>
        <p:sp>
          <p:nvSpPr>
            <p:cNvPr name="Freeform 5" id="5"/>
            <p:cNvSpPr/>
            <p:nvPr/>
          </p:nvSpPr>
          <p:spPr>
            <a:xfrm flipH="false" flipV="false" rot="0">
              <a:off x="0" y="0"/>
              <a:ext cx="20784607" cy="1219200"/>
            </a:xfrm>
            <a:custGeom>
              <a:avLst/>
              <a:gdLst/>
              <a:ahLst/>
              <a:cxnLst/>
              <a:rect r="r" b="b" t="t" l="l"/>
              <a:pathLst>
                <a:path h="1219200" w="20784607">
                  <a:moveTo>
                    <a:pt x="0" y="0"/>
                  </a:moveTo>
                  <a:lnTo>
                    <a:pt x="20784607" y="0"/>
                  </a:lnTo>
                  <a:lnTo>
                    <a:pt x="20784607" y="1219200"/>
                  </a:lnTo>
                  <a:lnTo>
                    <a:pt x="0" y="1219200"/>
                  </a:lnTo>
                  <a:close/>
                </a:path>
              </a:pathLst>
            </a:custGeom>
            <a:solidFill>
              <a:srgbClr val="000000">
                <a:alpha val="0"/>
              </a:srgbClr>
            </a:solidFill>
          </p:spPr>
        </p:sp>
        <p:sp>
          <p:nvSpPr>
            <p:cNvPr name="TextBox 6" id="6"/>
            <p:cNvSpPr txBox="true"/>
            <p:nvPr/>
          </p:nvSpPr>
          <p:spPr>
            <a:xfrm>
              <a:off x="0" y="-28575"/>
              <a:ext cx="20784608" cy="1247775"/>
            </a:xfrm>
            <a:prstGeom prst="rect">
              <a:avLst/>
            </a:prstGeom>
          </p:spPr>
          <p:txBody>
            <a:bodyPr anchor="t" rtlCol="false" tIns="0" lIns="0" bIns="0" rIns="0"/>
            <a:lstStyle/>
            <a:p>
              <a:pPr algn="ctr">
                <a:lnSpc>
                  <a:spcPts val="6300"/>
                </a:lnSpc>
              </a:pPr>
              <a:r>
                <a:rPr lang="en-US" sz="5250" b="true">
                  <a:solidFill>
                    <a:srgbClr val="46B0FA"/>
                  </a:solidFill>
                  <a:latin typeface="Arimo Bold"/>
                  <a:ea typeface="Arimo Bold"/>
                  <a:cs typeface="Arimo Bold"/>
                  <a:sym typeface="Arimo Bold"/>
                </a:rPr>
                <a:t>METHODOLOGY</a:t>
              </a:r>
            </a:p>
          </p:txBody>
        </p:sp>
      </p:grpSp>
      <p:sp>
        <p:nvSpPr>
          <p:cNvPr name="TextBox 7" id="7"/>
          <p:cNvSpPr txBox="true"/>
          <p:nvPr/>
        </p:nvSpPr>
        <p:spPr>
          <a:xfrm rot="0">
            <a:off x="1028700" y="1581966"/>
            <a:ext cx="17259300" cy="8993743"/>
          </a:xfrm>
          <a:prstGeom prst="rect">
            <a:avLst/>
          </a:prstGeom>
        </p:spPr>
        <p:txBody>
          <a:bodyPr anchor="t" rtlCol="false" tIns="0" lIns="0" bIns="0" rIns="0">
            <a:spAutoFit/>
          </a:bodyPr>
          <a:lstStyle/>
          <a:p>
            <a:pPr algn="just" marL="519324" indent="-259662" lvl="1">
              <a:lnSpc>
                <a:spcPts val="3608"/>
              </a:lnSpc>
              <a:buAutoNum type="arabicPeriod" startAt="1"/>
            </a:pPr>
            <a:r>
              <a:rPr lang="en-US" sz="2405">
                <a:solidFill>
                  <a:srgbClr val="000000"/>
                </a:solidFill>
                <a:latin typeface="Canva Sans"/>
                <a:ea typeface="Canva Sans"/>
                <a:cs typeface="Canva Sans"/>
                <a:sym typeface="Canva Sans"/>
              </a:rPr>
              <a:t>Dat</a:t>
            </a:r>
            <a:r>
              <a:rPr lang="en-US" sz="2405">
                <a:solidFill>
                  <a:srgbClr val="000000"/>
                </a:solidFill>
                <a:latin typeface="Canva Sans"/>
                <a:ea typeface="Canva Sans"/>
                <a:cs typeface="Canva Sans"/>
                <a:sym typeface="Canva Sans"/>
              </a:rPr>
              <a:t>aset Prep</a:t>
            </a:r>
            <a:r>
              <a:rPr lang="en-US" sz="2405">
                <a:solidFill>
                  <a:srgbClr val="000000"/>
                </a:solidFill>
                <a:latin typeface="Canva Sans"/>
                <a:ea typeface="Canva Sans"/>
                <a:cs typeface="Canva Sans"/>
                <a:sym typeface="Canva Sans"/>
              </a:rPr>
              <a:t>ara</a:t>
            </a:r>
            <a:r>
              <a:rPr lang="en-US" sz="2405">
                <a:solidFill>
                  <a:srgbClr val="000000"/>
                </a:solidFill>
                <a:latin typeface="Canva Sans"/>
                <a:ea typeface="Canva Sans"/>
                <a:cs typeface="Canva Sans"/>
                <a:sym typeface="Canva Sans"/>
              </a:rPr>
              <a:t>tion</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Im</a:t>
            </a:r>
            <a:r>
              <a:rPr lang="en-US" sz="2405">
                <a:solidFill>
                  <a:srgbClr val="000000"/>
                </a:solidFill>
                <a:latin typeface="Canva Sans"/>
                <a:ea typeface="Canva Sans"/>
                <a:cs typeface="Canva Sans"/>
                <a:sym typeface="Canva Sans"/>
              </a:rPr>
              <a:t>port healthcare dataset (e.g., patient wait time or treatment duration records).</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Clean the data by removing duplicates, h</a:t>
            </a:r>
            <a:r>
              <a:rPr lang="en-US" sz="2405">
                <a:solidFill>
                  <a:srgbClr val="000000"/>
                </a:solidFill>
                <a:latin typeface="Canva Sans"/>
                <a:ea typeface="Canva Sans"/>
                <a:cs typeface="Canva Sans"/>
                <a:sym typeface="Canva Sans"/>
              </a:rPr>
              <a:t>an</a:t>
            </a:r>
            <a:r>
              <a:rPr lang="en-US" sz="2405">
                <a:solidFill>
                  <a:srgbClr val="000000"/>
                </a:solidFill>
                <a:latin typeface="Canva Sans"/>
                <a:ea typeface="Canva Sans"/>
                <a:cs typeface="Canva Sans"/>
                <a:sym typeface="Canva Sans"/>
              </a:rPr>
              <a:t>dling missing values, and addressi</a:t>
            </a:r>
            <a:r>
              <a:rPr lang="en-US" sz="2405">
                <a:solidFill>
                  <a:srgbClr val="000000"/>
                </a:solidFill>
                <a:latin typeface="Canva Sans"/>
                <a:ea typeface="Canva Sans"/>
                <a:cs typeface="Canva Sans"/>
                <a:sym typeface="Canva Sans"/>
              </a:rPr>
              <a:t>ng</a:t>
            </a:r>
            <a:r>
              <a:rPr lang="en-US" sz="2405">
                <a:solidFill>
                  <a:srgbClr val="000000"/>
                </a:solidFill>
                <a:latin typeface="Canva Sans"/>
                <a:ea typeface="Canva Sans"/>
                <a:cs typeface="Canva Sans"/>
                <a:sym typeface="Canva Sans"/>
              </a:rPr>
              <a:t> outliers.</a:t>
            </a:r>
          </a:p>
          <a:p>
            <a:pPr algn="just" marL="519324" indent="-259662" lvl="1">
              <a:lnSpc>
                <a:spcPts val="3608"/>
              </a:lnSpc>
              <a:buAutoNum type="arabicPeriod" startAt="1"/>
            </a:pPr>
            <a:r>
              <a:rPr lang="en-US" sz="2405">
                <a:solidFill>
                  <a:srgbClr val="000000"/>
                </a:solidFill>
                <a:latin typeface="Canva Sans"/>
                <a:ea typeface="Canva Sans"/>
                <a:cs typeface="Canva Sans"/>
                <a:sym typeface="Canva Sans"/>
              </a:rPr>
              <a:t>Feature Engineering</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Encode categorical variables and normalize numerical features.</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Select relevant features to reduce dimensionality and improve model performance.</a:t>
            </a:r>
          </a:p>
          <a:p>
            <a:pPr algn="just" marL="519324" indent="-259662" lvl="1">
              <a:lnSpc>
                <a:spcPts val="3608"/>
              </a:lnSpc>
              <a:buAutoNum type="arabicPeriod" startAt="1"/>
            </a:pPr>
            <a:r>
              <a:rPr lang="en-US" sz="2405">
                <a:solidFill>
                  <a:srgbClr val="000000"/>
                </a:solidFill>
                <a:latin typeface="Canva Sans"/>
                <a:ea typeface="Canva Sans"/>
                <a:cs typeface="Canva Sans"/>
                <a:sym typeface="Canva Sans"/>
              </a:rPr>
              <a:t>Train-Test Split</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Split the dataset into training and testing sets to evaluate generalization performance.</a:t>
            </a:r>
          </a:p>
          <a:p>
            <a:pPr algn="just" marL="519324" indent="-259662" lvl="1">
              <a:lnSpc>
                <a:spcPts val="3608"/>
              </a:lnSpc>
              <a:buAutoNum type="arabicPeriod" startAt="1"/>
            </a:pPr>
            <a:r>
              <a:rPr lang="en-US" sz="2405">
                <a:solidFill>
                  <a:srgbClr val="000000"/>
                </a:solidFill>
                <a:latin typeface="Canva Sans"/>
                <a:ea typeface="Canva Sans"/>
                <a:cs typeface="Canva Sans"/>
                <a:sym typeface="Canva Sans"/>
              </a:rPr>
              <a:t>Model Training</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Train multiple regression models such as Random Forest Regressor, XGBoost Regressor, SVR, and Linear Regression.</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Use consistent preprocessing pipelines across models for fair comparison.</a:t>
            </a:r>
          </a:p>
          <a:p>
            <a:pPr algn="just" marL="519324" indent="-259662" lvl="1">
              <a:lnSpc>
                <a:spcPts val="3608"/>
              </a:lnSpc>
              <a:buAutoNum type="arabicPeriod" startAt="1"/>
            </a:pPr>
            <a:r>
              <a:rPr lang="en-US" sz="2405">
                <a:solidFill>
                  <a:srgbClr val="000000"/>
                </a:solidFill>
                <a:latin typeface="Canva Sans"/>
                <a:ea typeface="Canva Sans"/>
                <a:cs typeface="Canva Sans"/>
                <a:sym typeface="Canva Sans"/>
              </a:rPr>
              <a:t>Hyperparameter Tuning</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Apply GridSearchCV for tuning hyperparameters, ensuring each model is optimized for the dataset.</a:t>
            </a:r>
          </a:p>
          <a:p>
            <a:pPr algn="just" marL="519324" indent="-259662" lvl="1">
              <a:lnSpc>
                <a:spcPts val="3608"/>
              </a:lnSpc>
              <a:buAutoNum type="arabicPeriod" startAt="1"/>
            </a:pPr>
            <a:r>
              <a:rPr lang="en-US" sz="2405">
                <a:solidFill>
                  <a:srgbClr val="000000"/>
                </a:solidFill>
                <a:latin typeface="Canva Sans"/>
                <a:ea typeface="Canva Sans"/>
                <a:cs typeface="Canva Sans"/>
                <a:sym typeface="Canva Sans"/>
              </a:rPr>
              <a:t>Cross-Validation &amp; Stability Testing</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Run each model multiple times to assess performance variability.</a:t>
            </a:r>
          </a:p>
          <a:p>
            <a:pPr algn="just" marL="1038648" indent="-346216" lvl="2">
              <a:lnSpc>
                <a:spcPts val="3608"/>
              </a:lnSpc>
              <a:buAutoNum type="alphaLcPeriod" startAt="1"/>
            </a:pPr>
            <a:r>
              <a:rPr lang="en-US" sz="2405">
                <a:solidFill>
                  <a:srgbClr val="000000"/>
                </a:solidFill>
                <a:latin typeface="Canva Sans"/>
                <a:ea typeface="Canva Sans"/>
                <a:cs typeface="Canva Sans"/>
                <a:sym typeface="Canva Sans"/>
              </a:rPr>
              <a:t>Use metrics like standard deviation across runs to evaluate stability.</a:t>
            </a:r>
          </a:p>
          <a:p>
            <a:pPr algn="just">
              <a:lnSpc>
                <a:spcPts val="3367"/>
              </a:lnSpc>
            </a:pPr>
          </a:p>
          <a:p>
            <a:pPr algn="just">
              <a:lnSpc>
                <a:spcPts val="3367"/>
              </a:lnSpc>
            </a:pPr>
          </a:p>
          <a:p>
            <a:pPr algn="just">
              <a:lnSpc>
                <a:spcPts val="3112"/>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DAGd3toM9j8</dc:identifier>
  <dcterms:modified xsi:type="dcterms:W3CDTF">2011-08-01T06:04:30Z</dcterms:modified>
  <cp:revision>1</cp:revision>
  <dc:title>Optimizing HealthCare Workflows</dc:title>
</cp:coreProperties>
</file>