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A2CD5FC-C83D-49EC-8840-2D067950A9C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299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AC97D2-A6EC-4CCA-A60D-074FE1D56745}"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CD5FC-C83D-49EC-8840-2D067950A9C6}" type="slidenum">
              <a:rPr lang="en-IN" smtClean="0"/>
              <a:t>‹#›</a:t>
            </a:fld>
            <a:endParaRPr lang="en-IN"/>
          </a:p>
        </p:txBody>
      </p:sp>
    </p:spTree>
    <p:extLst>
      <p:ext uri="{BB962C8B-B14F-4D97-AF65-F5344CB8AC3E}">
        <p14:creationId xmlns:p14="http://schemas.microsoft.com/office/powerpoint/2010/main" val="274336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419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09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spTree>
    <p:extLst>
      <p:ext uri="{BB962C8B-B14F-4D97-AF65-F5344CB8AC3E}">
        <p14:creationId xmlns:p14="http://schemas.microsoft.com/office/powerpoint/2010/main" val="3202045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12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6266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473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035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spTree>
    <p:extLst>
      <p:ext uri="{BB962C8B-B14F-4D97-AF65-F5344CB8AC3E}">
        <p14:creationId xmlns:p14="http://schemas.microsoft.com/office/powerpoint/2010/main" val="215305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C97D2-A6EC-4CCA-A60D-074FE1D56745}"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CD5FC-C83D-49EC-8840-2D067950A9C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014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C97D2-A6EC-4CCA-A60D-074FE1D56745}"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CD5FC-C83D-49EC-8840-2D067950A9C6}" type="slidenum">
              <a:rPr lang="en-IN" smtClean="0"/>
              <a:t>‹#›</a:t>
            </a:fld>
            <a:endParaRPr lang="en-IN"/>
          </a:p>
        </p:txBody>
      </p:sp>
    </p:spTree>
    <p:extLst>
      <p:ext uri="{BB962C8B-B14F-4D97-AF65-F5344CB8AC3E}">
        <p14:creationId xmlns:p14="http://schemas.microsoft.com/office/powerpoint/2010/main" val="77586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AC97D2-A6EC-4CCA-A60D-074FE1D56745}"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2CD5FC-C83D-49EC-8840-2D067950A9C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4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AC97D2-A6EC-4CCA-A60D-074FE1D56745}"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2CD5FC-C83D-49EC-8840-2D067950A9C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67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C97D2-A6EC-4CCA-A60D-074FE1D56745}"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2CD5FC-C83D-49EC-8840-2D067950A9C6}" type="slidenum">
              <a:rPr lang="en-IN" smtClean="0"/>
              <a:t>‹#›</a:t>
            </a:fld>
            <a:endParaRPr lang="en-IN"/>
          </a:p>
        </p:txBody>
      </p:sp>
    </p:spTree>
    <p:extLst>
      <p:ext uri="{BB962C8B-B14F-4D97-AF65-F5344CB8AC3E}">
        <p14:creationId xmlns:p14="http://schemas.microsoft.com/office/powerpoint/2010/main" val="172931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AC97D2-A6EC-4CCA-A60D-074FE1D56745}"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CD5FC-C83D-49EC-8840-2D067950A9C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93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AC97D2-A6EC-4CCA-A60D-074FE1D56745}"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CD5FC-C83D-49EC-8840-2D067950A9C6}" type="slidenum">
              <a:rPr lang="en-IN" smtClean="0"/>
              <a:t>‹#›</a:t>
            </a:fld>
            <a:endParaRPr lang="en-IN"/>
          </a:p>
        </p:txBody>
      </p:sp>
    </p:spTree>
    <p:extLst>
      <p:ext uri="{BB962C8B-B14F-4D97-AF65-F5344CB8AC3E}">
        <p14:creationId xmlns:p14="http://schemas.microsoft.com/office/powerpoint/2010/main" val="31745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AC97D2-A6EC-4CCA-A60D-074FE1D56745}" type="datetimeFigureOut">
              <a:rPr lang="en-IN" smtClean="0"/>
              <a:t>20-11-2024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2CD5FC-C83D-49EC-8840-2D067950A9C6}" type="slidenum">
              <a:rPr lang="en-IN" smtClean="0"/>
              <a:t>‹#›</a:t>
            </a:fld>
            <a:endParaRPr lang="en-IN"/>
          </a:p>
        </p:txBody>
      </p:sp>
    </p:spTree>
    <p:extLst>
      <p:ext uri="{BB962C8B-B14F-4D97-AF65-F5344CB8AC3E}">
        <p14:creationId xmlns:p14="http://schemas.microsoft.com/office/powerpoint/2010/main" val="163091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mankharwal/Website-data/raw/master/uber-raw-data-sep14.csv.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50568604_Analysing_Uber_Trips_using_PySpark" TargetMode="External"/><Relationship Id="rId2" Type="http://schemas.openxmlformats.org/officeDocument/2006/relationships/hyperlink" Target="https://github.com/amankharwal/Website-data/raw/master/uber-raw-data-sep14.csv.zip" TargetMode="External"/><Relationship Id="rId1" Type="http://schemas.openxmlformats.org/officeDocument/2006/relationships/slideLayout" Target="../slideLayouts/slideLayout2.xml"/><Relationship Id="rId4" Type="http://schemas.openxmlformats.org/officeDocument/2006/relationships/hyperlink" Target="https://ijsret.com/wp-content/uploads/2023/05/IJSRET_V9_issue3_20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76D8-BB93-766D-C01B-8B016A0776C3}"/>
              </a:ext>
            </a:extLst>
          </p:cNvPr>
          <p:cNvSpPr>
            <a:spLocks noGrp="1"/>
          </p:cNvSpPr>
          <p:nvPr>
            <p:ph type="ctrTitle"/>
          </p:nvPr>
        </p:nvSpPr>
        <p:spPr>
          <a:xfrm>
            <a:off x="2688165" y="2105191"/>
            <a:ext cx="6815669" cy="1017090"/>
          </a:xfrm>
        </p:spPr>
        <p:txBody>
          <a:bodyPr>
            <a:noAutofit/>
          </a:bodyPr>
          <a:lstStyle/>
          <a:p>
            <a:r>
              <a:rPr lang="en-IN" sz="3200" b="1" i="0" dirty="0">
                <a:solidFill>
                  <a:srgbClr val="000000"/>
                </a:solidFill>
                <a:effectLst/>
                <a:latin typeface="Arial" panose="020B0604020202020204" pitchFamily="34" charset="0"/>
                <a:cs typeface="Arial" panose="020B0604020202020204" pitchFamily="34" charset="0"/>
              </a:rPr>
              <a:t>Predictive Analysis Lab Project</a:t>
            </a:r>
            <a:br>
              <a:rPr lang="en-IN" sz="3200" b="1" i="0" dirty="0">
                <a:solidFill>
                  <a:srgbClr val="000000"/>
                </a:solidFill>
                <a:effectLst/>
                <a:latin typeface="Arial" panose="020B0604020202020204" pitchFamily="34" charset="0"/>
                <a:cs typeface="Arial" panose="020B0604020202020204" pitchFamily="34" charset="0"/>
              </a:rPr>
            </a:br>
            <a:r>
              <a:rPr lang="en-US" sz="3200" b="1" i="0" dirty="0">
                <a:solidFill>
                  <a:srgbClr val="000000"/>
                </a:solidFill>
                <a:effectLst/>
                <a:latin typeface="Arial" panose="020B0604020202020204" pitchFamily="34" charset="0"/>
                <a:cs typeface="Arial" panose="020B0604020202020204" pitchFamily="34" charset="0"/>
              </a:rPr>
              <a:t>Uber Ride Data Analysis</a:t>
            </a:r>
            <a:endParaRPr lang="en-IN" sz="96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6EC7FB0-2F16-383D-D91F-82D1AC48736B}"/>
              </a:ext>
            </a:extLst>
          </p:cNvPr>
          <p:cNvSpPr>
            <a:spLocks noGrp="1"/>
          </p:cNvSpPr>
          <p:nvPr>
            <p:ph type="subTitle" idx="1"/>
          </p:nvPr>
        </p:nvSpPr>
        <p:spPr>
          <a:xfrm>
            <a:off x="2692398" y="3657597"/>
            <a:ext cx="6815669" cy="1563332"/>
          </a:xfrm>
        </p:spPr>
        <p:txBody>
          <a:bodyPr>
            <a:normAutofit lnSpcReduction="10000"/>
          </a:bodyPr>
          <a:lstStyle/>
          <a:p>
            <a:pPr algn="l"/>
            <a:r>
              <a:rPr lang="en-IN" sz="1800" b="1" dirty="0">
                <a:latin typeface="Arial" panose="020B0604020202020204" pitchFamily="34" charset="0"/>
                <a:cs typeface="Arial" panose="020B0604020202020204" pitchFamily="34" charset="0"/>
              </a:rPr>
              <a:t>Presented by:</a:t>
            </a:r>
          </a:p>
          <a:p>
            <a:pPr algn="l"/>
            <a:r>
              <a:rPr lang="en-IN" sz="1800" b="1" dirty="0">
                <a:latin typeface="Arial" panose="020B0604020202020204" pitchFamily="34" charset="0"/>
                <a:cs typeface="Arial" panose="020B0604020202020204" pitchFamily="34" charset="0"/>
              </a:rPr>
              <a:t>Group 6:</a:t>
            </a:r>
          </a:p>
          <a:p>
            <a:pPr algn="l"/>
            <a:r>
              <a:rPr lang="en-IN" sz="1800" dirty="0">
                <a:latin typeface="Arial" panose="020B0604020202020204" pitchFamily="34" charset="0"/>
                <a:cs typeface="Arial" panose="020B0604020202020204" pitchFamily="34" charset="0"/>
              </a:rPr>
              <a:t>Riya Gupta</a:t>
            </a:r>
          </a:p>
          <a:p>
            <a:pPr algn="l"/>
            <a:r>
              <a:rPr lang="en-IN" sz="1800" dirty="0">
                <a:latin typeface="Arial" panose="020B0604020202020204" pitchFamily="34" charset="0"/>
                <a:cs typeface="Arial" panose="020B0604020202020204" pitchFamily="34" charset="0"/>
              </a:rPr>
              <a:t>Arshdeep Kaur</a:t>
            </a:r>
          </a:p>
        </p:txBody>
      </p:sp>
    </p:spTree>
    <p:extLst>
      <p:ext uri="{BB962C8B-B14F-4D97-AF65-F5344CB8AC3E}">
        <p14:creationId xmlns:p14="http://schemas.microsoft.com/office/powerpoint/2010/main" val="292609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7010-E738-F48F-6FD9-D21E1E15CC64}"/>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Introduction</a:t>
            </a:r>
          </a:p>
        </p:txBody>
      </p:sp>
      <p:sp>
        <p:nvSpPr>
          <p:cNvPr id="5" name="Rectangle 2">
            <a:extLst>
              <a:ext uri="{FF2B5EF4-FFF2-40B4-BE49-F238E27FC236}">
                <a16:creationId xmlns:a16="http://schemas.microsoft.com/office/drawing/2014/main" id="{7BFCEA54-AF14-B299-C9BE-CD51A9ABF1DF}"/>
              </a:ext>
            </a:extLst>
          </p:cNvPr>
          <p:cNvSpPr>
            <a:spLocks noGrp="1" noChangeArrowheads="1"/>
          </p:cNvSpPr>
          <p:nvPr>
            <p:ph idx="1"/>
          </p:nvPr>
        </p:nvSpPr>
        <p:spPr bwMode="auto">
          <a:xfrm>
            <a:off x="860808" y="2913059"/>
            <a:ext cx="1047038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Urban Mobility and Ride-Hailing</a:t>
            </a:r>
            <a:r>
              <a:rPr kumimoji="0" lang="en-US" altLang="en-US" sz="2000" b="0" i="0" u="none" strike="noStrike" cap="none" normalizeH="0" baseline="0" dirty="0">
                <a:ln>
                  <a:noFill/>
                </a:ln>
                <a:solidFill>
                  <a:schemeClr val="tx1"/>
                </a:solidFill>
                <a:effectLst/>
                <a:latin typeface="Arial" panose="020B0604020202020204" pitchFamily="34" charset="0"/>
              </a:rPr>
              <a:t>: In cities with dense populations and complex transport networks, ride-hailing services like Uber have become a lifeline for convenient and flexible travel. With a wide variety of users—from those who don’t own cars to those avoiding the hassle of driving—Uber has fundamentally altered urban transportation.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Purpose of Study</a:t>
            </a:r>
            <a:r>
              <a:rPr kumimoji="0" lang="en-US" altLang="en-US" sz="2000" b="0" i="0" u="none" strike="noStrike" cap="none" normalizeH="0" baseline="0" dirty="0">
                <a:ln>
                  <a:noFill/>
                </a:ln>
                <a:solidFill>
                  <a:schemeClr val="tx1"/>
                </a:solidFill>
                <a:effectLst/>
                <a:latin typeface="Arial" panose="020B0604020202020204" pitchFamily="34" charset="0"/>
              </a:rPr>
              <a:t>: This project delves into Uber’s role in New York City by analyzing trip data to uncover usage patterns. By identifying trends in peak travel times and days, the study provides insights into urban mobility dynamics, potentially aiding in service optimization and city planning. </a:t>
            </a:r>
          </a:p>
        </p:txBody>
      </p:sp>
    </p:spTree>
    <p:extLst>
      <p:ext uri="{BB962C8B-B14F-4D97-AF65-F5344CB8AC3E}">
        <p14:creationId xmlns:p14="http://schemas.microsoft.com/office/powerpoint/2010/main" val="19306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E995D-1F55-342C-485E-00194F1CDA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3534E-81F5-C323-AC6D-70584B3F4368}"/>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Literature Review</a:t>
            </a:r>
          </a:p>
        </p:txBody>
      </p:sp>
      <p:sp>
        <p:nvSpPr>
          <p:cNvPr id="5" name="Rectangle 2">
            <a:extLst>
              <a:ext uri="{FF2B5EF4-FFF2-40B4-BE49-F238E27FC236}">
                <a16:creationId xmlns:a16="http://schemas.microsoft.com/office/drawing/2014/main" id="{1852D120-ACD4-5F39-98DA-FC36E5B657F4}"/>
              </a:ext>
            </a:extLst>
          </p:cNvPr>
          <p:cNvSpPr>
            <a:spLocks noGrp="1" noChangeArrowheads="1"/>
          </p:cNvSpPr>
          <p:nvPr>
            <p:ph idx="1"/>
          </p:nvPr>
        </p:nvSpPr>
        <p:spPr bwMode="auto">
          <a:xfrm>
            <a:off x="860808" y="2469381"/>
            <a:ext cx="1047038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sz="1800" b="1" dirty="0">
                <a:solidFill>
                  <a:schemeClr val="tx1"/>
                </a:solidFill>
                <a:latin typeface="Arial" panose="020B0604020202020204" pitchFamily="34" charset="0"/>
              </a:rPr>
              <a:t>Previous Research: </a:t>
            </a:r>
            <a:r>
              <a:rPr lang="en-US" sz="1800" dirty="0">
                <a:solidFill>
                  <a:schemeClr val="tx1"/>
                </a:solidFill>
                <a:latin typeface="Arial" panose="020B0604020202020204" pitchFamily="34" charset="0"/>
              </a:rPr>
              <a:t>Studies on urban mobility and the impact of ride-hailing services have demonstrated how such platforms address gaps in public transport. Research shows that ride-hailing usage is concentrated during weekends, late evenings, and peak traffic hours, revealing the demand patterns that Uber and similar services fill in urban landscapes.</a:t>
            </a:r>
          </a:p>
          <a:p>
            <a:pPr marL="0" marR="0" lvl="0" indent="0" algn="just" defTabSz="914400" rtl="0" eaLnBrk="0" fontAlgn="base" latinLnBrk="0" hangingPunct="0">
              <a:lnSpc>
                <a:spcPct val="100000"/>
              </a:lnSpc>
              <a:spcBef>
                <a:spcPct val="0"/>
              </a:spcBef>
              <a:spcAft>
                <a:spcPct val="0"/>
              </a:spcAft>
              <a:buClrTx/>
              <a:buSzTx/>
              <a:buNone/>
              <a:tabLst/>
            </a:pPr>
            <a:endParaRPr 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1800" b="1" dirty="0">
                <a:solidFill>
                  <a:schemeClr val="tx1"/>
                </a:solidFill>
                <a:latin typeface="Arial" panose="020B0604020202020204" pitchFamily="34" charset="0"/>
              </a:rPr>
              <a:t>Impact of Uber: </a:t>
            </a:r>
            <a:r>
              <a:rPr lang="en-US" sz="1800" dirty="0">
                <a:solidFill>
                  <a:schemeClr val="tx1"/>
                </a:solidFill>
                <a:latin typeface="Arial" panose="020B0604020202020204" pitchFamily="34" charset="0"/>
              </a:rPr>
              <a:t>Uber’s presence has influenced traffic flow, peak travel times, and user habits, with research indicating that Uber usage peaks during holidays, weekends, and rush hours. This research provides a foundation for examining Uber data in New York specifically, enriching our understanding of high-density urban travel.</a:t>
            </a:r>
          </a:p>
          <a:p>
            <a:pPr marL="0" marR="0" lvl="0" indent="0" algn="just" defTabSz="914400" rtl="0" eaLnBrk="0" fontAlgn="base" latinLnBrk="0" hangingPunct="0">
              <a:lnSpc>
                <a:spcPct val="100000"/>
              </a:lnSpc>
              <a:spcBef>
                <a:spcPct val="0"/>
              </a:spcBef>
              <a:spcAft>
                <a:spcPct val="0"/>
              </a:spcAft>
              <a:buClrTx/>
              <a:buSzTx/>
              <a:buNone/>
              <a:tabLst/>
            </a:pPr>
            <a:endParaRPr 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1800" b="1" dirty="0">
                <a:solidFill>
                  <a:schemeClr val="tx1"/>
                </a:solidFill>
                <a:latin typeface="Arial" panose="020B0604020202020204" pitchFamily="34" charset="0"/>
              </a:rPr>
              <a:t>Contribution of This Study: </a:t>
            </a:r>
            <a:r>
              <a:rPr lang="en-US" sz="1800" dirty="0">
                <a:solidFill>
                  <a:schemeClr val="tx1"/>
                </a:solidFill>
                <a:latin typeface="Arial" panose="020B0604020202020204" pitchFamily="34" charset="0"/>
              </a:rPr>
              <a:t>Unlike broader studies, this project narrows in on New York City’s specific usage trends and aims to uncover time-based and possibly location-based demand trends. This focused approach adds new insights to the existing body of knowledge.</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06974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B1D4-E1D3-7B3C-3B7B-DBE88425A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2749F-0774-EF26-682F-D8C8C5A8029B}"/>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Objectives</a:t>
            </a:r>
          </a:p>
        </p:txBody>
      </p:sp>
      <p:sp>
        <p:nvSpPr>
          <p:cNvPr id="3" name="Rectangle 1">
            <a:extLst>
              <a:ext uri="{FF2B5EF4-FFF2-40B4-BE49-F238E27FC236}">
                <a16:creationId xmlns:a16="http://schemas.microsoft.com/office/drawing/2014/main" id="{1C946034-DD03-FD41-AAEB-825C051D6B82}"/>
              </a:ext>
            </a:extLst>
          </p:cNvPr>
          <p:cNvSpPr>
            <a:spLocks noGrp="1" noChangeArrowheads="1"/>
          </p:cNvSpPr>
          <p:nvPr>
            <p:ph idx="1"/>
          </p:nvPr>
        </p:nvSpPr>
        <p:spPr bwMode="auto">
          <a:xfrm>
            <a:off x="860425" y="2620646"/>
            <a:ext cx="1054445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Arial" panose="020B0604020202020204" pitchFamily="34" charset="0"/>
              </a:rPr>
              <a:t>Primary Goals: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 Identify high-demand periods, pinpointing the busiest days of the week and hours of the day.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 Understand seasonal and monthly variations in Uber usage in NYC.</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Arial" panose="020B0604020202020204" pitchFamily="34" charset="0"/>
              </a:rPr>
              <a:t>Secondary Goals: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 Analyze potential correlations between Uber usage and urban lifestyle factors such as work schedules, weekends, and public holidays.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 Offer insights that could support Uber’s driver deployment, dynamic pricing, and city transportation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486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0EBA5-2400-BE32-D564-095A81F8A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BCF7B-4CBB-6444-CA3B-58E5F479C4AD}"/>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Methodology</a:t>
            </a:r>
          </a:p>
        </p:txBody>
      </p:sp>
      <p:sp>
        <p:nvSpPr>
          <p:cNvPr id="3" name="Rectangle 1">
            <a:extLst>
              <a:ext uri="{FF2B5EF4-FFF2-40B4-BE49-F238E27FC236}">
                <a16:creationId xmlns:a16="http://schemas.microsoft.com/office/drawing/2014/main" id="{39E23C1D-3A2A-78E4-6662-4E7AD77161FD}"/>
              </a:ext>
            </a:extLst>
          </p:cNvPr>
          <p:cNvSpPr>
            <a:spLocks noGrp="1" noChangeArrowheads="1"/>
          </p:cNvSpPr>
          <p:nvPr>
            <p:ph idx="1"/>
          </p:nvPr>
        </p:nvSpPr>
        <p:spPr bwMode="auto">
          <a:xfrm>
            <a:off x="823773" y="2454791"/>
            <a:ext cx="10544454"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580" b="1" dirty="0">
                <a:solidFill>
                  <a:schemeClr val="tx1"/>
                </a:solidFill>
                <a:latin typeface="Arial" panose="020B0604020202020204" pitchFamily="34" charset="0"/>
              </a:rPr>
              <a:t>Data Source:</a:t>
            </a:r>
          </a:p>
          <a:p>
            <a:pPr defTabSz="914400" eaLnBrk="0" fontAlgn="base" hangingPunct="0">
              <a:spcBef>
                <a:spcPct val="0"/>
              </a:spcBef>
              <a:spcAft>
                <a:spcPct val="0"/>
              </a:spcAft>
              <a:buClrTx/>
              <a:buSzTx/>
            </a:pPr>
            <a:r>
              <a:rPr lang="en-US" altLang="en-US" sz="1580" dirty="0">
                <a:solidFill>
                  <a:schemeClr val="tx1"/>
                </a:solidFill>
                <a:latin typeface="Arial" panose="020B0604020202020204" pitchFamily="34" charset="0"/>
              </a:rPr>
              <a:t>Dataset includes 4.5 million Uber pickups from April to September and 14.3 million pickups from January to June 2015, providing a robust foundation for trend analysis. </a:t>
            </a:r>
          </a:p>
          <a:p>
            <a:pPr defTabSz="914400" eaLnBrk="0" fontAlgn="base" hangingPunct="0">
              <a:spcBef>
                <a:spcPct val="0"/>
              </a:spcBef>
              <a:spcAft>
                <a:spcPct val="0"/>
              </a:spcAft>
              <a:buClrTx/>
              <a:buSzTx/>
            </a:pPr>
            <a:r>
              <a:rPr lang="en-US" altLang="en-US" sz="1580" dirty="0">
                <a:solidFill>
                  <a:schemeClr val="tx1"/>
                </a:solidFill>
                <a:latin typeface="Arial" panose="020B0604020202020204" pitchFamily="34" charset="0"/>
              </a:rPr>
              <a:t>Downloadable at </a:t>
            </a:r>
            <a:r>
              <a:rPr lang="en-US" altLang="en-US" sz="1580" dirty="0">
                <a:solidFill>
                  <a:schemeClr val="tx1"/>
                </a:solidFill>
                <a:latin typeface="Arial" panose="020B0604020202020204" pitchFamily="34" charset="0"/>
                <a:hlinkClick r:id="rId2">
                  <a:extLst>
                    <a:ext uri="{A12FA001-AC4F-418D-AE19-62706E023703}">
                      <ahyp:hlinkClr xmlns:ahyp="http://schemas.microsoft.com/office/drawing/2018/hyperlinkcolor" val="tx"/>
                    </a:ext>
                  </a:extLst>
                </a:hlinkClick>
              </a:rPr>
              <a:t>Uber NYC Trip Data</a:t>
            </a:r>
            <a:r>
              <a:rPr lang="en-US" altLang="en-US" sz="1580" dirty="0">
                <a:solidFill>
                  <a:schemeClr val="tx1"/>
                </a:solidFill>
                <a:latin typeface="Arial" panose="020B0604020202020204" pitchFamily="34" charset="0"/>
              </a:rPr>
              <a:t>.</a:t>
            </a:r>
          </a:p>
          <a:p>
            <a:pPr marL="0" indent="0" defTabSz="914400" eaLnBrk="0" fontAlgn="base" hangingPunct="0">
              <a:spcBef>
                <a:spcPct val="0"/>
              </a:spcBef>
              <a:spcAft>
                <a:spcPct val="0"/>
              </a:spcAft>
              <a:buClrTx/>
              <a:buSzTx/>
              <a:buNone/>
            </a:pPr>
            <a:endParaRPr lang="en-US" altLang="en-US" sz="158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altLang="en-US" sz="1580" b="1" dirty="0">
                <a:solidFill>
                  <a:schemeClr val="tx1"/>
                </a:solidFill>
                <a:latin typeface="Arial" panose="020B0604020202020204" pitchFamily="34" charset="0"/>
              </a:rPr>
              <a:t>Data Cleaning and Preprocessing:</a:t>
            </a:r>
          </a:p>
          <a:p>
            <a:pPr defTabSz="914400" eaLnBrk="0" fontAlgn="base" hangingPunct="0">
              <a:spcBef>
                <a:spcPct val="0"/>
              </a:spcBef>
              <a:spcAft>
                <a:spcPct val="0"/>
              </a:spcAft>
              <a:buClrTx/>
              <a:buSzTx/>
            </a:pPr>
            <a:r>
              <a:rPr lang="en-US" altLang="en-US" sz="1580" dirty="0">
                <a:solidFill>
                  <a:schemeClr val="tx1"/>
                </a:solidFill>
                <a:latin typeface="Arial" panose="020B0604020202020204" pitchFamily="34" charset="0"/>
              </a:rPr>
              <a:t>Data was preprocessed by removing duplicates, handling missing values, and filtering based on date and location.</a:t>
            </a:r>
          </a:p>
          <a:p>
            <a:pPr defTabSz="914400" eaLnBrk="0" fontAlgn="base" hangingPunct="0">
              <a:spcBef>
                <a:spcPct val="0"/>
              </a:spcBef>
              <a:spcAft>
                <a:spcPct val="0"/>
              </a:spcAft>
              <a:buClrTx/>
              <a:buSzTx/>
            </a:pPr>
            <a:r>
              <a:rPr lang="en-US" altLang="en-US" sz="1580" dirty="0">
                <a:solidFill>
                  <a:schemeClr val="tx1"/>
                </a:solidFill>
                <a:latin typeface="Arial" panose="020B0604020202020204" pitchFamily="34" charset="0"/>
              </a:rPr>
              <a:t>The time format was standardized to analyze patterns by hour, day, and month.</a:t>
            </a:r>
          </a:p>
          <a:p>
            <a:pPr marL="0" indent="0" defTabSz="914400" eaLnBrk="0" fontAlgn="base" hangingPunct="0">
              <a:spcBef>
                <a:spcPct val="0"/>
              </a:spcBef>
              <a:spcAft>
                <a:spcPct val="0"/>
              </a:spcAft>
              <a:buClrTx/>
              <a:buSzTx/>
              <a:buNone/>
            </a:pPr>
            <a:endParaRPr lang="en-US" altLang="en-US" sz="158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altLang="en-US" sz="1580" b="1" dirty="0">
                <a:solidFill>
                  <a:schemeClr val="tx1"/>
                </a:solidFill>
                <a:latin typeface="Arial" panose="020B0604020202020204" pitchFamily="34" charset="0"/>
              </a:rPr>
              <a:t>Analytical Tools and Techniques:</a:t>
            </a:r>
          </a:p>
          <a:p>
            <a:pPr defTabSz="914400" eaLnBrk="0" fontAlgn="base" hangingPunct="0">
              <a:spcBef>
                <a:spcPct val="0"/>
              </a:spcBef>
              <a:spcAft>
                <a:spcPct val="0"/>
              </a:spcAft>
              <a:buClrTx/>
              <a:buSzTx/>
            </a:pPr>
            <a:r>
              <a:rPr lang="en-US" altLang="en-US" sz="1580" b="1" dirty="0">
                <a:solidFill>
                  <a:schemeClr val="tx1"/>
                </a:solidFill>
                <a:latin typeface="Arial" panose="020B0604020202020204" pitchFamily="34" charset="0"/>
              </a:rPr>
              <a:t>Exploratory Data Analysis (EDA): </a:t>
            </a:r>
            <a:r>
              <a:rPr lang="en-US" altLang="en-US" sz="1580" dirty="0">
                <a:solidFill>
                  <a:schemeClr val="tx1"/>
                </a:solidFill>
                <a:latin typeface="Arial" panose="020B0604020202020204" pitchFamily="34" charset="0"/>
              </a:rPr>
              <a:t>EDA helped in visualizing patterns and highlighting anomalies.</a:t>
            </a:r>
          </a:p>
          <a:p>
            <a:pPr defTabSz="914400" eaLnBrk="0" fontAlgn="base" hangingPunct="0">
              <a:spcBef>
                <a:spcPct val="0"/>
              </a:spcBef>
              <a:spcAft>
                <a:spcPct val="0"/>
              </a:spcAft>
              <a:buClrTx/>
              <a:buSzTx/>
            </a:pPr>
            <a:r>
              <a:rPr lang="en-US" altLang="en-US" sz="1580" b="1" dirty="0">
                <a:solidFill>
                  <a:schemeClr val="tx1"/>
                </a:solidFill>
                <a:latin typeface="Arial" panose="020B0604020202020204" pitchFamily="34" charset="0"/>
              </a:rPr>
              <a:t>Data Visualization: </a:t>
            </a:r>
            <a:r>
              <a:rPr lang="en-US" altLang="en-US" sz="1580" dirty="0">
                <a:solidFill>
                  <a:schemeClr val="tx1"/>
                </a:solidFill>
                <a:latin typeface="Arial" panose="020B0604020202020204" pitchFamily="34" charset="0"/>
              </a:rPr>
              <a:t>Tools like matplotlib and seaborn enabled plotting of trends, with line charts showing usage over months and bar charts depicting daily trends.</a:t>
            </a:r>
          </a:p>
          <a:p>
            <a:pPr defTabSz="914400" eaLnBrk="0" fontAlgn="base" hangingPunct="0">
              <a:spcBef>
                <a:spcPct val="0"/>
              </a:spcBef>
              <a:spcAft>
                <a:spcPct val="0"/>
              </a:spcAft>
              <a:buClrTx/>
              <a:buSzTx/>
            </a:pPr>
            <a:r>
              <a:rPr lang="en-US" altLang="en-US" sz="1580" b="1" dirty="0">
                <a:solidFill>
                  <a:schemeClr val="tx1"/>
                </a:solidFill>
                <a:latin typeface="Arial" panose="020B0604020202020204" pitchFamily="34" charset="0"/>
              </a:rPr>
              <a:t>Python Libraries: </a:t>
            </a:r>
            <a:r>
              <a:rPr lang="en-US" altLang="en-US" sz="1580" dirty="0">
                <a:solidFill>
                  <a:schemeClr val="tx1"/>
                </a:solidFill>
                <a:latin typeface="Arial" panose="020B0604020202020204" pitchFamily="34" charset="0"/>
              </a:rPr>
              <a:t>Key libraries included pandas for data manipulation and matplotlib/seaborn for visualization.</a:t>
            </a:r>
          </a:p>
        </p:txBody>
      </p:sp>
    </p:spTree>
    <p:extLst>
      <p:ext uri="{BB962C8B-B14F-4D97-AF65-F5344CB8AC3E}">
        <p14:creationId xmlns:p14="http://schemas.microsoft.com/office/powerpoint/2010/main" val="19446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E3ABB-EF6C-1D0F-C11C-57040A8E0D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57110-EC17-211F-A7D7-E0DC93952911}"/>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Results</a:t>
            </a:r>
          </a:p>
        </p:txBody>
      </p:sp>
      <p:sp>
        <p:nvSpPr>
          <p:cNvPr id="3" name="Rectangle 1">
            <a:extLst>
              <a:ext uri="{FF2B5EF4-FFF2-40B4-BE49-F238E27FC236}">
                <a16:creationId xmlns:a16="http://schemas.microsoft.com/office/drawing/2014/main" id="{7156F457-B9C7-37F4-A687-4FA3BDBA7B6F}"/>
              </a:ext>
            </a:extLst>
          </p:cNvPr>
          <p:cNvSpPr>
            <a:spLocks noGrp="1" noChangeArrowheads="1"/>
          </p:cNvSpPr>
          <p:nvPr>
            <p:ph idx="1"/>
          </p:nvPr>
        </p:nvSpPr>
        <p:spPr bwMode="auto">
          <a:xfrm>
            <a:off x="823773" y="2586147"/>
            <a:ext cx="10544454" cy="348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700" b="1" dirty="0">
                <a:solidFill>
                  <a:schemeClr val="tx1"/>
                </a:solidFill>
                <a:latin typeface="Arial" panose="020B0604020202020204" pitchFamily="34" charset="0"/>
              </a:rPr>
              <a:t>Busiest Times and Days:</a:t>
            </a:r>
          </a:p>
          <a:p>
            <a:pPr>
              <a:buClrTx/>
            </a:pPr>
            <a:r>
              <a:rPr lang="en-US" sz="1700" dirty="0">
                <a:solidFill>
                  <a:schemeClr val="tx1"/>
                </a:solidFill>
                <a:latin typeface="Arial" panose="020B0604020202020204" pitchFamily="34" charset="0"/>
              </a:rPr>
              <a:t>Analysis revealed a clear peak in usage during weekends and late evenings, likely influenced by recreational and social activities.</a:t>
            </a:r>
          </a:p>
          <a:p>
            <a:pPr>
              <a:buClrTx/>
            </a:pPr>
            <a:r>
              <a:rPr lang="en-US" sz="1700" dirty="0">
                <a:solidFill>
                  <a:schemeClr val="tx1"/>
                </a:solidFill>
                <a:latin typeface="Arial" panose="020B0604020202020204" pitchFamily="34" charset="0"/>
              </a:rPr>
              <a:t>Weekday rush hours also showed high demand, consistent with commuting patterns.</a:t>
            </a:r>
          </a:p>
          <a:p>
            <a:pPr marL="0" indent="0">
              <a:buNone/>
            </a:pPr>
            <a:endParaRPr lang="en-US" sz="1700" dirty="0">
              <a:solidFill>
                <a:schemeClr val="tx1"/>
              </a:solidFill>
              <a:latin typeface="Arial" panose="020B0604020202020204" pitchFamily="34" charset="0"/>
            </a:endParaRPr>
          </a:p>
          <a:p>
            <a:pPr marL="0" indent="0">
              <a:buNone/>
            </a:pPr>
            <a:r>
              <a:rPr lang="en-US" sz="1700" b="1" dirty="0">
                <a:solidFill>
                  <a:schemeClr val="tx1"/>
                </a:solidFill>
                <a:latin typeface="Arial" panose="020B0604020202020204" pitchFamily="34" charset="0"/>
              </a:rPr>
              <a:t>Seasonal Trends:</a:t>
            </a:r>
          </a:p>
          <a:p>
            <a:pPr>
              <a:buClrTx/>
            </a:pPr>
            <a:r>
              <a:rPr lang="en-US" sz="1700" dirty="0">
                <a:solidFill>
                  <a:schemeClr val="tx1"/>
                </a:solidFill>
                <a:latin typeface="Arial" panose="020B0604020202020204" pitchFamily="34" charset="0"/>
              </a:rPr>
              <a:t>Significant spikes were observed during summer months, with an increase in ride requests potentially due to tourism, public events, and outdoor activities.</a:t>
            </a:r>
          </a:p>
          <a:p>
            <a:pPr>
              <a:buClrTx/>
            </a:pPr>
            <a:r>
              <a:rPr lang="en-US" sz="1700" dirty="0">
                <a:solidFill>
                  <a:schemeClr val="tx1"/>
                </a:solidFill>
                <a:latin typeface="Arial" panose="020B0604020202020204" pitchFamily="34" charset="0"/>
              </a:rPr>
              <a:t>The data from January to June also showed high usage in spring, suggesting a correlation with favorable weather.</a:t>
            </a:r>
          </a:p>
        </p:txBody>
      </p:sp>
    </p:spTree>
    <p:extLst>
      <p:ext uri="{BB962C8B-B14F-4D97-AF65-F5344CB8AC3E}">
        <p14:creationId xmlns:p14="http://schemas.microsoft.com/office/powerpoint/2010/main" val="50929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32053-91C1-5E6C-930E-2D42107AA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3F649-29EF-9032-DD12-72E0508205B1}"/>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Results</a:t>
            </a:r>
          </a:p>
        </p:txBody>
      </p:sp>
      <p:sp>
        <p:nvSpPr>
          <p:cNvPr id="3" name="Rectangle 1">
            <a:extLst>
              <a:ext uri="{FF2B5EF4-FFF2-40B4-BE49-F238E27FC236}">
                <a16:creationId xmlns:a16="http://schemas.microsoft.com/office/drawing/2014/main" id="{E18C16D8-3503-41C7-159C-16208E4332DD}"/>
              </a:ext>
            </a:extLst>
          </p:cNvPr>
          <p:cNvSpPr>
            <a:spLocks noGrp="1" noChangeArrowheads="1"/>
          </p:cNvSpPr>
          <p:nvPr>
            <p:ph idx="1"/>
          </p:nvPr>
        </p:nvSpPr>
        <p:spPr bwMode="auto">
          <a:xfrm>
            <a:off x="823773" y="2560585"/>
            <a:ext cx="10544454"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sz="2000" b="1" dirty="0">
                <a:solidFill>
                  <a:schemeClr val="tx1"/>
                </a:solidFill>
                <a:latin typeface="Arial" panose="020B0604020202020204" pitchFamily="34" charset="0"/>
              </a:rPr>
              <a:t>Spatial Patterns:</a:t>
            </a:r>
          </a:p>
          <a:p>
            <a:pPr>
              <a:buClrTx/>
            </a:pPr>
            <a:r>
              <a:rPr lang="en-US" sz="2000" dirty="0">
                <a:solidFill>
                  <a:schemeClr val="tx1"/>
                </a:solidFill>
                <a:latin typeface="Arial" panose="020B0604020202020204" pitchFamily="34" charset="0"/>
              </a:rPr>
              <a:t>Concentrated demand areas in NYC, particularly in Manhattan and other densely populated neighborhoods.</a:t>
            </a:r>
          </a:p>
          <a:p>
            <a:pPr>
              <a:buClrTx/>
            </a:pPr>
            <a:r>
              <a:rPr lang="en-US" sz="2000" dirty="0">
                <a:solidFill>
                  <a:schemeClr val="tx1"/>
                </a:solidFill>
                <a:latin typeface="Arial" panose="020B0604020202020204" pitchFamily="34" charset="0"/>
              </a:rPr>
              <a:t>Locations with high tourist footfall and major business districts saw frequent pickups.</a:t>
            </a:r>
          </a:p>
          <a:p>
            <a:pPr>
              <a:buClrTx/>
            </a:pPr>
            <a:endParaRPr lang="en-US" sz="2000" b="1" dirty="0">
              <a:solidFill>
                <a:schemeClr val="tx1"/>
              </a:solidFill>
              <a:latin typeface="Arial" panose="020B0604020202020204" pitchFamily="34" charset="0"/>
            </a:endParaRPr>
          </a:p>
          <a:p>
            <a:pPr marL="0" indent="0">
              <a:buClrTx/>
              <a:buNone/>
            </a:pPr>
            <a:r>
              <a:rPr lang="en-US" sz="2000" b="1" dirty="0">
                <a:solidFill>
                  <a:schemeClr val="tx1"/>
                </a:solidFill>
                <a:latin typeface="Arial" panose="020B0604020202020204" pitchFamily="34" charset="0"/>
              </a:rPr>
              <a:t>Interpretation: </a:t>
            </a:r>
          </a:p>
          <a:p>
            <a:pPr>
              <a:buClrTx/>
            </a:pPr>
            <a:r>
              <a:rPr lang="en-US" sz="2000" dirty="0">
                <a:solidFill>
                  <a:schemeClr val="tx1"/>
                </a:solidFill>
                <a:latin typeface="Arial" panose="020B0604020202020204" pitchFamily="34" charset="0"/>
              </a:rPr>
              <a:t>The results indicate that Uber usage aligns strongly with both lifestyle patterns (e.g., nightlife on weekends) and work schedules, providing insights into demand-driven hotspots and peak periods.</a:t>
            </a:r>
          </a:p>
        </p:txBody>
      </p:sp>
    </p:spTree>
    <p:extLst>
      <p:ext uri="{BB962C8B-B14F-4D97-AF65-F5344CB8AC3E}">
        <p14:creationId xmlns:p14="http://schemas.microsoft.com/office/powerpoint/2010/main" val="231318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3F0A8-C91B-7CC0-0326-30A8BFA79D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2E8E3-C76D-2DC6-0086-AC60AF762BE4}"/>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Conclusion</a:t>
            </a:r>
          </a:p>
        </p:txBody>
      </p:sp>
      <p:sp>
        <p:nvSpPr>
          <p:cNvPr id="3" name="Rectangle 1">
            <a:extLst>
              <a:ext uri="{FF2B5EF4-FFF2-40B4-BE49-F238E27FC236}">
                <a16:creationId xmlns:a16="http://schemas.microsoft.com/office/drawing/2014/main" id="{CED475F3-00C6-3FFE-F45C-537CA781E45E}"/>
              </a:ext>
            </a:extLst>
          </p:cNvPr>
          <p:cNvSpPr>
            <a:spLocks noGrp="1" noChangeArrowheads="1"/>
          </p:cNvSpPr>
          <p:nvPr>
            <p:ph idx="1"/>
          </p:nvPr>
        </p:nvSpPr>
        <p:spPr bwMode="auto">
          <a:xfrm>
            <a:off x="823773" y="2496892"/>
            <a:ext cx="10544454"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sz="1300" b="1" dirty="0">
                <a:solidFill>
                  <a:schemeClr val="tx1"/>
                </a:solidFill>
                <a:latin typeface="Arial" panose="020B0604020202020204" pitchFamily="34" charset="0"/>
              </a:rPr>
              <a:t>Key Findings:</a:t>
            </a:r>
          </a:p>
          <a:p>
            <a:pPr>
              <a:buClrTx/>
              <a:buFont typeface="Arial" panose="020B0604020202020204" pitchFamily="34" charset="0"/>
              <a:buChar char="•"/>
            </a:pPr>
            <a:r>
              <a:rPr lang="en-US" sz="1300" dirty="0">
                <a:solidFill>
                  <a:schemeClr val="tx1"/>
                </a:solidFill>
                <a:latin typeface="Arial" panose="020B0604020202020204" pitchFamily="34" charset="0"/>
              </a:rPr>
              <a:t>Uber’s usage in NYC is heavily driven by weekend and evening demand, highlighting its role in both social and work-related travel.</a:t>
            </a:r>
          </a:p>
          <a:p>
            <a:pPr>
              <a:buClrTx/>
              <a:buFont typeface="Arial" panose="020B0604020202020204" pitchFamily="34" charset="0"/>
              <a:buChar char="•"/>
            </a:pPr>
            <a:r>
              <a:rPr lang="en-US" sz="1300" dirty="0">
                <a:solidFill>
                  <a:schemeClr val="tx1"/>
                </a:solidFill>
                <a:latin typeface="Arial" panose="020B0604020202020204" pitchFamily="34" charset="0"/>
              </a:rPr>
              <a:t>Seasonal variations reflect a high demand during warmer months, aligning with outdoor events and tourism influxes.</a:t>
            </a:r>
          </a:p>
          <a:p>
            <a:pPr marL="0" indent="0">
              <a:buClrTx/>
              <a:buNone/>
            </a:pPr>
            <a:endParaRPr lang="en-US" sz="1300" dirty="0">
              <a:solidFill>
                <a:schemeClr val="tx1"/>
              </a:solidFill>
              <a:latin typeface="Arial" panose="020B0604020202020204" pitchFamily="34" charset="0"/>
            </a:endParaRPr>
          </a:p>
          <a:p>
            <a:pPr marL="0" indent="0">
              <a:buClrTx/>
              <a:buNone/>
            </a:pPr>
            <a:r>
              <a:rPr lang="en-US" sz="1300" b="1" dirty="0">
                <a:solidFill>
                  <a:schemeClr val="tx1"/>
                </a:solidFill>
                <a:latin typeface="Arial" panose="020B0604020202020204" pitchFamily="34" charset="0"/>
              </a:rPr>
              <a:t>Implications:</a:t>
            </a:r>
          </a:p>
          <a:p>
            <a:pPr>
              <a:buClrTx/>
              <a:buFont typeface="Arial" panose="020B0604020202020204" pitchFamily="34" charset="0"/>
              <a:buChar char="•"/>
            </a:pPr>
            <a:r>
              <a:rPr lang="en-US" sz="1300" dirty="0">
                <a:solidFill>
                  <a:schemeClr val="tx1"/>
                </a:solidFill>
                <a:latin typeface="Arial" panose="020B0604020202020204" pitchFamily="34" charset="0"/>
              </a:rPr>
              <a:t>These insights can guide Uber’s strategic decisions on driver allocation, pricing, and service availability during peak times.</a:t>
            </a:r>
          </a:p>
          <a:p>
            <a:pPr>
              <a:buClrTx/>
              <a:buFont typeface="Arial" panose="020B0604020202020204" pitchFamily="34" charset="0"/>
              <a:buChar char="•"/>
            </a:pPr>
            <a:r>
              <a:rPr lang="en-US" sz="1300" dirty="0">
                <a:solidFill>
                  <a:schemeClr val="tx1"/>
                </a:solidFill>
                <a:latin typeface="Arial" panose="020B0604020202020204" pitchFamily="34" charset="0"/>
              </a:rPr>
              <a:t>Urban planners could also leverage this data to improve city traffic management and public transport scheduling.</a:t>
            </a:r>
          </a:p>
          <a:p>
            <a:pPr marL="0" indent="0">
              <a:buClrTx/>
              <a:buNone/>
            </a:pPr>
            <a:endParaRPr lang="en-US" sz="1300" b="1" dirty="0">
              <a:solidFill>
                <a:schemeClr val="tx1"/>
              </a:solidFill>
              <a:latin typeface="Arial" panose="020B0604020202020204" pitchFamily="34" charset="0"/>
            </a:endParaRPr>
          </a:p>
          <a:p>
            <a:pPr marL="0" indent="0">
              <a:buClrTx/>
              <a:buNone/>
            </a:pPr>
            <a:r>
              <a:rPr lang="en-US" sz="1300" b="1" dirty="0">
                <a:solidFill>
                  <a:schemeClr val="tx1"/>
                </a:solidFill>
                <a:latin typeface="Arial" panose="020B0604020202020204" pitchFamily="34" charset="0"/>
              </a:rPr>
              <a:t>Future Research Directions:</a:t>
            </a:r>
          </a:p>
          <a:p>
            <a:pPr>
              <a:buClrTx/>
              <a:buFont typeface="Arial" panose="020B0604020202020204" pitchFamily="34" charset="0"/>
              <a:buChar char="•"/>
            </a:pPr>
            <a:r>
              <a:rPr lang="en-US" sz="1300" dirty="0">
                <a:solidFill>
                  <a:schemeClr val="tx1"/>
                </a:solidFill>
                <a:latin typeface="Arial" panose="020B0604020202020204" pitchFamily="34" charset="0"/>
              </a:rPr>
              <a:t>Analyzing the influence of external factors like weather conditions, major city events, and real-time traffic data could provide even more granular insights.</a:t>
            </a:r>
          </a:p>
          <a:p>
            <a:pPr>
              <a:buClrTx/>
              <a:buFont typeface="Arial" panose="020B0604020202020204" pitchFamily="34" charset="0"/>
              <a:buChar char="•"/>
            </a:pPr>
            <a:r>
              <a:rPr lang="en-US" sz="1300" dirty="0">
                <a:solidFill>
                  <a:schemeClr val="tx1"/>
                </a:solidFill>
                <a:latin typeface="Arial" panose="020B0604020202020204" pitchFamily="34" charset="0"/>
              </a:rPr>
              <a:t>Expanding the dataset to include recent years would allow for understanding how trends have evolved with changes in urban mobility.</a:t>
            </a:r>
          </a:p>
        </p:txBody>
      </p:sp>
    </p:spTree>
    <p:extLst>
      <p:ext uri="{BB962C8B-B14F-4D97-AF65-F5344CB8AC3E}">
        <p14:creationId xmlns:p14="http://schemas.microsoft.com/office/powerpoint/2010/main" val="248626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7D0B4-8350-F451-1CB6-6D561B95AC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0905B7-C99F-E3D3-0406-FDE95A521518}"/>
              </a:ext>
            </a:extLst>
          </p:cNvPr>
          <p:cNvSpPr>
            <a:spLocks noGrp="1"/>
          </p:cNvSpPr>
          <p:nvPr>
            <p:ph type="title"/>
          </p:nvPr>
        </p:nvSpPr>
        <p:spPr/>
        <p:txBody>
          <a:bodyPr>
            <a:normAutofit/>
          </a:bodyPr>
          <a:lstStyle/>
          <a:p>
            <a:r>
              <a:rPr lang="en-IN" sz="6600" dirty="0">
                <a:latin typeface="Arial" panose="020B0604020202020204" pitchFamily="34" charset="0"/>
                <a:cs typeface="Arial" panose="020B0604020202020204" pitchFamily="34" charset="0"/>
              </a:rPr>
              <a:t>References</a:t>
            </a:r>
          </a:p>
        </p:txBody>
      </p:sp>
      <p:sp>
        <p:nvSpPr>
          <p:cNvPr id="3" name="Rectangle 1">
            <a:extLst>
              <a:ext uri="{FF2B5EF4-FFF2-40B4-BE49-F238E27FC236}">
                <a16:creationId xmlns:a16="http://schemas.microsoft.com/office/drawing/2014/main" id="{9F919D4F-0EF6-D135-0C3E-BAF3E725ED5D}"/>
              </a:ext>
            </a:extLst>
          </p:cNvPr>
          <p:cNvSpPr>
            <a:spLocks noGrp="1" noChangeArrowheads="1"/>
          </p:cNvSpPr>
          <p:nvPr>
            <p:ph idx="1"/>
          </p:nvPr>
        </p:nvSpPr>
        <p:spPr bwMode="auto">
          <a:xfrm>
            <a:off x="823773" y="2525790"/>
            <a:ext cx="10544454" cy="364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sz="1800" b="1" dirty="0">
                <a:solidFill>
                  <a:schemeClr val="tx1"/>
                </a:solidFill>
                <a:latin typeface="Arial" panose="020B0604020202020204" pitchFamily="34" charset="0"/>
              </a:rPr>
              <a:t>Data Source:</a:t>
            </a:r>
          </a:p>
          <a:p>
            <a:pPr>
              <a:buClrTx/>
            </a:pPr>
            <a:r>
              <a:rPr lang="en-US" sz="1800" dirty="0">
                <a:solidFill>
                  <a:schemeClr val="tx1"/>
                </a:solidFill>
                <a:latin typeface="Arial" panose="020B0604020202020204" pitchFamily="34" charset="0"/>
              </a:rPr>
              <a:t>Uber trip dataset, accessed from </a:t>
            </a:r>
            <a:r>
              <a:rPr lang="en-US" sz="1800" dirty="0">
                <a:solidFill>
                  <a:schemeClr val="tx1"/>
                </a:solidFill>
                <a:latin typeface="Arial" panose="020B0604020202020204" pitchFamily="34" charset="0"/>
                <a:hlinkClick r:id="rId2">
                  <a:extLst>
                    <a:ext uri="{A12FA001-AC4F-418D-AE19-62706E023703}">
                      <ahyp:hlinkClr xmlns:ahyp="http://schemas.microsoft.com/office/drawing/2018/hyperlinkcolor" val="tx"/>
                    </a:ext>
                  </a:extLst>
                </a:hlinkClick>
              </a:rPr>
              <a:t>GitHub</a:t>
            </a:r>
            <a:r>
              <a:rPr lang="en-US" sz="1800" dirty="0">
                <a:solidFill>
                  <a:schemeClr val="tx1"/>
                </a:solidFill>
                <a:latin typeface="Arial" panose="020B0604020202020204" pitchFamily="34" charset="0"/>
              </a:rPr>
              <a:t>.</a:t>
            </a:r>
          </a:p>
          <a:p>
            <a:pPr marL="0" indent="0">
              <a:buClrTx/>
              <a:buNone/>
            </a:pPr>
            <a:endParaRPr lang="en-US" sz="1800" b="1" dirty="0">
              <a:solidFill>
                <a:schemeClr val="tx1"/>
              </a:solidFill>
              <a:latin typeface="Arial" panose="020B0604020202020204" pitchFamily="34" charset="0"/>
            </a:endParaRPr>
          </a:p>
          <a:p>
            <a:pPr marL="0" indent="0">
              <a:buClrTx/>
              <a:buNone/>
            </a:pPr>
            <a:r>
              <a:rPr lang="en-IN" sz="1800" b="1" dirty="0">
                <a:solidFill>
                  <a:schemeClr val="tx1"/>
                </a:solidFill>
                <a:latin typeface="Arial" panose="020B0604020202020204" pitchFamily="34" charset="0"/>
              </a:rPr>
              <a:t>Research Papers and Articles:</a:t>
            </a:r>
          </a:p>
          <a:p>
            <a:pPr rtl="0">
              <a:buClrTx/>
            </a:pPr>
            <a:r>
              <a:rPr lang="en-IN" sz="1800" dirty="0">
                <a:solidFill>
                  <a:schemeClr val="tx1"/>
                </a:solidFill>
                <a:latin typeface="Arial" panose="020B0604020202020204" pitchFamily="34" charset="0"/>
                <a:hlinkClick r:id="rId3">
                  <a:extLst>
                    <a:ext uri="{A12FA001-AC4F-418D-AE19-62706E023703}">
                      <ahyp:hlinkClr xmlns:ahyp="http://schemas.microsoft.com/office/drawing/2018/hyperlinkcolor" val="tx"/>
                    </a:ext>
                  </a:extLst>
                </a:hlinkClick>
              </a:rPr>
              <a:t>https://www.researchgate.net/publication/350568604_Analysing_Uber_Trips_using_PySpark</a:t>
            </a:r>
            <a:r>
              <a:rPr lang="en-IN" sz="1800" dirty="0">
                <a:solidFill>
                  <a:schemeClr val="tx1"/>
                </a:solidFill>
                <a:latin typeface="Arial" panose="020B0604020202020204" pitchFamily="34" charset="0"/>
              </a:rPr>
              <a:t> </a:t>
            </a:r>
          </a:p>
          <a:p>
            <a:pPr rtl="0">
              <a:buClrTx/>
            </a:pPr>
            <a:r>
              <a:rPr lang="en-IN" sz="1800" dirty="0">
                <a:solidFill>
                  <a:schemeClr val="tx1"/>
                </a:solidFill>
                <a:latin typeface="Arial" panose="020B0604020202020204" pitchFamily="34" charset="0"/>
                <a:hlinkClick r:id="rId4">
                  <a:extLst>
                    <a:ext uri="{A12FA001-AC4F-418D-AE19-62706E023703}">
                      <ahyp:hlinkClr xmlns:ahyp="http://schemas.microsoft.com/office/drawing/2018/hyperlinkcolor" val="tx"/>
                    </a:ext>
                  </a:extLst>
                </a:hlinkClick>
              </a:rPr>
              <a:t>https://ijsret.com/wp-content/uploads/2023/05/IJSRET_V9_issue3_205.pdf</a:t>
            </a:r>
            <a:endParaRPr lang="en-US" sz="1800" dirty="0">
              <a:solidFill>
                <a:schemeClr val="tx1"/>
              </a:solidFill>
              <a:latin typeface="Arial" panose="020B0604020202020204" pitchFamily="34" charset="0"/>
            </a:endParaRPr>
          </a:p>
          <a:p>
            <a:pPr marL="0" indent="0">
              <a:buClrTx/>
              <a:buNone/>
            </a:pPr>
            <a:endParaRPr lang="en-US" sz="1800" b="1" dirty="0">
              <a:solidFill>
                <a:schemeClr val="tx1"/>
              </a:solidFill>
              <a:latin typeface="Arial" panose="020B0604020202020204" pitchFamily="34" charset="0"/>
            </a:endParaRPr>
          </a:p>
          <a:p>
            <a:pPr marL="0" indent="0">
              <a:buClrTx/>
              <a:buNone/>
            </a:pPr>
            <a:r>
              <a:rPr lang="en-US" sz="1800" b="1" dirty="0">
                <a:solidFill>
                  <a:schemeClr val="tx1"/>
                </a:solidFill>
                <a:latin typeface="Arial" panose="020B0604020202020204" pitchFamily="34" charset="0"/>
              </a:rPr>
              <a:t>Python Libraries:</a:t>
            </a:r>
          </a:p>
          <a:p>
            <a:pPr>
              <a:buClrTx/>
            </a:pPr>
            <a:r>
              <a:rPr lang="en-US" sz="1800" dirty="0">
                <a:solidFill>
                  <a:schemeClr val="tx1"/>
                </a:solidFill>
                <a:latin typeface="Arial" panose="020B0604020202020204" pitchFamily="34" charset="0"/>
              </a:rPr>
              <a:t>Pandas, matplotlib, seaborn for data processing and visualization.</a:t>
            </a:r>
          </a:p>
        </p:txBody>
      </p:sp>
    </p:spTree>
    <p:extLst>
      <p:ext uri="{BB962C8B-B14F-4D97-AF65-F5344CB8AC3E}">
        <p14:creationId xmlns:p14="http://schemas.microsoft.com/office/powerpoint/2010/main" val="17553554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TotalTime>
  <Words>869</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Predictive Analysis Lab Project Uber Ride Data Analysis</vt:lpstr>
      <vt:lpstr>Introduction</vt:lpstr>
      <vt:lpstr>Literature Review</vt:lpstr>
      <vt:lpstr>Objectives</vt:lpstr>
      <vt:lpstr>Methodology</vt:lpstr>
      <vt:lpstr>Results</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Arshdeep Kaur</dc:creator>
  <cp:lastModifiedBy>Arshdeep Kaur</cp:lastModifiedBy>
  <cp:revision>2</cp:revision>
  <dcterms:created xsi:type="dcterms:W3CDTF">2024-11-05T04:18:22Z</dcterms:created>
  <dcterms:modified xsi:type="dcterms:W3CDTF">2024-11-20T15:23:56Z</dcterms:modified>
</cp:coreProperties>
</file>