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9144000"/>
  <p:notesSz cx="6858000" cy="9144000"/>
  <p:embeddedFontLst>
    <p:embeddedFont>
      <p:font typeface="Montserrat"/>
      <p:regular r:id="rId33"/>
      <p:bold r:id="rId34"/>
      <p:italic r:id="rId35"/>
      <p:boldItalic r:id="rId36"/>
    </p:embeddedFont>
    <p:embeddedFont>
      <p:font typeface="Book Antiqu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1" roundtripDataSignature="AMtx7mi5VQVQDFojQprkBWm8FSnkz3YR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ookAntiqua-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schemas.openxmlformats.org/officeDocument/2006/relationships/font" Target="fonts/BookAntiqua-regular.fnt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39" Type="http://schemas.openxmlformats.org/officeDocument/2006/relationships/font" Target="fonts/BookAntiqua-italic.fntdata"/><Relationship Id="rId16" Type="http://schemas.openxmlformats.org/officeDocument/2006/relationships/slide" Target="slides/slide9.xml"/><Relationship Id="rId38" Type="http://schemas.openxmlformats.org/officeDocument/2006/relationships/font" Target="fonts/BookAntiqua-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15" name="Google Shape;21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c1060e9c4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c1060e9c4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2c1060e9c4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b34631fb4_0_5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8b34631fb4_0_5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8b34631fb4_0_5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c1060e9c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c1060e9c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2c1060e9c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eedb4ec15d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eedb4ec15d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eedb4ec15d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edb4ec15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edb4ec15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eedb4ec15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edb4ec15d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edb4ec15d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eedb4ec15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c1060e9c4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c1060e9c4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2c1060e9c4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c1060e9c4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c1060e9c4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2c1060e9c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edb4ec15d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eedb4ec15d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eedb4ec15d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08459857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08459857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108459857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22" name="Google Shape;22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084598573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084598573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108459857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084598573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084598573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108459857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1084598573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1084598573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1084598573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084598573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084598573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1084598573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b34631fb4_0_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b34631fb4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18b34631fb4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b34631fb4_0_5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b34631fb4_0_5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8b34631fb4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b34631fb4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31" name="Google Shape;231;g18b34631fb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b34631fb4_0_29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b34631fb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b34631fb4_0_3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8b34631fb4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8b34631fb4_0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b34631fb4_0_35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91" name="Google Shape;291;g18b34631fb4_0_3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b34631fb4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300" name="Google Shape;300;g18b34631fb4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b34631fb4_0_5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8b34631fb4_0_5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8b34631fb4_0_5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c1060e9c4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c1060e9c4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2c1060e9c4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Noto Sans"/>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Noto Sans"/>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Noto Sans"/>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Noto Sans"/>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Noto Sans"/>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19"/>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9"/>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9"/>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g18b34631fb4_0_373"/>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g18b34631fb4_0_373"/>
          <p:cNvSpPr txBox="1"/>
          <p:nvPr>
            <p:ph idx="1" type="subTitle"/>
          </p:nvPr>
        </p:nvSpPr>
        <p:spPr>
          <a:xfrm>
            <a:off x="1371600" y="3886200"/>
            <a:ext cx="6400800" cy="17529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480"/>
              </a:spcBef>
              <a:spcAft>
                <a:spcPts val="0"/>
              </a:spcAft>
              <a:buClr>
                <a:srgbClr val="888888"/>
              </a:buClr>
              <a:buSzPts val="2400"/>
              <a:buFont typeface="Noto Sans Symbols"/>
              <a:buNone/>
              <a:defRPr b="0" i="0" sz="2400" u="none" cap="none" strike="noStrike">
                <a:solidFill>
                  <a:srgbClr val="888888"/>
                </a:solidFill>
                <a:latin typeface="Calibri"/>
                <a:ea typeface="Calibri"/>
                <a:cs typeface="Calibri"/>
                <a:sym typeface="Calibri"/>
              </a:defRPr>
            </a:lvl1pPr>
            <a:lvl2pPr lvl="1" marR="0" rtl="0" algn="ctr">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2pPr>
            <a:lvl3pPr lvl="2" marR="0" rtl="0" algn="ctr">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3pPr>
            <a:lvl4pPr lvl="3" marR="0" rtl="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4pPr>
            <a:lvl5pPr lvl="4" marR="0" rtl="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84" name="Google Shape;84;g18b34631fb4_0_373"/>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18b34631fb4_0_373"/>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g18b34631fb4_0_373"/>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g18b34631fb4_0_379"/>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g18b34631fb4_0_379"/>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g18b34631fb4_0_379"/>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g18b34631fb4_0_379"/>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g18b34631fb4_0_379"/>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g18b34631fb4_0_385"/>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g18b34631fb4_0_385"/>
          <p:cNvSpPr txBox="1"/>
          <p:nvPr>
            <p:ph idx="1" type="body"/>
          </p:nvPr>
        </p:nvSpPr>
        <p:spPr>
          <a:xfrm>
            <a:off x="722313" y="2906713"/>
            <a:ext cx="7772400" cy="1500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96" name="Google Shape;96;g18b34631fb4_0_385"/>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 name="Google Shape;97;g18b34631fb4_0_385"/>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g18b34631fb4_0_385"/>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9" name="Shape 99"/>
        <p:cNvGrpSpPr/>
        <p:nvPr/>
      </p:nvGrpSpPr>
      <p:grpSpPr>
        <a:xfrm>
          <a:off x="0" y="0"/>
          <a:ext cx="0" cy="0"/>
          <a:chOff x="0" y="0"/>
          <a:chExt cx="0" cy="0"/>
        </a:xfrm>
      </p:grpSpPr>
      <p:sp>
        <p:nvSpPr>
          <p:cNvPr id="100" name="Google Shape;100;g18b34631fb4_0_391"/>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1" name="Google Shape;101;g18b34631fb4_0_391"/>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g18b34631fb4_0_391"/>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g18b34631fb4_0_391"/>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4" name="Google Shape;104;g18b34631fb4_0_391"/>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5" name="Google Shape;105;g18b34631fb4_0_391"/>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6" name="Shape 106"/>
        <p:cNvGrpSpPr/>
        <p:nvPr/>
      </p:nvGrpSpPr>
      <p:grpSpPr>
        <a:xfrm>
          <a:off x="0" y="0"/>
          <a:ext cx="0" cy="0"/>
          <a:chOff x="0" y="0"/>
          <a:chExt cx="0" cy="0"/>
        </a:xfrm>
      </p:grpSpPr>
      <p:sp>
        <p:nvSpPr>
          <p:cNvPr id="107" name="Google Shape;107;g18b34631fb4_0_398"/>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g18b34631fb4_0_398"/>
          <p:cNvSpPr txBox="1"/>
          <p:nvPr>
            <p:ph idx="1" type="body"/>
          </p:nvPr>
        </p:nvSpPr>
        <p:spPr>
          <a:xfrm>
            <a:off x="457200" y="1535113"/>
            <a:ext cx="4040100" cy="6396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9" name="Google Shape;109;g18b34631fb4_0_398"/>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0" name="Google Shape;110;g18b34631fb4_0_398"/>
          <p:cNvSpPr txBox="1"/>
          <p:nvPr>
            <p:ph idx="3" type="body"/>
          </p:nvPr>
        </p:nvSpPr>
        <p:spPr>
          <a:xfrm>
            <a:off x="4645025" y="1535113"/>
            <a:ext cx="4041900" cy="6396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1" name="Google Shape;111;g18b34631fb4_0_398"/>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2" name="Google Shape;112;g18b34631fb4_0_398"/>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Google Shape;113;g18b34631fb4_0_398"/>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4" name="Google Shape;114;g18b34631fb4_0_398"/>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g18b34631fb4_0_407"/>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7" name="Google Shape;117;g18b34631fb4_0_407"/>
          <p:cNvSpPr txBox="1"/>
          <p:nvPr>
            <p:ph idx="1" type="body"/>
          </p:nvPr>
        </p:nvSpPr>
        <p:spPr>
          <a:xfrm>
            <a:off x="3575050" y="273050"/>
            <a:ext cx="5111700" cy="58533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Google Shape;118;g18b34631fb4_0_407"/>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9" name="Google Shape;119;g18b34631fb4_0_407"/>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0" name="Google Shape;120;g18b34631fb4_0_407"/>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1" name="Google Shape;121;g18b34631fb4_0_407"/>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g18b34631fb4_0_414"/>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g18b34631fb4_0_414"/>
          <p:cNvSpPr/>
          <p:nvPr>
            <p:ph idx="2" type="pic"/>
          </p:nvPr>
        </p:nvSpPr>
        <p:spPr>
          <a:xfrm>
            <a:off x="1792288" y="612775"/>
            <a:ext cx="5486400" cy="4114800"/>
          </a:xfrm>
          <a:prstGeom prst="rect">
            <a:avLst/>
          </a:prstGeom>
          <a:noFill/>
          <a:ln>
            <a:noFill/>
          </a:ln>
        </p:spPr>
      </p:sp>
      <p:sp>
        <p:nvSpPr>
          <p:cNvPr id="125" name="Google Shape;125;g18b34631fb4_0_414"/>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26" name="Google Shape;126;g18b34631fb4_0_414"/>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7" name="Google Shape;127;g18b34631fb4_0_414"/>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8" name="Google Shape;128;g18b34631fb4_0_414"/>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g18b34631fb4_0_421"/>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1" name="Google Shape;131;g18b34631fb4_0_421"/>
          <p:cNvSpPr txBox="1"/>
          <p:nvPr>
            <p:ph idx="1" type="body"/>
          </p:nvPr>
        </p:nvSpPr>
        <p:spPr>
          <a:xfrm rot="5400000">
            <a:off x="2536799" y="206399"/>
            <a:ext cx="4070400" cy="8229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g18b34631fb4_0_421"/>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3" name="Google Shape;133;g18b34631fb4_0_421"/>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4" name="Google Shape;134;g18b34631fb4_0_421"/>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g18b34631fb4_0_427"/>
          <p:cNvSpPr txBox="1"/>
          <p:nvPr>
            <p:ph type="title"/>
          </p:nvPr>
        </p:nvSpPr>
        <p:spPr>
          <a:xfrm rot="5400000">
            <a:off x="4732349" y="2171688"/>
            <a:ext cx="5851500" cy="20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7" name="Google Shape;137;g18b34631fb4_0_427"/>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8" name="Google Shape;138;g18b34631fb4_0_427"/>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g18b34631fb4_0_427"/>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0" name="Google Shape;140;g18b34631fb4_0_427"/>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5" name="Shape 145"/>
        <p:cNvGrpSpPr/>
        <p:nvPr/>
      </p:nvGrpSpPr>
      <p:grpSpPr>
        <a:xfrm>
          <a:off x="0" y="0"/>
          <a:ext cx="0" cy="0"/>
          <a:chOff x="0" y="0"/>
          <a:chExt cx="0" cy="0"/>
        </a:xfrm>
      </p:grpSpPr>
      <p:sp>
        <p:nvSpPr>
          <p:cNvPr id="146" name="Google Shape;146;g18b34631fb4_0_437"/>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g18b34631fb4_0_437"/>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g18b34631fb4_0_43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20"/>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20"/>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20"/>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20"/>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g18b34631fb4_0_441"/>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g18b34631fb4_0_4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 name="Shape 152"/>
        <p:cNvGrpSpPr/>
        <p:nvPr/>
      </p:nvGrpSpPr>
      <p:grpSpPr>
        <a:xfrm>
          <a:off x="0" y="0"/>
          <a:ext cx="0" cy="0"/>
          <a:chOff x="0" y="0"/>
          <a:chExt cx="0" cy="0"/>
        </a:xfrm>
      </p:grpSpPr>
      <p:sp>
        <p:nvSpPr>
          <p:cNvPr id="153" name="Google Shape;153;g18b34631fb4_0_44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g18b34631fb4_0_44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g18b34631fb4_0_44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6" name="Shape 156"/>
        <p:cNvGrpSpPr/>
        <p:nvPr/>
      </p:nvGrpSpPr>
      <p:grpSpPr>
        <a:xfrm>
          <a:off x="0" y="0"/>
          <a:ext cx="0" cy="0"/>
          <a:chOff x="0" y="0"/>
          <a:chExt cx="0" cy="0"/>
        </a:xfrm>
      </p:grpSpPr>
      <p:sp>
        <p:nvSpPr>
          <p:cNvPr id="157" name="Google Shape;157;g18b34631fb4_0_44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g18b34631fb4_0_448"/>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9" name="Google Shape;159;g18b34631fb4_0_448"/>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0" name="Google Shape;160;g18b34631fb4_0_44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g18b34631fb4_0_45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g18b34631fb4_0_45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g18b34631fb4_0_456"/>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g18b34631fb4_0_456"/>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7" name="Google Shape;167;g18b34631fb4_0_45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sp>
        <p:nvSpPr>
          <p:cNvPr id="169" name="Google Shape;169;g18b34631fb4_0_460"/>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0" name="Google Shape;170;g18b34631fb4_0_4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1" name="Shape 171"/>
        <p:cNvGrpSpPr/>
        <p:nvPr/>
      </p:nvGrpSpPr>
      <p:grpSpPr>
        <a:xfrm>
          <a:off x="0" y="0"/>
          <a:ext cx="0" cy="0"/>
          <a:chOff x="0" y="0"/>
          <a:chExt cx="0" cy="0"/>
        </a:xfrm>
      </p:grpSpPr>
      <p:sp>
        <p:nvSpPr>
          <p:cNvPr id="172" name="Google Shape;172;g18b34631fb4_0_463"/>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8b34631fb4_0_463"/>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4" name="Google Shape;174;g18b34631fb4_0_463"/>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5" name="Google Shape;175;g18b34631fb4_0_463"/>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6" name="Google Shape;176;g18b34631fb4_0_46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sp>
        <p:nvSpPr>
          <p:cNvPr id="178" name="Google Shape;178;g18b34631fb4_0_469"/>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79" name="Google Shape;179;g18b34631fb4_0_46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0" name="Shape 180"/>
        <p:cNvGrpSpPr/>
        <p:nvPr/>
      </p:nvGrpSpPr>
      <p:grpSpPr>
        <a:xfrm>
          <a:off x="0" y="0"/>
          <a:ext cx="0" cy="0"/>
          <a:chOff x="0" y="0"/>
          <a:chExt cx="0" cy="0"/>
        </a:xfrm>
      </p:grpSpPr>
      <p:sp>
        <p:nvSpPr>
          <p:cNvPr id="181" name="Google Shape;181;g18b34631fb4_0_472"/>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2" name="Google Shape;182;g18b34631fb4_0_472"/>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83" name="Google Shape;183;g18b34631fb4_0_47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sp>
        <p:nvSpPr>
          <p:cNvPr id="185" name="Google Shape;185;g18b34631fb4_0_47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Noto Sans"/>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Noto Sans"/>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Noto Sans"/>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Noto Sans"/>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Noto Sans"/>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21"/>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21"/>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2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ackground">
  <p:cSld name="White Background">
    <p:spTree>
      <p:nvGrpSpPr>
        <p:cNvPr id="186" name="Shape 186"/>
        <p:cNvGrpSpPr/>
        <p:nvPr/>
      </p:nvGrpSpPr>
      <p:grpSpPr>
        <a:xfrm>
          <a:off x="0" y="0"/>
          <a:ext cx="0" cy="0"/>
          <a:chOff x="0" y="0"/>
          <a:chExt cx="0" cy="0"/>
        </a:xfrm>
      </p:grpSpPr>
      <p:sp>
        <p:nvSpPr>
          <p:cNvPr id="187" name="Google Shape;187;g18b34631fb4_0_478"/>
          <p:cNvSpPr txBox="1"/>
          <p:nvPr>
            <p:ph type="title"/>
          </p:nvPr>
        </p:nvSpPr>
        <p:spPr>
          <a:xfrm>
            <a:off x="626364" y="256032"/>
            <a:ext cx="7891200" cy="609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2"/>
              </a:buClr>
              <a:buSzPts val="2800"/>
              <a:buFont typeface="Calibri"/>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g18b34631fb4_0_478"/>
          <p:cNvSpPr txBox="1"/>
          <p:nvPr>
            <p:ph idx="12" type="sldNum"/>
          </p:nvPr>
        </p:nvSpPr>
        <p:spPr>
          <a:xfrm>
            <a:off x="4114800" y="6339840"/>
            <a:ext cx="914400" cy="246300"/>
          </a:xfrm>
          <a:prstGeom prst="rect">
            <a:avLst/>
          </a:prstGeom>
          <a:noFill/>
          <a:ln>
            <a:noFill/>
          </a:ln>
        </p:spPr>
        <p:txBody>
          <a:bodyPr anchorCtr="0" anchor="b" bIns="45700" lIns="91425" spcFirstLastPara="1" rIns="91425" wrap="square" tIns="45700">
            <a:sp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89" name="Shape 189"/>
        <p:cNvGrpSpPr/>
        <p:nvPr/>
      </p:nvGrpSpPr>
      <p:grpSpPr>
        <a:xfrm>
          <a:off x="0" y="0"/>
          <a:ext cx="0" cy="0"/>
          <a:chOff x="0" y="0"/>
          <a:chExt cx="0" cy="0"/>
        </a:xfrm>
      </p:grpSpPr>
      <p:sp>
        <p:nvSpPr>
          <p:cNvPr id="190" name="Google Shape;190;g18b34631fb4_0_481"/>
          <p:cNvSpPr txBox="1"/>
          <p:nvPr>
            <p:ph type="title"/>
          </p:nvPr>
        </p:nvSpPr>
        <p:spPr>
          <a:xfrm>
            <a:off x="626364" y="256032"/>
            <a:ext cx="7891200" cy="609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2"/>
              </a:buClr>
              <a:buSzPts val="3733"/>
              <a:buFont typeface="Calibri"/>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1" name="Google Shape;191;g18b34631fb4_0_481"/>
          <p:cNvSpPr txBox="1"/>
          <p:nvPr>
            <p:ph idx="1" type="body"/>
          </p:nvPr>
        </p:nvSpPr>
        <p:spPr>
          <a:xfrm flipH="1">
            <a:off x="626436" y="853440"/>
            <a:ext cx="7891200" cy="3657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760"/>
              <a:buFont typeface="Arial"/>
              <a:buNone/>
              <a:defRPr b="0" sz="2200" cap="none">
                <a:solidFill>
                  <a:schemeClr val="accent1"/>
                </a:solidFill>
                <a:latin typeface="Calibri"/>
                <a:ea typeface="Calibri"/>
                <a:cs typeface="Calibri"/>
                <a:sym typeface="Calibri"/>
              </a:defRPr>
            </a:lvl1pPr>
            <a:lvl2pPr indent="-320040" lvl="1" marL="914400" rtl="0" algn="l">
              <a:lnSpc>
                <a:spcPct val="85000"/>
              </a:lnSpc>
              <a:spcBef>
                <a:spcPts val="1067"/>
              </a:spcBef>
              <a:spcAft>
                <a:spcPts val="0"/>
              </a:spcAft>
              <a:buSzPts val="1440"/>
              <a:buChar char="○"/>
              <a:defRPr/>
            </a:lvl2pPr>
            <a:lvl3pPr indent="-342900" lvl="2" marL="1371600" rtl="0" algn="l">
              <a:lnSpc>
                <a:spcPct val="85000"/>
              </a:lnSpc>
              <a:spcBef>
                <a:spcPts val="1067"/>
              </a:spcBef>
              <a:spcAft>
                <a:spcPts val="0"/>
              </a:spcAft>
              <a:buSzPts val="1800"/>
              <a:buChar char="■"/>
              <a:defRPr/>
            </a:lvl3pPr>
            <a:lvl4pPr indent="-342900" lvl="3" marL="1828800" rtl="0" algn="l">
              <a:lnSpc>
                <a:spcPct val="120000"/>
              </a:lnSpc>
              <a:spcBef>
                <a:spcPts val="0"/>
              </a:spcBef>
              <a:spcAft>
                <a:spcPts val="0"/>
              </a:spcAft>
              <a:buSzPts val="1800"/>
              <a:buChar char="●"/>
              <a:defRPr/>
            </a:lvl4pPr>
            <a:lvl5pPr indent="-342900" lvl="4" marL="2286000" rtl="0" algn="l">
              <a:lnSpc>
                <a:spcPct val="120000"/>
              </a:lnSpc>
              <a:spcBef>
                <a:spcPts val="1200"/>
              </a:spcBef>
              <a:spcAft>
                <a:spcPts val="0"/>
              </a:spcAft>
              <a:buSzPts val="1800"/>
              <a:buChar char="○"/>
              <a:defRPr/>
            </a:lvl5pPr>
            <a:lvl6pPr indent="-320039" lvl="5" marL="2743200" rtl="0" algn="l">
              <a:lnSpc>
                <a:spcPct val="120000"/>
              </a:lnSpc>
              <a:spcBef>
                <a:spcPts val="1200"/>
              </a:spcBef>
              <a:spcAft>
                <a:spcPts val="0"/>
              </a:spcAft>
              <a:buSzPts val="1440"/>
              <a:buChar char="■"/>
              <a:defRPr/>
            </a:lvl6pPr>
            <a:lvl7pPr indent="-320039" lvl="6" marL="3200400" rtl="0" algn="l">
              <a:lnSpc>
                <a:spcPct val="120000"/>
              </a:lnSpc>
              <a:spcBef>
                <a:spcPts val="1200"/>
              </a:spcBef>
              <a:spcAft>
                <a:spcPts val="0"/>
              </a:spcAft>
              <a:buSzPts val="1440"/>
              <a:buChar char="●"/>
              <a:defRPr/>
            </a:lvl7pPr>
            <a:lvl8pPr indent="-320040" lvl="7" marL="3657600" rtl="0" algn="l">
              <a:lnSpc>
                <a:spcPct val="120000"/>
              </a:lnSpc>
              <a:spcBef>
                <a:spcPts val="1200"/>
              </a:spcBef>
              <a:spcAft>
                <a:spcPts val="0"/>
              </a:spcAft>
              <a:buSzPts val="1440"/>
              <a:buChar char="○"/>
              <a:defRPr/>
            </a:lvl8pPr>
            <a:lvl9pPr indent="-320040" lvl="8" marL="4114800" rtl="0" algn="l">
              <a:lnSpc>
                <a:spcPct val="120000"/>
              </a:lnSpc>
              <a:spcBef>
                <a:spcPts val="1200"/>
              </a:spcBef>
              <a:spcAft>
                <a:spcPts val="1200"/>
              </a:spcAft>
              <a:buSzPts val="1440"/>
              <a:buChar char="■"/>
              <a:defRPr/>
            </a:lvl9pPr>
          </a:lstStyle>
          <a:p/>
        </p:txBody>
      </p:sp>
      <p:sp>
        <p:nvSpPr>
          <p:cNvPr id="192" name="Google Shape;192;g18b34631fb4_0_481"/>
          <p:cNvSpPr txBox="1"/>
          <p:nvPr>
            <p:ph idx="2" type="body"/>
          </p:nvPr>
        </p:nvSpPr>
        <p:spPr>
          <a:xfrm>
            <a:off x="626364" y="1350953"/>
            <a:ext cx="7891200" cy="4857300"/>
          </a:xfrm>
          <a:prstGeom prst="rect">
            <a:avLst/>
          </a:prstGeom>
          <a:noFill/>
          <a:ln>
            <a:noFill/>
          </a:ln>
        </p:spPr>
        <p:txBody>
          <a:bodyPr anchorCtr="0" anchor="t" bIns="45700" lIns="91425" spcFirstLastPara="1" rIns="91425" wrap="square" tIns="45700">
            <a:normAutofit/>
          </a:bodyPr>
          <a:lstStyle>
            <a:lvl1pPr indent="-364083" lvl="0" marL="457200" rtl="0" algn="l">
              <a:lnSpc>
                <a:spcPct val="85000"/>
              </a:lnSpc>
              <a:spcBef>
                <a:spcPts val="1067"/>
              </a:spcBef>
              <a:spcAft>
                <a:spcPts val="0"/>
              </a:spcAft>
              <a:buSzPts val="2134"/>
              <a:buChar char="●"/>
              <a:defRPr>
                <a:solidFill>
                  <a:schemeClr val="dk2"/>
                </a:solidFill>
              </a:defRPr>
            </a:lvl1pPr>
            <a:lvl2pPr indent="-350519" lvl="1" marL="914400" rtl="0" algn="l">
              <a:lnSpc>
                <a:spcPct val="85000"/>
              </a:lnSpc>
              <a:spcBef>
                <a:spcPts val="1067"/>
              </a:spcBef>
              <a:spcAft>
                <a:spcPts val="0"/>
              </a:spcAft>
              <a:buClr>
                <a:srgbClr val="595959"/>
              </a:buClr>
              <a:buSzPts val="1920"/>
              <a:buChar char="○"/>
              <a:defRPr>
                <a:solidFill>
                  <a:srgbClr val="595959"/>
                </a:solidFill>
              </a:defRPr>
            </a:lvl2pPr>
            <a:lvl3pPr indent="-347154" lvl="2" marL="1371600" rtl="0" algn="l">
              <a:lnSpc>
                <a:spcPct val="85000"/>
              </a:lnSpc>
              <a:spcBef>
                <a:spcPts val="1067"/>
              </a:spcBef>
              <a:spcAft>
                <a:spcPts val="0"/>
              </a:spcAft>
              <a:buClr>
                <a:srgbClr val="595959"/>
              </a:buClr>
              <a:buSzPts val="1867"/>
              <a:buChar char="■"/>
              <a:defRPr>
                <a:solidFill>
                  <a:srgbClr val="595959"/>
                </a:solidFill>
              </a:defRPr>
            </a:lvl3pPr>
            <a:lvl4pPr indent="-330200" lvl="3" marL="1828800" rtl="0" algn="l">
              <a:lnSpc>
                <a:spcPct val="120000"/>
              </a:lnSpc>
              <a:spcBef>
                <a:spcPts val="0"/>
              </a:spcBef>
              <a:spcAft>
                <a:spcPts val="0"/>
              </a:spcAft>
              <a:buClr>
                <a:srgbClr val="595959"/>
              </a:buClr>
              <a:buSzPts val="1600"/>
              <a:buChar char="●"/>
              <a:defRPr>
                <a:solidFill>
                  <a:srgbClr val="595959"/>
                </a:solidFill>
              </a:defRPr>
            </a:lvl4pPr>
            <a:lvl5pPr indent="-313245" lvl="4" marL="2286000" rtl="0" algn="l">
              <a:lnSpc>
                <a:spcPct val="120000"/>
              </a:lnSpc>
              <a:spcBef>
                <a:spcPts val="1200"/>
              </a:spcBef>
              <a:spcAft>
                <a:spcPts val="0"/>
              </a:spcAft>
              <a:buClr>
                <a:srgbClr val="595959"/>
              </a:buClr>
              <a:buSzPts val="1333"/>
              <a:buChar char="○"/>
              <a:defRPr>
                <a:solidFill>
                  <a:srgbClr val="595959"/>
                </a:solidFill>
              </a:defRPr>
            </a:lvl5pPr>
            <a:lvl6pPr indent="-320039" lvl="5" marL="2743200" rtl="0" algn="l">
              <a:lnSpc>
                <a:spcPct val="120000"/>
              </a:lnSpc>
              <a:spcBef>
                <a:spcPts val="1200"/>
              </a:spcBef>
              <a:spcAft>
                <a:spcPts val="0"/>
              </a:spcAft>
              <a:buSzPts val="1440"/>
              <a:buChar char="■"/>
              <a:defRPr/>
            </a:lvl6pPr>
            <a:lvl7pPr indent="-320039" lvl="6" marL="3200400" rtl="0" algn="l">
              <a:lnSpc>
                <a:spcPct val="120000"/>
              </a:lnSpc>
              <a:spcBef>
                <a:spcPts val="1200"/>
              </a:spcBef>
              <a:spcAft>
                <a:spcPts val="0"/>
              </a:spcAft>
              <a:buSzPts val="1440"/>
              <a:buChar char="●"/>
              <a:defRPr/>
            </a:lvl7pPr>
            <a:lvl8pPr indent="-320040" lvl="7" marL="3657600" rtl="0" algn="l">
              <a:lnSpc>
                <a:spcPct val="120000"/>
              </a:lnSpc>
              <a:spcBef>
                <a:spcPts val="1200"/>
              </a:spcBef>
              <a:spcAft>
                <a:spcPts val="0"/>
              </a:spcAft>
              <a:buSzPts val="1440"/>
              <a:buChar char="○"/>
              <a:defRPr/>
            </a:lvl8pPr>
            <a:lvl9pPr indent="-320040" lvl="8" marL="4114800" rtl="0" algn="l">
              <a:lnSpc>
                <a:spcPct val="120000"/>
              </a:lnSpc>
              <a:spcBef>
                <a:spcPts val="1200"/>
              </a:spcBef>
              <a:spcAft>
                <a:spcPts val="1200"/>
              </a:spcAft>
              <a:buSzPts val="1440"/>
              <a:buChar char="■"/>
              <a:defRPr/>
            </a:lvl9pPr>
          </a:lstStyle>
          <a:p/>
        </p:txBody>
      </p:sp>
      <p:sp>
        <p:nvSpPr>
          <p:cNvPr id="193" name="Google Shape;193;g18b34631fb4_0_481"/>
          <p:cNvSpPr txBox="1"/>
          <p:nvPr>
            <p:ph idx="12" type="sldNum"/>
          </p:nvPr>
        </p:nvSpPr>
        <p:spPr>
          <a:xfrm>
            <a:off x="7603236" y="6339840"/>
            <a:ext cx="914400" cy="246300"/>
          </a:xfrm>
          <a:prstGeom prst="rect">
            <a:avLst/>
          </a:prstGeom>
          <a:noFill/>
          <a:ln>
            <a:noFill/>
          </a:ln>
        </p:spPr>
        <p:txBody>
          <a:bodyPr anchorCtr="0" anchor="b" bIns="45700" lIns="91425" spcFirstLastPara="1" rIns="91425" wrap="square" tIns="45700">
            <a:sp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AS Slide">
  <p:cSld name="Closing SAS Slide">
    <p:spTree>
      <p:nvGrpSpPr>
        <p:cNvPr id="194" name="Shape 194"/>
        <p:cNvGrpSpPr/>
        <p:nvPr/>
      </p:nvGrpSpPr>
      <p:grpSpPr>
        <a:xfrm>
          <a:off x="0" y="0"/>
          <a:ext cx="0" cy="0"/>
          <a:chOff x="0" y="0"/>
          <a:chExt cx="0" cy="0"/>
        </a:xfrm>
      </p:grpSpPr>
      <p:sp>
        <p:nvSpPr>
          <p:cNvPr id="195" name="Google Shape;195;g18b34631fb4_0_486"/>
          <p:cNvSpPr/>
          <p:nvPr/>
        </p:nvSpPr>
        <p:spPr>
          <a:xfrm>
            <a:off x="0" y="-8061"/>
            <a:ext cx="9122700" cy="6831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logo&#10;&#10;Description automatically generated" id="196" name="Google Shape;196;g18b34631fb4_0_486"/>
          <p:cNvPicPr preferRelativeResize="0"/>
          <p:nvPr/>
        </p:nvPicPr>
        <p:blipFill rotWithShape="1">
          <a:blip r:embed="rId2">
            <a:alphaModFix/>
          </a:blip>
          <a:srcRect b="0" l="0" r="0" t="0"/>
          <a:stretch/>
        </p:blipFill>
        <p:spPr>
          <a:xfrm>
            <a:off x="0" y="0"/>
            <a:ext cx="2228850" cy="5143500"/>
          </a:xfrm>
          <a:prstGeom prst="rect">
            <a:avLst/>
          </a:prstGeom>
          <a:noFill/>
          <a:ln>
            <a:noFill/>
          </a:ln>
        </p:spPr>
      </p:pic>
      <p:sp>
        <p:nvSpPr>
          <p:cNvPr id="197" name="Google Shape;197;g18b34631fb4_0_486"/>
          <p:cNvSpPr txBox="1"/>
          <p:nvPr>
            <p:ph idx="1" type="body"/>
          </p:nvPr>
        </p:nvSpPr>
        <p:spPr>
          <a:xfrm>
            <a:off x="1376653" y="2391584"/>
            <a:ext cx="6390600" cy="2074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85000"/>
              </a:lnSpc>
              <a:spcBef>
                <a:spcPts val="800"/>
              </a:spcBef>
              <a:spcAft>
                <a:spcPts val="0"/>
              </a:spcAft>
              <a:buClr>
                <a:schemeClr val="lt1"/>
              </a:buClr>
              <a:buSzPts val="3000"/>
              <a:buNone/>
              <a:defRPr b="1" sz="3000">
                <a:solidFill>
                  <a:schemeClr val="lt1"/>
                </a:solidFill>
                <a:latin typeface="Calibri"/>
                <a:ea typeface="Calibri"/>
                <a:cs typeface="Calibri"/>
                <a:sym typeface="Calibri"/>
              </a:defRPr>
            </a:lvl1pPr>
            <a:lvl2pPr indent="-342900" lvl="1" marL="914400" rtl="0" algn="l">
              <a:lnSpc>
                <a:spcPct val="85000"/>
              </a:lnSpc>
              <a:spcBef>
                <a:spcPts val="1200"/>
              </a:spcBef>
              <a:spcAft>
                <a:spcPts val="0"/>
              </a:spcAft>
              <a:buClr>
                <a:schemeClr val="lt1"/>
              </a:buClr>
              <a:buSzPts val="1800"/>
              <a:buChar char="○"/>
              <a:defRPr/>
            </a:lvl2pPr>
            <a:lvl3pPr indent="-342900" lvl="2" marL="1371600" rtl="0" algn="l">
              <a:lnSpc>
                <a:spcPct val="85000"/>
              </a:lnSpc>
              <a:spcBef>
                <a:spcPts val="1200"/>
              </a:spcBef>
              <a:spcAft>
                <a:spcPts val="0"/>
              </a:spcAft>
              <a:buClr>
                <a:schemeClr val="lt1"/>
              </a:buClr>
              <a:buSzPts val="1800"/>
              <a:buChar char="■"/>
              <a:defRPr/>
            </a:lvl3pPr>
            <a:lvl4pPr indent="-342900" lvl="3" marL="1828800" rtl="0" algn="l">
              <a:lnSpc>
                <a:spcPct val="90000"/>
              </a:lnSpc>
              <a:spcBef>
                <a:spcPts val="1200"/>
              </a:spcBef>
              <a:spcAft>
                <a:spcPts val="0"/>
              </a:spcAft>
              <a:buClr>
                <a:schemeClr val="lt2"/>
              </a:buClr>
              <a:buSzPts val="1800"/>
              <a:buChar char="●"/>
              <a:defRPr/>
            </a:lvl4pPr>
            <a:lvl5pPr indent="-342900" lvl="4" marL="2286000" rtl="0" algn="l">
              <a:lnSpc>
                <a:spcPct val="90000"/>
              </a:lnSpc>
              <a:spcBef>
                <a:spcPts val="1200"/>
              </a:spcBef>
              <a:spcAft>
                <a:spcPts val="0"/>
              </a:spcAft>
              <a:buClr>
                <a:schemeClr val="lt2"/>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98" name="Google Shape;198;g18b34631fb4_0_486"/>
          <p:cNvSpPr/>
          <p:nvPr/>
        </p:nvSpPr>
        <p:spPr>
          <a:xfrm>
            <a:off x="0" y="0"/>
            <a:ext cx="2406000" cy="6864000"/>
          </a:xfrm>
          <a:prstGeom prst="rect">
            <a:avLst/>
          </a:prstGeom>
          <a:gradFill>
            <a:gsLst>
              <a:gs pos="0">
                <a:srgbClr val="012036">
                  <a:alpha val="0"/>
                </a:srgbClr>
              </a:gs>
              <a:gs pos="2000">
                <a:srgbClr val="012036">
                  <a:alpha val="0"/>
                </a:srgbClr>
              </a:gs>
              <a:gs pos="100000">
                <a:srgbClr val="012036">
                  <a:alpha val="35686"/>
                </a:srgbClr>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9" name="Google Shape;199;g18b34631fb4_0_486"/>
          <p:cNvPicPr preferRelativeResize="0"/>
          <p:nvPr/>
        </p:nvPicPr>
        <p:blipFill rotWithShape="1">
          <a:blip r:embed="rId3">
            <a:alphaModFix/>
          </a:blip>
          <a:srcRect b="0" l="0" r="0" t="0"/>
          <a:stretch/>
        </p:blipFill>
        <p:spPr>
          <a:xfrm>
            <a:off x="7836635" y="5967045"/>
            <a:ext cx="1112368" cy="618852"/>
          </a:xfrm>
          <a:prstGeom prst="rect">
            <a:avLst/>
          </a:prstGeom>
          <a:noFill/>
          <a:ln>
            <a:noFill/>
          </a:ln>
        </p:spPr>
      </p:pic>
      <p:sp>
        <p:nvSpPr>
          <p:cNvPr id="200" name="Google Shape;200;g18b34631fb4_0_486"/>
          <p:cNvSpPr txBox="1"/>
          <p:nvPr/>
        </p:nvSpPr>
        <p:spPr>
          <a:xfrm>
            <a:off x="4078010" y="5517945"/>
            <a:ext cx="1009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lt1"/>
                </a:solidFill>
                <a:latin typeface="Calibri"/>
                <a:ea typeface="Calibri"/>
                <a:cs typeface="Calibri"/>
                <a:sym typeface="Calibri"/>
              </a:rPr>
              <a:t>sas.com</a:t>
            </a:r>
            <a:endParaRPr/>
          </a:p>
        </p:txBody>
      </p:sp>
      <p:sp>
        <p:nvSpPr>
          <p:cNvPr id="201" name="Google Shape;201;g18b34631fb4_0_486"/>
          <p:cNvSpPr txBox="1"/>
          <p:nvPr/>
        </p:nvSpPr>
        <p:spPr>
          <a:xfrm>
            <a:off x="3310128" y="6486144"/>
            <a:ext cx="2514600" cy="2463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chemeClr val="lt1"/>
              </a:buClr>
              <a:buSzPts val="500"/>
              <a:buFont typeface="Calibri"/>
              <a:buNone/>
            </a:pPr>
            <a:r>
              <a:rPr b="0" i="0" lang="en-IN" sz="500" u="none" cap="none" strike="noStrike">
                <a:solidFill>
                  <a:schemeClr val="lt1"/>
                </a:solidFill>
                <a:latin typeface="Calibri"/>
                <a:ea typeface="Calibri"/>
                <a:cs typeface="Calibri"/>
                <a:sym typeface="Calibri"/>
              </a:rPr>
              <a:t>Company Confidential – For Internal Use Only</a:t>
            </a:r>
            <a:endParaRPr/>
          </a:p>
          <a:p>
            <a:pPr indent="0" lvl="0" marL="0" marR="0" rtl="0" algn="ctr">
              <a:lnSpc>
                <a:spcPct val="100000"/>
              </a:lnSpc>
              <a:spcBef>
                <a:spcPts val="0"/>
              </a:spcBef>
              <a:spcAft>
                <a:spcPts val="0"/>
              </a:spcAft>
              <a:buClr>
                <a:schemeClr val="lt1"/>
              </a:buClr>
              <a:buSzPts val="500"/>
              <a:buFont typeface="Calibri"/>
              <a:buNone/>
            </a:pPr>
            <a:r>
              <a:rPr b="0" i="0" lang="en-IN" sz="500" u="none" cap="none" strike="noStrike">
                <a:solidFill>
                  <a:schemeClr val="lt1"/>
                </a:solidFill>
                <a:latin typeface="Calibri"/>
                <a:ea typeface="Calibri"/>
                <a:cs typeface="Calibri"/>
                <a:sym typeface="Calibri"/>
              </a:rPr>
              <a:t>Copyright © SAS Institute Inc. All rights reserved.</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S - Title Only - Blue">
  <p:cSld name="SAS - Title Only - Blue">
    <p:spTree>
      <p:nvGrpSpPr>
        <p:cNvPr id="202" name="Shape 202"/>
        <p:cNvGrpSpPr/>
        <p:nvPr/>
      </p:nvGrpSpPr>
      <p:grpSpPr>
        <a:xfrm>
          <a:off x="0" y="0"/>
          <a:ext cx="0" cy="0"/>
          <a:chOff x="0" y="0"/>
          <a:chExt cx="0" cy="0"/>
        </a:xfrm>
      </p:grpSpPr>
      <p:sp>
        <p:nvSpPr>
          <p:cNvPr id="203" name="Google Shape;203;g18b34631fb4_0_494"/>
          <p:cNvSpPr txBox="1"/>
          <p:nvPr>
            <p:ph type="title"/>
          </p:nvPr>
        </p:nvSpPr>
        <p:spPr>
          <a:xfrm>
            <a:off x="628650" y="365125"/>
            <a:ext cx="7886700" cy="6096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2800"/>
              <a:buFont typeface="Calibri"/>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S - Title Slide">
  <p:cSld name="SAS - Title Slide">
    <p:spTree>
      <p:nvGrpSpPr>
        <p:cNvPr id="204" name="Shape 204"/>
        <p:cNvGrpSpPr/>
        <p:nvPr/>
      </p:nvGrpSpPr>
      <p:grpSpPr>
        <a:xfrm>
          <a:off x="0" y="0"/>
          <a:ext cx="0" cy="0"/>
          <a:chOff x="0" y="0"/>
          <a:chExt cx="0" cy="0"/>
        </a:xfrm>
      </p:grpSpPr>
      <p:sp>
        <p:nvSpPr>
          <p:cNvPr id="205" name="Google Shape;205;g18b34631fb4_0_496"/>
          <p:cNvSpPr/>
          <p:nvPr/>
        </p:nvSpPr>
        <p:spPr>
          <a:xfrm>
            <a:off x="0" y="-8061"/>
            <a:ext cx="9122700" cy="6831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logo&#10;&#10;Description automatically generated" id="206" name="Google Shape;206;g18b34631fb4_0_496"/>
          <p:cNvPicPr preferRelativeResize="0"/>
          <p:nvPr/>
        </p:nvPicPr>
        <p:blipFill rotWithShape="1">
          <a:blip r:embed="rId2">
            <a:alphaModFix/>
          </a:blip>
          <a:srcRect b="0" l="0" r="0" t="0"/>
          <a:stretch/>
        </p:blipFill>
        <p:spPr>
          <a:xfrm>
            <a:off x="0" y="0"/>
            <a:ext cx="2228850" cy="5143500"/>
          </a:xfrm>
          <a:prstGeom prst="rect">
            <a:avLst/>
          </a:prstGeom>
          <a:noFill/>
          <a:ln>
            <a:noFill/>
          </a:ln>
        </p:spPr>
      </p:pic>
      <p:sp>
        <p:nvSpPr>
          <p:cNvPr id="207" name="Google Shape;207;g18b34631fb4_0_496"/>
          <p:cNvSpPr/>
          <p:nvPr/>
        </p:nvSpPr>
        <p:spPr>
          <a:xfrm>
            <a:off x="0" y="0"/>
            <a:ext cx="9144000" cy="6864000"/>
          </a:xfrm>
          <a:prstGeom prst="rect">
            <a:avLst/>
          </a:prstGeom>
          <a:gradFill>
            <a:gsLst>
              <a:gs pos="0">
                <a:srgbClr val="012036">
                  <a:alpha val="0"/>
                </a:srgbClr>
              </a:gs>
              <a:gs pos="13000">
                <a:srgbClr val="012036">
                  <a:alpha val="0"/>
                </a:srgbClr>
              </a:gs>
              <a:gs pos="100000">
                <a:srgbClr val="051B26"/>
              </a:gs>
            </a:gsLst>
            <a:lin ang="1890004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g18b34631fb4_0_496"/>
          <p:cNvSpPr txBox="1"/>
          <p:nvPr>
            <p:ph idx="1" type="body"/>
          </p:nvPr>
        </p:nvSpPr>
        <p:spPr>
          <a:xfrm>
            <a:off x="1653872" y="1167901"/>
            <a:ext cx="6390600" cy="2074800"/>
          </a:xfrm>
          <a:prstGeom prst="rect">
            <a:avLst/>
          </a:prstGeom>
          <a:noFill/>
          <a:ln>
            <a:noFill/>
          </a:ln>
        </p:spPr>
        <p:txBody>
          <a:bodyPr anchorCtr="0" anchor="b" bIns="45700" lIns="91425" spcFirstLastPara="1" rIns="91425" wrap="square" tIns="45700">
            <a:normAutofit/>
          </a:bodyPr>
          <a:lstStyle>
            <a:lvl1pPr indent="-228600" lvl="0" marL="457200" rtl="0" algn="l">
              <a:lnSpc>
                <a:spcPct val="85000"/>
              </a:lnSpc>
              <a:spcBef>
                <a:spcPts val="800"/>
              </a:spcBef>
              <a:spcAft>
                <a:spcPts val="0"/>
              </a:spcAft>
              <a:buClr>
                <a:schemeClr val="lt1"/>
              </a:buClr>
              <a:buSzPts val="3000"/>
              <a:buNone/>
              <a:defRPr b="1" sz="3000">
                <a:solidFill>
                  <a:schemeClr val="lt1"/>
                </a:solidFill>
                <a:latin typeface="Calibri"/>
                <a:ea typeface="Calibri"/>
                <a:cs typeface="Calibri"/>
                <a:sym typeface="Calibri"/>
              </a:defRPr>
            </a:lvl1pPr>
            <a:lvl2pPr indent="-342900" lvl="1" marL="914400" rtl="0" algn="l">
              <a:lnSpc>
                <a:spcPct val="85000"/>
              </a:lnSpc>
              <a:spcBef>
                <a:spcPts val="1200"/>
              </a:spcBef>
              <a:spcAft>
                <a:spcPts val="0"/>
              </a:spcAft>
              <a:buClr>
                <a:schemeClr val="lt1"/>
              </a:buClr>
              <a:buSzPts val="1800"/>
              <a:buChar char="○"/>
              <a:defRPr/>
            </a:lvl2pPr>
            <a:lvl3pPr indent="-342900" lvl="2" marL="1371600" rtl="0" algn="l">
              <a:lnSpc>
                <a:spcPct val="85000"/>
              </a:lnSpc>
              <a:spcBef>
                <a:spcPts val="1200"/>
              </a:spcBef>
              <a:spcAft>
                <a:spcPts val="0"/>
              </a:spcAft>
              <a:buClr>
                <a:schemeClr val="lt1"/>
              </a:buClr>
              <a:buSzPts val="1800"/>
              <a:buChar char="■"/>
              <a:defRPr/>
            </a:lvl3pPr>
            <a:lvl4pPr indent="-342900" lvl="3" marL="1828800" rtl="0" algn="l">
              <a:lnSpc>
                <a:spcPct val="90000"/>
              </a:lnSpc>
              <a:spcBef>
                <a:spcPts val="1200"/>
              </a:spcBef>
              <a:spcAft>
                <a:spcPts val="0"/>
              </a:spcAft>
              <a:buClr>
                <a:schemeClr val="lt2"/>
              </a:buClr>
              <a:buSzPts val="1800"/>
              <a:buChar char="●"/>
              <a:defRPr/>
            </a:lvl4pPr>
            <a:lvl5pPr indent="-342900" lvl="4" marL="2286000" rtl="0" algn="l">
              <a:lnSpc>
                <a:spcPct val="90000"/>
              </a:lnSpc>
              <a:spcBef>
                <a:spcPts val="1200"/>
              </a:spcBef>
              <a:spcAft>
                <a:spcPts val="0"/>
              </a:spcAft>
              <a:buClr>
                <a:schemeClr val="lt2"/>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209" name="Google Shape;209;g18b34631fb4_0_496"/>
          <p:cNvSpPr txBox="1"/>
          <p:nvPr>
            <p:ph idx="2" type="body"/>
          </p:nvPr>
        </p:nvSpPr>
        <p:spPr>
          <a:xfrm>
            <a:off x="1653872" y="3312584"/>
            <a:ext cx="6390600" cy="1945200"/>
          </a:xfrm>
          <a:prstGeom prst="rect">
            <a:avLst/>
          </a:prstGeom>
          <a:noFill/>
          <a:ln>
            <a:noFill/>
          </a:ln>
        </p:spPr>
        <p:txBody>
          <a:bodyPr anchorCtr="0" anchor="t" bIns="45700" lIns="91425" spcFirstLastPara="1" rIns="91425" wrap="square" tIns="45700">
            <a:normAutofit/>
          </a:bodyPr>
          <a:lstStyle>
            <a:lvl1pPr indent="-228600" lvl="0" marL="457200" rtl="0" algn="l">
              <a:lnSpc>
                <a:spcPct val="85000"/>
              </a:lnSpc>
              <a:spcBef>
                <a:spcPts val="800"/>
              </a:spcBef>
              <a:spcAft>
                <a:spcPts val="0"/>
              </a:spcAft>
              <a:buClr>
                <a:schemeClr val="lt1"/>
              </a:buClr>
              <a:buSzPts val="2000"/>
              <a:buNone/>
              <a:defRPr sz="2000">
                <a:solidFill>
                  <a:schemeClr val="lt1"/>
                </a:solidFill>
                <a:latin typeface="Calibri"/>
                <a:ea typeface="Calibri"/>
                <a:cs typeface="Calibri"/>
                <a:sym typeface="Calibri"/>
              </a:defRPr>
            </a:lvl1pPr>
            <a:lvl2pPr indent="-342900" lvl="1" marL="914400" rtl="0" algn="l">
              <a:lnSpc>
                <a:spcPct val="85000"/>
              </a:lnSpc>
              <a:spcBef>
                <a:spcPts val="1200"/>
              </a:spcBef>
              <a:spcAft>
                <a:spcPts val="0"/>
              </a:spcAft>
              <a:buClr>
                <a:schemeClr val="lt2"/>
              </a:buClr>
              <a:buSzPts val="1800"/>
              <a:buChar char="○"/>
              <a:defRPr>
                <a:solidFill>
                  <a:schemeClr val="lt2"/>
                </a:solidFill>
              </a:defRPr>
            </a:lvl2pPr>
            <a:lvl3pPr indent="-323850" lvl="2" marL="1371600" rtl="0" algn="l">
              <a:lnSpc>
                <a:spcPct val="85000"/>
              </a:lnSpc>
              <a:spcBef>
                <a:spcPts val="1200"/>
              </a:spcBef>
              <a:spcAft>
                <a:spcPts val="0"/>
              </a:spcAft>
              <a:buClr>
                <a:schemeClr val="lt2"/>
              </a:buClr>
              <a:buSzPts val="1500"/>
              <a:buChar char="■"/>
              <a:defRPr>
                <a:solidFill>
                  <a:schemeClr val="lt2"/>
                </a:solidFill>
              </a:defRPr>
            </a:lvl3pPr>
            <a:lvl4pPr indent="-314325" lvl="3" marL="1828800" rtl="0" algn="l">
              <a:lnSpc>
                <a:spcPct val="90000"/>
              </a:lnSpc>
              <a:spcBef>
                <a:spcPts val="1200"/>
              </a:spcBef>
              <a:spcAft>
                <a:spcPts val="0"/>
              </a:spcAft>
              <a:buClr>
                <a:schemeClr val="lt2"/>
              </a:buClr>
              <a:buSzPts val="1350"/>
              <a:buChar char="●"/>
              <a:defRPr>
                <a:solidFill>
                  <a:schemeClr val="lt2"/>
                </a:solidFill>
              </a:defRPr>
            </a:lvl4pPr>
            <a:lvl5pPr indent="-314325" lvl="4" marL="2286000" rtl="0" algn="l">
              <a:lnSpc>
                <a:spcPct val="90000"/>
              </a:lnSpc>
              <a:spcBef>
                <a:spcPts val="1200"/>
              </a:spcBef>
              <a:spcAft>
                <a:spcPts val="0"/>
              </a:spcAft>
              <a:buClr>
                <a:schemeClr val="lt2"/>
              </a:buClr>
              <a:buSzPts val="1350"/>
              <a:buChar char="○"/>
              <a:defRPr>
                <a:solidFill>
                  <a:schemeClr val="lt2"/>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210" name="Google Shape;210;g18b34631fb4_0_496"/>
          <p:cNvSpPr/>
          <p:nvPr/>
        </p:nvSpPr>
        <p:spPr>
          <a:xfrm>
            <a:off x="0" y="0"/>
            <a:ext cx="2406000" cy="6864000"/>
          </a:xfrm>
          <a:prstGeom prst="rect">
            <a:avLst/>
          </a:prstGeom>
          <a:gradFill>
            <a:gsLst>
              <a:gs pos="0">
                <a:srgbClr val="012036">
                  <a:alpha val="0"/>
                </a:srgbClr>
              </a:gs>
              <a:gs pos="2000">
                <a:srgbClr val="012036">
                  <a:alpha val="0"/>
                </a:srgbClr>
              </a:gs>
              <a:gs pos="100000">
                <a:srgbClr val="012036">
                  <a:alpha val="35686"/>
                </a:srgbClr>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g18b34631fb4_0_496"/>
          <p:cNvSpPr txBox="1"/>
          <p:nvPr/>
        </p:nvSpPr>
        <p:spPr>
          <a:xfrm>
            <a:off x="3310128" y="6588736"/>
            <a:ext cx="2514600" cy="1692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chemeClr val="lt1"/>
              </a:buClr>
              <a:buSzPts val="500"/>
              <a:buFont typeface="Calibri"/>
              <a:buNone/>
            </a:pPr>
            <a:r>
              <a:rPr b="0" i="0" lang="en-IN" sz="500" u="none" cap="none" strike="noStrike">
                <a:solidFill>
                  <a:schemeClr val="lt1"/>
                </a:solidFill>
                <a:latin typeface="Calibri"/>
                <a:ea typeface="Calibri"/>
                <a:cs typeface="Calibri"/>
                <a:sym typeface="Calibri"/>
              </a:rPr>
              <a:t>Copyright © SAS Institute Inc. All rights reserved.</a:t>
            </a:r>
            <a:endParaRPr/>
          </a:p>
        </p:txBody>
      </p:sp>
      <p:pic>
        <p:nvPicPr>
          <p:cNvPr id="212" name="Google Shape;212;g18b34631fb4_0_496"/>
          <p:cNvPicPr preferRelativeResize="0"/>
          <p:nvPr/>
        </p:nvPicPr>
        <p:blipFill rotWithShape="1">
          <a:blip r:embed="rId3">
            <a:alphaModFix/>
          </a:blip>
          <a:srcRect b="0" l="0" r="0" t="0"/>
          <a:stretch/>
        </p:blipFill>
        <p:spPr>
          <a:xfrm>
            <a:off x="7836635" y="5967045"/>
            <a:ext cx="1112368" cy="6188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22"/>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22"/>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2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23"/>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23"/>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23"/>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Noto Sans"/>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Noto Sans"/>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2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3" name="Google Shape;53;p24"/>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24"/>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24"/>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2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25"/>
          <p:cNvSpPr/>
          <p:nvPr>
            <p:ph idx="2" type="pic"/>
          </p:nvPr>
        </p:nvSpPr>
        <p:spPr>
          <a:xfrm>
            <a:off x="1792288" y="612775"/>
            <a:ext cx="5486400" cy="4114800"/>
          </a:xfrm>
          <a:prstGeom prst="rect">
            <a:avLst/>
          </a:prstGeom>
          <a:noFill/>
          <a:ln>
            <a:noFill/>
          </a:ln>
        </p:spPr>
      </p:sp>
      <p:sp>
        <p:nvSpPr>
          <p:cNvPr id="59" name="Google Shape;59;p2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0" name="Google Shape;60;p25"/>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25"/>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25"/>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26"/>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6"/>
          <p:cNvSpPr txBox="1"/>
          <p:nvPr>
            <p:ph idx="1" type="body"/>
          </p:nvPr>
        </p:nvSpPr>
        <p:spPr>
          <a:xfrm rot="5400000">
            <a:off x="2536824" y="206375"/>
            <a:ext cx="4070351"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26"/>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26"/>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2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27"/>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27"/>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27"/>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27"/>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27"/>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4.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3.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theme" Target="../theme/theme1.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5" name="Shape 75"/>
        <p:cNvGrpSpPr/>
        <p:nvPr/>
      </p:nvGrpSpPr>
      <p:grpSpPr>
        <a:xfrm>
          <a:off x="0" y="0"/>
          <a:ext cx="0" cy="0"/>
          <a:chOff x="0" y="0"/>
          <a:chExt cx="0" cy="0"/>
        </a:xfrm>
      </p:grpSpPr>
      <p:sp>
        <p:nvSpPr>
          <p:cNvPr id="76" name="Google Shape;76;g18b34631fb4_0_367"/>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g18b34631fb4_0_367"/>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g18b34631fb4_0_367"/>
          <p:cNvSpPr txBox="1"/>
          <p:nvPr>
            <p:ph idx="10" type="dt"/>
          </p:nvPr>
        </p:nvSpPr>
        <p:spPr>
          <a:xfrm>
            <a:off x="457200" y="6381396"/>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g18b34631fb4_0_367"/>
          <p:cNvSpPr txBox="1"/>
          <p:nvPr>
            <p:ph idx="11" type="ftr"/>
          </p:nvPr>
        </p:nvSpPr>
        <p:spPr>
          <a:xfrm>
            <a:off x="3122488" y="6373546"/>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g18b34631fb4_0_367"/>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1" name="Shape 141"/>
        <p:cNvGrpSpPr/>
        <p:nvPr/>
      </p:nvGrpSpPr>
      <p:grpSpPr>
        <a:xfrm>
          <a:off x="0" y="0"/>
          <a:ext cx="0" cy="0"/>
          <a:chOff x="0" y="0"/>
          <a:chExt cx="0" cy="0"/>
        </a:xfrm>
      </p:grpSpPr>
      <p:sp>
        <p:nvSpPr>
          <p:cNvPr id="142" name="Google Shape;142;g18b34631fb4_0_4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3" name="Google Shape;143;g18b34631fb4_0_43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44" name="Google Shape;144;g18b34631fb4_0_4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ctrTitle"/>
          </p:nvPr>
        </p:nvSpPr>
        <p:spPr>
          <a:xfrm>
            <a:off x="684100" y="1686950"/>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IN" sz="2600" u="none" cap="none" strike="noStrike">
                <a:solidFill>
                  <a:schemeClr val="dk1"/>
                </a:solidFill>
                <a:latin typeface="Calibri"/>
                <a:ea typeface="Calibri"/>
                <a:cs typeface="Calibri"/>
                <a:sym typeface="Calibri"/>
              </a:rPr>
              <a:t> BTech</a:t>
            </a:r>
            <a:br>
              <a:rPr lang="en-IN" sz="2600"/>
            </a:br>
            <a:r>
              <a:rPr lang="en-IN" sz="2600"/>
              <a:t>A.Y. 2022-2023</a:t>
            </a:r>
            <a:br>
              <a:rPr b="1" i="0" lang="en-IN" sz="3600" u="none" cap="none" strike="noStrike">
                <a:solidFill>
                  <a:schemeClr val="dk1"/>
                </a:solidFill>
                <a:latin typeface="Calibri"/>
                <a:ea typeface="Calibri"/>
                <a:cs typeface="Calibri"/>
                <a:sym typeface="Calibri"/>
              </a:rPr>
            </a:br>
            <a:r>
              <a:rPr lang="en-IN" sz="3200"/>
              <a:t>Development of customer intelligence platform using SAS Viya for the BFSI sector</a:t>
            </a:r>
            <a:endParaRPr b="1" i="0" sz="3800" u="none" cap="none" strike="noStrike">
              <a:solidFill>
                <a:schemeClr val="dk1"/>
              </a:solidFill>
              <a:latin typeface="Calibri"/>
              <a:ea typeface="Calibri"/>
              <a:cs typeface="Calibri"/>
              <a:sym typeface="Calibri"/>
            </a:endParaRPr>
          </a:p>
        </p:txBody>
      </p:sp>
      <p:sp>
        <p:nvSpPr>
          <p:cNvPr id="218" name="Google Shape;218;p8"/>
          <p:cNvSpPr txBox="1"/>
          <p:nvPr>
            <p:ph idx="1" type="subTitle"/>
          </p:nvPr>
        </p:nvSpPr>
        <p:spPr>
          <a:xfrm>
            <a:off x="494830" y="4110683"/>
            <a:ext cx="64008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88888"/>
              </a:buClr>
              <a:buSzPts val="2400"/>
              <a:buFont typeface="Arial"/>
              <a:buNone/>
            </a:pPr>
            <a:r>
              <a:rPr b="1" lang="en-IN"/>
              <a:t>Presented by : </a:t>
            </a:r>
            <a:endParaRPr b="1"/>
          </a:p>
          <a:p>
            <a:pPr indent="-342900" lvl="0" marL="342900" rtl="0" algn="l">
              <a:spcBef>
                <a:spcPts val="0"/>
              </a:spcBef>
              <a:spcAft>
                <a:spcPts val="0"/>
              </a:spcAft>
              <a:buClr>
                <a:srgbClr val="888888"/>
              </a:buClr>
              <a:buSzPts val="2400"/>
              <a:buNone/>
            </a:pPr>
            <a:r>
              <a:rPr lang="en-IN"/>
              <a:t>Rishabh Tulshyan (B074)</a:t>
            </a:r>
            <a:endParaRPr/>
          </a:p>
          <a:p>
            <a:pPr indent="-342900" lvl="0" marL="342900" rtl="0" algn="l">
              <a:spcBef>
                <a:spcPts val="0"/>
              </a:spcBef>
              <a:spcAft>
                <a:spcPts val="0"/>
              </a:spcAft>
              <a:buClr>
                <a:srgbClr val="888888"/>
              </a:buClr>
              <a:buSzPts val="2400"/>
              <a:buNone/>
            </a:pPr>
            <a:r>
              <a:rPr lang="en-IN"/>
              <a:t>Vedant Misra 	     (B091)</a:t>
            </a:r>
            <a:endParaRPr/>
          </a:p>
          <a:p>
            <a:pPr indent="-342900" lvl="0" marL="342900" rtl="0" algn="l">
              <a:spcBef>
                <a:spcPts val="0"/>
              </a:spcBef>
              <a:spcAft>
                <a:spcPts val="0"/>
              </a:spcAft>
              <a:buClr>
                <a:srgbClr val="888888"/>
              </a:buClr>
              <a:buSzPts val="2400"/>
              <a:buNone/>
            </a:pPr>
            <a:r>
              <a:rPr lang="en-IN"/>
              <a:t>Riya Adsul             (B100)</a:t>
            </a:r>
            <a:endParaRPr/>
          </a:p>
          <a:p>
            <a:pPr indent="-342900" lvl="0" marL="342900" rtl="0" algn="l">
              <a:spcBef>
                <a:spcPts val="0"/>
              </a:spcBef>
              <a:spcAft>
                <a:spcPts val="0"/>
              </a:spcAft>
              <a:buClr>
                <a:srgbClr val="888888"/>
              </a:buClr>
              <a:buSzPts val="2400"/>
              <a:buNone/>
            </a:pPr>
            <a:r>
              <a:t/>
            </a:r>
            <a:endParaRPr sz="2000"/>
          </a:p>
          <a:p>
            <a:pPr indent="-342900" lvl="0" marL="342900" rtl="0" algn="l">
              <a:spcBef>
                <a:spcPts val="0"/>
              </a:spcBef>
              <a:spcAft>
                <a:spcPts val="0"/>
              </a:spcAft>
              <a:buClr>
                <a:srgbClr val="888888"/>
              </a:buClr>
              <a:buSzPts val="2400"/>
              <a:buFont typeface="Arial"/>
              <a:buNone/>
            </a:pPr>
            <a:r>
              <a:rPr b="1" lang="en-IN"/>
              <a:t>Under the guidance of: </a:t>
            </a:r>
            <a:r>
              <a:rPr lang="en-IN"/>
              <a:t>Prof.</a:t>
            </a:r>
            <a:r>
              <a:rPr b="1" lang="en-IN"/>
              <a:t> </a:t>
            </a:r>
            <a:r>
              <a:rPr lang="en-IN"/>
              <a:t>Vijayetha Thoday</a:t>
            </a:r>
            <a:endParaRPr/>
          </a:p>
        </p:txBody>
      </p:sp>
      <p:sp>
        <p:nvSpPr>
          <p:cNvPr id="219" name="Google Shape;219;p8"/>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2c1060e9c4_0_19"/>
          <p:cNvSpPr txBox="1"/>
          <p:nvPr>
            <p:ph type="title"/>
          </p:nvPr>
        </p:nvSpPr>
        <p:spPr>
          <a:xfrm>
            <a:off x="457200" y="14890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IN" sz="2900">
                <a:latin typeface="Times New Roman"/>
                <a:ea typeface="Times New Roman"/>
                <a:cs typeface="Times New Roman"/>
                <a:sym typeface="Times New Roman"/>
              </a:rPr>
              <a:t>Risk Factor Prediction Model</a:t>
            </a:r>
            <a:endParaRPr sz="2900">
              <a:latin typeface="Times New Roman"/>
              <a:ea typeface="Times New Roman"/>
              <a:cs typeface="Times New Roman"/>
              <a:sym typeface="Times New Roman"/>
            </a:endParaRPr>
          </a:p>
          <a:p>
            <a:pPr indent="0" lvl="0" marL="0" rtl="0" algn="ctr">
              <a:spcBef>
                <a:spcPts val="0"/>
              </a:spcBef>
              <a:spcAft>
                <a:spcPts val="0"/>
              </a:spcAft>
              <a:buNone/>
            </a:pPr>
            <a:r>
              <a:t/>
            </a:r>
            <a:endParaRPr sz="2400">
              <a:latin typeface="Arial"/>
              <a:ea typeface="Arial"/>
              <a:cs typeface="Arial"/>
              <a:sym typeface="Arial"/>
            </a:endParaRPr>
          </a:p>
        </p:txBody>
      </p:sp>
      <p:sp>
        <p:nvSpPr>
          <p:cNvPr id="329" name="Google Shape;329;g22c1060e9c4_0_19"/>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30" name="Google Shape;330;g22c1060e9c4_0_19"/>
          <p:cNvPicPr preferRelativeResize="0"/>
          <p:nvPr/>
        </p:nvPicPr>
        <p:blipFill>
          <a:blip r:embed="rId3">
            <a:alphaModFix/>
          </a:blip>
          <a:stretch>
            <a:fillRect/>
          </a:stretch>
        </p:blipFill>
        <p:spPr>
          <a:xfrm>
            <a:off x="73075" y="2403393"/>
            <a:ext cx="9144000" cy="73222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8b34631fb4_0_535"/>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37" name="Google Shape;337;g18b34631fb4_0_535"/>
          <p:cNvPicPr preferRelativeResize="0"/>
          <p:nvPr/>
        </p:nvPicPr>
        <p:blipFill>
          <a:blip r:embed="rId3">
            <a:alphaModFix/>
          </a:blip>
          <a:stretch>
            <a:fillRect/>
          </a:stretch>
        </p:blipFill>
        <p:spPr>
          <a:xfrm>
            <a:off x="218900" y="1452596"/>
            <a:ext cx="5907475" cy="2658375"/>
          </a:xfrm>
          <a:prstGeom prst="rect">
            <a:avLst/>
          </a:prstGeom>
          <a:noFill/>
          <a:ln>
            <a:noFill/>
          </a:ln>
        </p:spPr>
      </p:pic>
      <p:pic>
        <p:nvPicPr>
          <p:cNvPr id="338" name="Google Shape;338;g18b34631fb4_0_535"/>
          <p:cNvPicPr preferRelativeResize="0"/>
          <p:nvPr/>
        </p:nvPicPr>
        <p:blipFill>
          <a:blip r:embed="rId4">
            <a:alphaModFix/>
          </a:blip>
          <a:stretch>
            <a:fillRect/>
          </a:stretch>
        </p:blipFill>
        <p:spPr>
          <a:xfrm>
            <a:off x="2952125" y="4110975"/>
            <a:ext cx="5953551" cy="2508100"/>
          </a:xfrm>
          <a:prstGeom prst="rect">
            <a:avLst/>
          </a:prstGeom>
          <a:noFill/>
          <a:ln>
            <a:noFill/>
          </a:ln>
        </p:spPr>
      </p:pic>
      <p:sp>
        <p:nvSpPr>
          <p:cNvPr id="339" name="Google Shape;339;g18b34631fb4_0_535"/>
          <p:cNvSpPr txBox="1"/>
          <p:nvPr/>
        </p:nvSpPr>
        <p:spPr>
          <a:xfrm>
            <a:off x="3861425" y="718675"/>
            <a:ext cx="5166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900">
                <a:solidFill>
                  <a:schemeClr val="dk1"/>
                </a:solidFill>
                <a:latin typeface="Times New Roman"/>
                <a:ea typeface="Times New Roman"/>
                <a:cs typeface="Times New Roman"/>
                <a:sym typeface="Times New Roman"/>
              </a:rPr>
              <a:t>Data Driven Content</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2c1060e9c4_0_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500"/>
              </a:spcBef>
              <a:spcAft>
                <a:spcPts val="0"/>
              </a:spcAft>
              <a:buClr>
                <a:schemeClr val="dk1"/>
              </a:buClr>
              <a:buSzPts val="1100"/>
              <a:buFont typeface="Arial"/>
              <a:buNone/>
            </a:pPr>
            <a:r>
              <a:rPr lang="en-IN" sz="3000">
                <a:latin typeface="Arial"/>
                <a:ea typeface="Arial"/>
                <a:cs typeface="Arial"/>
                <a:sym typeface="Arial"/>
              </a:rPr>
              <a:t>SAS Jobs and Optimization</a:t>
            </a:r>
            <a:endParaRPr sz="5000"/>
          </a:p>
        </p:txBody>
      </p:sp>
      <p:sp>
        <p:nvSpPr>
          <p:cNvPr id="346" name="Google Shape;346;g22c1060e9c4_0_0"/>
          <p:cNvSpPr txBox="1"/>
          <p:nvPr>
            <p:ph idx="1" type="body"/>
          </p:nvPr>
        </p:nvSpPr>
        <p:spPr>
          <a:xfrm>
            <a:off x="378000" y="2016750"/>
            <a:ext cx="8229600" cy="407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0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IN" sz="1600">
                <a:solidFill>
                  <a:srgbClr val="000000"/>
                </a:solidFill>
                <a:latin typeface="Arial"/>
                <a:ea typeface="Arial"/>
                <a:cs typeface="Arial"/>
                <a:sym typeface="Arial"/>
              </a:rPr>
              <a:t>We also had to recommend the optimal number of policies the company should have to maximise its gains while reducing its value at risk. We used the </a:t>
            </a:r>
            <a:r>
              <a:rPr b="1" lang="en-IN" sz="1600">
                <a:solidFill>
                  <a:srgbClr val="000000"/>
                </a:solidFill>
                <a:latin typeface="Arial"/>
                <a:ea typeface="Arial"/>
                <a:cs typeface="Arial"/>
                <a:sym typeface="Arial"/>
              </a:rPr>
              <a:t>SAS PROCOPT</a:t>
            </a:r>
            <a:r>
              <a:rPr lang="en-IN" sz="1600">
                <a:solidFill>
                  <a:srgbClr val="000000"/>
                </a:solidFill>
                <a:latin typeface="Arial"/>
                <a:ea typeface="Arial"/>
                <a:cs typeface="Arial"/>
                <a:sym typeface="Arial"/>
              </a:rPr>
              <a:t> model which used a linear solver to get the answer. We provided different constraints to our model like minimum number and maximum number of policies required in each risk category, or the sum of total value at risk should be below a certain number.</a:t>
            </a:r>
            <a:endParaRPr sz="1600">
              <a:solidFill>
                <a:srgbClr val="000000"/>
              </a:solidFill>
              <a:latin typeface="Arial"/>
              <a:ea typeface="Arial"/>
              <a:cs typeface="Arial"/>
              <a:sym typeface="Arial"/>
            </a:endParaRPr>
          </a:p>
          <a:p>
            <a:pPr indent="0" lvl="0" marL="0" rtl="0" algn="l">
              <a:spcBef>
                <a:spcPts val="480"/>
              </a:spcBef>
              <a:spcAft>
                <a:spcPts val="0"/>
              </a:spcAft>
              <a:buNone/>
            </a:pPr>
            <a:r>
              <a:t/>
            </a:r>
            <a:endParaRPr/>
          </a:p>
        </p:txBody>
      </p:sp>
      <p:sp>
        <p:nvSpPr>
          <p:cNvPr id="347" name="Google Shape;347;g22c1060e9c4_0_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48" name="Google Shape;348;g22c1060e9c4_0_0"/>
          <p:cNvPicPr preferRelativeResize="0"/>
          <p:nvPr/>
        </p:nvPicPr>
        <p:blipFill>
          <a:blip r:embed="rId3">
            <a:alphaModFix/>
          </a:blip>
          <a:stretch>
            <a:fillRect/>
          </a:stretch>
        </p:blipFill>
        <p:spPr>
          <a:xfrm>
            <a:off x="185725" y="4127550"/>
            <a:ext cx="8772525" cy="222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g1eedb4ec15d_0_70"/>
          <p:cNvPicPr preferRelativeResize="0"/>
          <p:nvPr/>
        </p:nvPicPr>
        <p:blipFill>
          <a:blip r:embed="rId3">
            <a:alphaModFix/>
          </a:blip>
          <a:stretch>
            <a:fillRect/>
          </a:stretch>
        </p:blipFill>
        <p:spPr>
          <a:xfrm>
            <a:off x="1589125" y="2737975"/>
            <a:ext cx="7412324" cy="7636226"/>
          </a:xfrm>
          <a:prstGeom prst="rect">
            <a:avLst/>
          </a:prstGeom>
          <a:noFill/>
          <a:ln>
            <a:noFill/>
          </a:ln>
        </p:spPr>
      </p:pic>
      <p:sp>
        <p:nvSpPr>
          <p:cNvPr id="355" name="Google Shape;355;g1eedb4ec15d_0_7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
        <p:nvSpPr>
          <p:cNvPr id="356" name="Google Shape;356;g1eedb4ec15d_0_70"/>
          <p:cNvSpPr txBox="1"/>
          <p:nvPr/>
        </p:nvSpPr>
        <p:spPr>
          <a:xfrm>
            <a:off x="-138750" y="1437450"/>
            <a:ext cx="3912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IN" sz="1600">
                <a:solidFill>
                  <a:schemeClr val="dk1"/>
                </a:solidFill>
                <a:highlight>
                  <a:schemeClr val="lt1"/>
                </a:highlight>
              </a:rPr>
              <a:t>Optimization model output on same window for quick calculations and decisions</a:t>
            </a:r>
            <a:endParaRPr b="1" sz="1600">
              <a:solidFill>
                <a:schemeClr val="dk1"/>
              </a:solidFill>
              <a:highlight>
                <a:schemeClr val="lt1"/>
              </a:highlight>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highlight>
                  <a:schemeClr val="lt1"/>
                </a:highlight>
              </a:rPr>
              <a:t>Real time scoring and gain calculation</a:t>
            </a:r>
            <a:endParaRPr b="1" sz="16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eedb4ec15d_0_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Auto Insurance Analysis</a:t>
            </a:r>
            <a:endParaRPr/>
          </a:p>
        </p:txBody>
      </p:sp>
      <p:sp>
        <p:nvSpPr>
          <p:cNvPr id="363" name="Google Shape;363;g1eedb4ec15d_0_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25"/>
              </a:spcBef>
              <a:spcAft>
                <a:spcPts val="0"/>
              </a:spcAft>
              <a:buClr>
                <a:schemeClr val="dk1"/>
              </a:buClr>
              <a:buSzPts val="1100"/>
              <a:buFont typeface="Arial"/>
              <a:buNone/>
            </a:pPr>
            <a:r>
              <a:rPr lang="en-IN" sz="1800">
                <a:latin typeface="Arial"/>
                <a:ea typeface="Arial"/>
                <a:cs typeface="Arial"/>
                <a:sym typeface="Arial"/>
              </a:rPr>
              <a:t>In visualization phase, two auto insurance datasets consisting of 17000 rows were used. </a:t>
            </a:r>
            <a:endParaRPr sz="1800">
              <a:latin typeface="Arial"/>
              <a:ea typeface="Arial"/>
              <a:cs typeface="Arial"/>
              <a:sym typeface="Arial"/>
            </a:endParaRPr>
          </a:p>
          <a:p>
            <a:pPr indent="-342900" lvl="0" marL="457200" marR="0" rtl="0" algn="l">
              <a:lnSpc>
                <a:spcPct val="115000"/>
              </a:lnSpc>
              <a:spcBef>
                <a:spcPts val="525"/>
              </a:spcBef>
              <a:spcAft>
                <a:spcPts val="0"/>
              </a:spcAft>
              <a:buSzPts val="1800"/>
              <a:buFont typeface="Arial"/>
              <a:buChar char="❑"/>
            </a:pPr>
            <a:r>
              <a:rPr lang="en-IN" sz="1800">
                <a:latin typeface="Arial"/>
                <a:ea typeface="Arial"/>
                <a:cs typeface="Arial"/>
                <a:sym typeface="Arial"/>
              </a:rPr>
              <a:t>One for forecasting renewal rates based on information from clients whose insurance had already expired.</a:t>
            </a:r>
            <a:br>
              <a:rPr lang="en-IN" sz="1800">
                <a:latin typeface="Arial"/>
                <a:ea typeface="Arial"/>
                <a:cs typeface="Arial"/>
                <a:sym typeface="Arial"/>
              </a:rPr>
            </a:br>
            <a:r>
              <a:rPr b="1" lang="en-IN" sz="1800">
                <a:latin typeface="Arial"/>
                <a:ea typeface="Arial"/>
                <a:cs typeface="Arial"/>
                <a:sym typeface="Arial"/>
              </a:rPr>
              <a:t>Chosen Model:</a:t>
            </a:r>
            <a:r>
              <a:rPr lang="en-IN" sz="1800">
                <a:latin typeface="Arial"/>
                <a:ea typeface="Arial"/>
                <a:cs typeface="Arial"/>
                <a:sym typeface="Arial"/>
              </a:rPr>
              <a:t> The Gradient Boosting Model (97%) gave the highest accuracy and least misclassification rate for the prediction of fraud rate, so it was chosen as the final model.</a:t>
            </a:r>
            <a:br>
              <a:rPr lang="en-IN" sz="1800">
                <a:latin typeface="Arial"/>
                <a:ea typeface="Arial"/>
                <a:cs typeface="Arial"/>
                <a:sym typeface="Arial"/>
              </a:rPr>
            </a:b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IN" sz="1800">
                <a:latin typeface="Arial"/>
                <a:ea typeface="Arial"/>
                <a:cs typeface="Arial"/>
                <a:sym typeface="Arial"/>
              </a:rPr>
              <a:t>The second dataset, which contained information on each policy officer's pending claims, was utilised to forecast the fraud rate.</a:t>
            </a:r>
            <a:br>
              <a:rPr lang="en-IN" sz="1800">
                <a:latin typeface="Arial"/>
                <a:ea typeface="Arial"/>
                <a:cs typeface="Arial"/>
                <a:sym typeface="Arial"/>
              </a:rPr>
            </a:br>
            <a:r>
              <a:rPr b="1" lang="en-IN" sz="1800">
                <a:latin typeface="Arial"/>
                <a:ea typeface="Arial"/>
                <a:cs typeface="Arial"/>
                <a:sym typeface="Arial"/>
              </a:rPr>
              <a:t>Chosen Model:</a:t>
            </a:r>
            <a:r>
              <a:rPr lang="en-IN" sz="1800">
                <a:latin typeface="Arial"/>
                <a:ea typeface="Arial"/>
                <a:cs typeface="Arial"/>
                <a:sym typeface="Arial"/>
              </a:rPr>
              <a:t> The Logistic Regression Model (94%) gave the highest accuracy and least misclassification rate for the prediction of renewal rate, so it was chosen as the final model.</a:t>
            </a:r>
            <a:endParaRPr>
              <a:latin typeface="Arial"/>
              <a:ea typeface="Arial"/>
              <a:cs typeface="Arial"/>
              <a:sym typeface="Arial"/>
            </a:endParaRPr>
          </a:p>
        </p:txBody>
      </p:sp>
      <p:sp>
        <p:nvSpPr>
          <p:cNvPr id="364" name="Google Shape;364;g1eedb4ec15d_0_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eedb4ec15d_0_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descr="Graphical user interface, application&#10;&#10;Description automatically generated" id="371" name="Google Shape;371;g1eedb4ec15d_0_7"/>
          <p:cNvPicPr preferRelativeResize="0"/>
          <p:nvPr/>
        </p:nvPicPr>
        <p:blipFill>
          <a:blip r:embed="rId3">
            <a:alphaModFix/>
          </a:blip>
          <a:stretch>
            <a:fillRect/>
          </a:stretch>
        </p:blipFill>
        <p:spPr>
          <a:xfrm>
            <a:off x="3884275" y="896825"/>
            <a:ext cx="5114925" cy="2714625"/>
          </a:xfrm>
          <a:prstGeom prst="rect">
            <a:avLst/>
          </a:prstGeom>
          <a:noFill/>
          <a:ln cap="flat" cmpd="sng" w="9525">
            <a:solidFill>
              <a:schemeClr val="dk1"/>
            </a:solidFill>
            <a:prstDash val="solid"/>
            <a:miter lim="8000"/>
            <a:headEnd len="sm" w="sm" type="none"/>
            <a:tailEnd len="sm" w="sm" type="none"/>
          </a:ln>
        </p:spPr>
      </p:pic>
      <p:pic>
        <p:nvPicPr>
          <p:cNvPr descr="Graphical user interface, diagram&#10;&#10;Description automatically generated" id="372" name="Google Shape;372;g1eedb4ec15d_0_7"/>
          <p:cNvPicPr preferRelativeResize="0"/>
          <p:nvPr/>
        </p:nvPicPr>
        <p:blipFill>
          <a:blip r:embed="rId4">
            <a:alphaModFix/>
          </a:blip>
          <a:stretch>
            <a:fillRect/>
          </a:stretch>
        </p:blipFill>
        <p:spPr>
          <a:xfrm>
            <a:off x="257300" y="3847450"/>
            <a:ext cx="5114925" cy="2752725"/>
          </a:xfrm>
          <a:prstGeom prst="rect">
            <a:avLst/>
          </a:prstGeom>
          <a:noFill/>
          <a:ln cap="flat" cmpd="sng" w="9525">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2c1060e9c4_0_3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79" name="Google Shape;379;g22c1060e9c4_0_32"/>
          <p:cNvPicPr preferRelativeResize="0"/>
          <p:nvPr/>
        </p:nvPicPr>
        <p:blipFill>
          <a:blip r:embed="rId3">
            <a:alphaModFix/>
          </a:blip>
          <a:stretch>
            <a:fillRect/>
          </a:stretch>
        </p:blipFill>
        <p:spPr>
          <a:xfrm>
            <a:off x="0" y="1549151"/>
            <a:ext cx="9144000" cy="482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2c1060e9c4_0_4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86" name="Google Shape;386;g22c1060e9c4_0_42"/>
          <p:cNvPicPr preferRelativeResize="0"/>
          <p:nvPr/>
        </p:nvPicPr>
        <p:blipFill>
          <a:blip r:embed="rId3">
            <a:alphaModFix/>
          </a:blip>
          <a:stretch>
            <a:fillRect/>
          </a:stretch>
        </p:blipFill>
        <p:spPr>
          <a:xfrm>
            <a:off x="-1" y="1645199"/>
            <a:ext cx="9224851" cy="472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eedb4ec15d_0_3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descr="Graphical user interface, chart, application, pie chart&#10;&#10;Description automatically generated" id="393" name="Google Shape;393;g1eedb4ec15d_0_32"/>
          <p:cNvPicPr preferRelativeResize="0"/>
          <p:nvPr/>
        </p:nvPicPr>
        <p:blipFill>
          <a:blip r:embed="rId3">
            <a:alphaModFix/>
          </a:blip>
          <a:stretch>
            <a:fillRect/>
          </a:stretch>
        </p:blipFill>
        <p:spPr>
          <a:xfrm>
            <a:off x="3937775" y="884350"/>
            <a:ext cx="5114925" cy="2667000"/>
          </a:xfrm>
          <a:prstGeom prst="rect">
            <a:avLst/>
          </a:prstGeom>
          <a:noFill/>
          <a:ln cap="flat" cmpd="sng" w="9525">
            <a:solidFill>
              <a:srgbClr val="000000"/>
            </a:solidFill>
            <a:prstDash val="solid"/>
            <a:miter lim="8000"/>
            <a:headEnd len="sm" w="sm" type="none"/>
            <a:tailEnd len="sm" w="sm" type="none"/>
          </a:ln>
        </p:spPr>
      </p:pic>
      <p:sp>
        <p:nvSpPr>
          <p:cNvPr id="394" name="Google Shape;394;g1eedb4ec15d_0_32"/>
          <p:cNvSpPr txBox="1"/>
          <p:nvPr/>
        </p:nvSpPr>
        <p:spPr>
          <a:xfrm>
            <a:off x="5915175" y="5757950"/>
            <a:ext cx="27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Gradient Boosting Mode</a:t>
            </a:r>
            <a:r>
              <a:rPr lang="en-IN">
                <a:solidFill>
                  <a:schemeClr val="dk1"/>
                </a:solidFill>
                <a:latin typeface="Times New Roman"/>
                <a:ea typeface="Times New Roman"/>
                <a:cs typeface="Times New Roman"/>
                <a:sym typeface="Times New Roman"/>
              </a:rPr>
              <a:t>l for Fraud Rate prediction </a:t>
            </a:r>
            <a:endParaRPr/>
          </a:p>
        </p:txBody>
      </p:sp>
      <p:pic>
        <p:nvPicPr>
          <p:cNvPr id="395" name="Google Shape;395;g1eedb4ec15d_0_32"/>
          <p:cNvPicPr preferRelativeResize="0"/>
          <p:nvPr/>
        </p:nvPicPr>
        <p:blipFill>
          <a:blip r:embed="rId4">
            <a:alphaModFix/>
          </a:blip>
          <a:stretch>
            <a:fillRect/>
          </a:stretch>
        </p:blipFill>
        <p:spPr>
          <a:xfrm>
            <a:off x="152400" y="3602901"/>
            <a:ext cx="5762776" cy="6038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1084598573_0_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Customer Complaint Analysis</a:t>
            </a:r>
            <a:endParaRPr/>
          </a:p>
        </p:txBody>
      </p:sp>
      <p:sp>
        <p:nvSpPr>
          <p:cNvPr id="402" name="Google Shape;402;g21084598573_0_0"/>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IN" sz="1600">
                <a:latin typeface="Times New Roman"/>
                <a:ea typeface="Times New Roman"/>
                <a:cs typeface="Times New Roman"/>
                <a:sym typeface="Times New Roman"/>
              </a:rPr>
              <a:t>In this section we have analyzed the Consumer Complaint dataset (between the years 2018–2021) obtained from the Consumer Financial Protection Bureau website. I brought that data into SAS Data Studio in which we created an ID column with unique values and in SAS Model studio we began to run some visual text analytics</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IN" sz="1600">
                <a:latin typeface="Times New Roman"/>
                <a:ea typeface="Times New Roman"/>
                <a:cs typeface="Times New Roman"/>
                <a:sym typeface="Times New Roman"/>
              </a:rPr>
              <a:t>After creating all our concepts and categories, we ran the VTA pipeline to be able to download the score code for categories, concepts, and sentiment from VTA results. The score code was then entered into a code window in SAS Studio and then brought into Visual Analytics to allow exploration and visualization of the data.</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The next step was to create visualizations to visualize the distribution patterns in the complaints and the information extracted from the complaint narratives which is shown in the images below</a:t>
            </a:r>
            <a:endParaRPr sz="1600">
              <a:latin typeface="Times New Roman"/>
              <a:ea typeface="Times New Roman"/>
              <a:cs typeface="Times New Roman"/>
              <a:sym typeface="Times New Roman"/>
            </a:endParaRPr>
          </a:p>
        </p:txBody>
      </p:sp>
      <p:sp>
        <p:nvSpPr>
          <p:cNvPr id="403" name="Google Shape;403;g21084598573_0_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557561" y="1136309"/>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IN" sz="3600" u="none" cap="none" strike="noStrike">
                <a:solidFill>
                  <a:schemeClr val="dk1"/>
                </a:solidFill>
                <a:latin typeface="Calibri"/>
                <a:ea typeface="Calibri"/>
                <a:cs typeface="Calibri"/>
                <a:sym typeface="Calibri"/>
              </a:rPr>
              <a:t>Roadmap</a:t>
            </a:r>
            <a:endParaRPr b="1" i="0" sz="3600" u="none" cap="none" strike="noStrike">
              <a:solidFill>
                <a:schemeClr val="dk1"/>
              </a:solidFill>
              <a:latin typeface="Calibri"/>
              <a:ea typeface="Calibri"/>
              <a:cs typeface="Calibri"/>
              <a:sym typeface="Calibri"/>
            </a:endParaRPr>
          </a:p>
        </p:txBody>
      </p:sp>
      <p:sp>
        <p:nvSpPr>
          <p:cNvPr id="225" name="Google Shape;225;p9"/>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1/14/2021</a:t>
            </a:r>
            <a:endParaRPr b="0" i="0" sz="1050" u="none" cap="none" strike="noStrike">
              <a:solidFill>
                <a:srgbClr val="888888"/>
              </a:solidFill>
              <a:latin typeface="Calibri"/>
              <a:ea typeface="Calibri"/>
              <a:cs typeface="Calibri"/>
              <a:sym typeface="Calibri"/>
            </a:endParaRPr>
          </a:p>
        </p:txBody>
      </p:sp>
      <p:sp>
        <p:nvSpPr>
          <p:cNvPr id="226" name="Google Shape;226;p9"/>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BTI 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227" name="Google Shape;227;p9"/>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
        <p:nvSpPr>
          <p:cNvPr id="228" name="Google Shape;228;p9"/>
          <p:cNvSpPr txBox="1"/>
          <p:nvPr/>
        </p:nvSpPr>
        <p:spPr>
          <a:xfrm>
            <a:off x="863319" y="1757680"/>
            <a:ext cx="6945600" cy="4278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Introduction</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Problem definition</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Proposed System</a:t>
            </a:r>
            <a:r>
              <a:rPr b="0" i="0" lang="en-IN" sz="1400" u="none" cap="none" strike="noStrike">
                <a:solidFill>
                  <a:srgbClr val="000000"/>
                </a:solidFill>
                <a:latin typeface="Arial"/>
                <a:ea typeface="Arial"/>
                <a:cs typeface="Arial"/>
                <a:sym typeface="Arial"/>
              </a:rPr>
              <a:t>/ </a:t>
            </a:r>
            <a:r>
              <a:rPr b="0" i="0" lang="en-IN" sz="2400" u="none" cap="none" strike="noStrike">
                <a:solidFill>
                  <a:schemeClr val="dk1"/>
                </a:solidFill>
                <a:latin typeface="Book Antiqua"/>
                <a:ea typeface="Book Antiqua"/>
                <a:cs typeface="Book Antiqua"/>
                <a:sym typeface="Book Antiqua"/>
              </a:rPr>
              <a:t>Algorithms /Architecture</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Design Diagrams</a:t>
            </a:r>
            <a:endParaRPr b="0" i="0" sz="2400" u="none" cap="none" strike="noStrike">
              <a:solidFill>
                <a:schemeClr val="dk1"/>
              </a:solidFill>
              <a:latin typeface="Book Antiqua"/>
              <a:ea typeface="Book Antiqua"/>
              <a:cs typeface="Book Antiqua"/>
              <a:sym typeface="Book Antiqua"/>
            </a:endParaRPr>
          </a:p>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Implementation</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480"/>
              </a:spcBef>
              <a:spcAft>
                <a:spcPts val="0"/>
              </a:spcAft>
              <a:buClr>
                <a:schemeClr val="dk1"/>
              </a:buClr>
              <a:buSzPts val="2400"/>
              <a:buFont typeface="Noto Sans"/>
              <a:buChar char="❑"/>
            </a:pPr>
            <a:r>
              <a:rPr b="0" i="0" lang="en-IN" sz="2400" u="none" cap="none" strike="noStrike">
                <a:solidFill>
                  <a:schemeClr val="dk1"/>
                </a:solidFill>
                <a:latin typeface="Book Antiqua"/>
                <a:ea typeface="Book Antiqua"/>
                <a:cs typeface="Book Antiqua"/>
                <a:sym typeface="Book Antiqua"/>
              </a:rPr>
              <a:t>References</a:t>
            </a:r>
            <a:endParaRPr b="0" i="0" sz="1600" u="none" cap="none" strike="noStrike">
              <a:solidFill>
                <a:schemeClr val="dk1"/>
              </a:solidFill>
              <a:latin typeface="Calibri"/>
              <a:ea typeface="Calibri"/>
              <a:cs typeface="Calibri"/>
              <a:sym typeface="Calibri"/>
            </a:endParaRPr>
          </a:p>
          <a:p>
            <a:pPr indent="-228600" lvl="0" marL="457200" marR="0" rtl="0" algn="l">
              <a:lnSpc>
                <a:spcPct val="200000"/>
              </a:lnSpc>
              <a:spcBef>
                <a:spcPts val="480"/>
              </a:spcBef>
              <a:spcAft>
                <a:spcPts val="0"/>
              </a:spcAft>
              <a:buClr>
                <a:schemeClr val="dk1"/>
              </a:buClr>
              <a:buSzPts val="2400"/>
              <a:buFont typeface="Noto Sans"/>
              <a:buNone/>
            </a:pPr>
            <a:r>
              <a:t/>
            </a:r>
            <a:endParaRPr b="0" i="0" sz="1600" u="none" cap="none" strike="noStrike">
              <a:solidFill>
                <a:schemeClr val="dk1"/>
              </a:solidFill>
              <a:latin typeface="Calibri"/>
              <a:ea typeface="Calibri"/>
              <a:cs typeface="Calibri"/>
              <a:sym typeface="Calibri"/>
            </a:endParaRPr>
          </a:p>
          <a:p>
            <a:pPr indent="-228600" lvl="0" marL="457200" marR="0" rtl="0" algn="l">
              <a:lnSpc>
                <a:spcPct val="200000"/>
              </a:lnSpc>
              <a:spcBef>
                <a:spcPts val="480"/>
              </a:spcBef>
              <a:spcAft>
                <a:spcPts val="0"/>
              </a:spcAft>
              <a:buClr>
                <a:schemeClr val="dk1"/>
              </a:buClr>
              <a:buSzPts val="2400"/>
              <a:buFont typeface="Noto Sans"/>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1084598573_0_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descr="Graphical user interface, application, website&#10;&#10;Description automatically generated" id="410" name="Google Shape;410;g21084598573_0_7"/>
          <p:cNvPicPr preferRelativeResize="0"/>
          <p:nvPr/>
        </p:nvPicPr>
        <p:blipFill>
          <a:blip r:embed="rId3">
            <a:alphaModFix/>
          </a:blip>
          <a:stretch>
            <a:fillRect/>
          </a:stretch>
        </p:blipFill>
        <p:spPr>
          <a:xfrm>
            <a:off x="120200" y="1403800"/>
            <a:ext cx="5619584" cy="2303275"/>
          </a:xfrm>
          <a:prstGeom prst="rect">
            <a:avLst/>
          </a:prstGeom>
          <a:noFill/>
          <a:ln>
            <a:noFill/>
          </a:ln>
        </p:spPr>
      </p:pic>
      <p:pic>
        <p:nvPicPr>
          <p:cNvPr descr="Chart, scatter chart&#10;&#10;Description automatically generated" id="411" name="Google Shape;411;g21084598573_0_7"/>
          <p:cNvPicPr preferRelativeResize="0"/>
          <p:nvPr/>
        </p:nvPicPr>
        <p:blipFill>
          <a:blip r:embed="rId4">
            <a:alphaModFix/>
          </a:blip>
          <a:stretch>
            <a:fillRect/>
          </a:stretch>
        </p:blipFill>
        <p:spPr>
          <a:xfrm>
            <a:off x="3426250" y="3975450"/>
            <a:ext cx="5083475" cy="2303275"/>
          </a:xfrm>
          <a:prstGeom prst="rect">
            <a:avLst/>
          </a:prstGeom>
          <a:noFill/>
          <a:ln>
            <a:noFill/>
          </a:ln>
        </p:spPr>
      </p:pic>
      <p:sp>
        <p:nvSpPr>
          <p:cNvPr id="412" name="Google Shape;412;g21084598573_0_7"/>
          <p:cNvSpPr txBox="1"/>
          <p:nvPr/>
        </p:nvSpPr>
        <p:spPr>
          <a:xfrm>
            <a:off x="5501525" y="15723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Consumer narrative Dashboard</a:t>
            </a:r>
            <a:endParaRPr sz="1700"/>
          </a:p>
        </p:txBody>
      </p:sp>
      <p:sp>
        <p:nvSpPr>
          <p:cNvPr id="413" name="Google Shape;413;g21084598573_0_7"/>
          <p:cNvSpPr txBox="1"/>
          <p:nvPr/>
        </p:nvSpPr>
        <p:spPr>
          <a:xfrm>
            <a:off x="691150" y="561197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Consumer Complaint Dashboard</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1084598573_0_14"/>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descr="Graphical user interface, text, application&#10;&#10;Description automatically generated" id="420" name="Google Shape;420;g21084598573_0_14"/>
          <p:cNvPicPr preferRelativeResize="0"/>
          <p:nvPr/>
        </p:nvPicPr>
        <p:blipFill>
          <a:blip r:embed="rId3">
            <a:alphaModFix/>
          </a:blip>
          <a:stretch>
            <a:fillRect/>
          </a:stretch>
        </p:blipFill>
        <p:spPr>
          <a:xfrm>
            <a:off x="216800" y="1536900"/>
            <a:ext cx="5555025" cy="2270025"/>
          </a:xfrm>
          <a:prstGeom prst="rect">
            <a:avLst/>
          </a:prstGeom>
          <a:noFill/>
          <a:ln>
            <a:noFill/>
          </a:ln>
        </p:spPr>
      </p:pic>
      <p:pic>
        <p:nvPicPr>
          <p:cNvPr id="421" name="Google Shape;421;g21084598573_0_14"/>
          <p:cNvPicPr preferRelativeResize="0"/>
          <p:nvPr/>
        </p:nvPicPr>
        <p:blipFill>
          <a:blip r:embed="rId4">
            <a:alphaModFix/>
          </a:blip>
          <a:stretch>
            <a:fillRect/>
          </a:stretch>
        </p:blipFill>
        <p:spPr>
          <a:xfrm>
            <a:off x="3517025" y="3990100"/>
            <a:ext cx="5019675" cy="2200275"/>
          </a:xfrm>
          <a:prstGeom prst="rect">
            <a:avLst/>
          </a:prstGeom>
          <a:noFill/>
          <a:ln>
            <a:noFill/>
          </a:ln>
        </p:spPr>
      </p:pic>
      <p:sp>
        <p:nvSpPr>
          <p:cNvPr id="422" name="Google Shape;422;g21084598573_0_14"/>
          <p:cNvSpPr txBox="1"/>
          <p:nvPr/>
        </p:nvSpPr>
        <p:spPr>
          <a:xfrm>
            <a:off x="5536700" y="170537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Information Extracted By using nlp</a:t>
            </a:r>
            <a:endParaRPr sz="1700"/>
          </a:p>
        </p:txBody>
      </p:sp>
      <p:sp>
        <p:nvSpPr>
          <p:cNvPr id="423" name="Google Shape;423;g21084598573_0_14"/>
          <p:cNvSpPr txBox="1"/>
          <p:nvPr/>
        </p:nvSpPr>
        <p:spPr>
          <a:xfrm>
            <a:off x="859675" y="57237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sz="1300">
                <a:solidFill>
                  <a:schemeClr val="dk1"/>
                </a:solidFill>
                <a:latin typeface="Times New Roman"/>
                <a:ea typeface="Times New Roman"/>
                <a:cs typeface="Times New Roman"/>
                <a:sym typeface="Times New Roman"/>
              </a:rPr>
              <a:t>Company Response Dashboard</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1084598573_0_37"/>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430" name="Google Shape;430;g21084598573_0_37"/>
          <p:cNvPicPr preferRelativeResize="0"/>
          <p:nvPr/>
        </p:nvPicPr>
        <p:blipFill>
          <a:blip r:embed="rId3">
            <a:alphaModFix/>
          </a:blip>
          <a:stretch>
            <a:fillRect/>
          </a:stretch>
        </p:blipFill>
        <p:spPr>
          <a:xfrm>
            <a:off x="281200" y="1488575"/>
            <a:ext cx="5502024" cy="2551950"/>
          </a:xfrm>
          <a:prstGeom prst="rect">
            <a:avLst/>
          </a:prstGeom>
          <a:noFill/>
          <a:ln>
            <a:noFill/>
          </a:ln>
        </p:spPr>
      </p:pic>
      <p:pic>
        <p:nvPicPr>
          <p:cNvPr descr="Graphical user interface, text, application, email&#10;&#10;Description automatically generated" id="431" name="Google Shape;431;g21084598573_0_37"/>
          <p:cNvPicPr preferRelativeResize="0"/>
          <p:nvPr/>
        </p:nvPicPr>
        <p:blipFill>
          <a:blip r:embed="rId4">
            <a:alphaModFix/>
          </a:blip>
          <a:stretch>
            <a:fillRect/>
          </a:stretch>
        </p:blipFill>
        <p:spPr>
          <a:xfrm>
            <a:off x="3452600" y="4245013"/>
            <a:ext cx="5353050" cy="1924050"/>
          </a:xfrm>
          <a:prstGeom prst="rect">
            <a:avLst/>
          </a:prstGeom>
          <a:noFill/>
          <a:ln>
            <a:noFill/>
          </a:ln>
        </p:spPr>
      </p:pic>
      <p:sp>
        <p:nvSpPr>
          <p:cNvPr id="432" name="Google Shape;432;g21084598573_0_37"/>
          <p:cNvSpPr txBox="1"/>
          <p:nvPr/>
        </p:nvSpPr>
        <p:spPr>
          <a:xfrm>
            <a:off x="5686800" y="162490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sz="1500">
                <a:solidFill>
                  <a:schemeClr val="dk1"/>
                </a:solidFill>
                <a:latin typeface="Times New Roman"/>
                <a:ea typeface="Times New Roman"/>
                <a:cs typeface="Times New Roman"/>
                <a:sym typeface="Times New Roman"/>
              </a:rPr>
              <a:t>Distribution of Consumer Sentiment</a:t>
            </a:r>
            <a:endParaRPr sz="1800"/>
          </a:p>
        </p:txBody>
      </p:sp>
      <p:sp>
        <p:nvSpPr>
          <p:cNvPr id="433" name="Google Shape;433;g21084598573_0_37"/>
          <p:cNvSpPr txBox="1"/>
          <p:nvPr/>
        </p:nvSpPr>
        <p:spPr>
          <a:xfrm>
            <a:off x="1052825" y="55604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IN" sz="1500">
                <a:solidFill>
                  <a:schemeClr val="dk1"/>
                </a:solidFill>
                <a:latin typeface="Times New Roman"/>
                <a:ea typeface="Times New Roman"/>
                <a:cs typeface="Times New Roman"/>
                <a:sym typeface="Times New Roman"/>
              </a:rPr>
              <a:t>Custom Concepts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1084598573_0_52"/>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Conclusion</a:t>
            </a:r>
            <a:endParaRPr/>
          </a:p>
        </p:txBody>
      </p:sp>
      <p:sp>
        <p:nvSpPr>
          <p:cNvPr id="440" name="Google Shape;440;g21084598573_0_52"/>
          <p:cNvSpPr txBox="1"/>
          <p:nvPr>
            <p:ph idx="1" type="body"/>
          </p:nvPr>
        </p:nvSpPr>
        <p:spPr>
          <a:xfrm>
            <a:off x="457200" y="2286000"/>
            <a:ext cx="8229600" cy="4070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Machine learning and Natural Language Processing (NLP) have become increasingly important tools for the insurance industry in predicting fraudulent claims, identifying potential customer churn, and extracting valuable insights from customer data. With the explosion of digital data, these advanced technologies enable insurers to analyze vast amounts of unstructured data, such as social media posts, emails, and customer service conversations, to detect patterns and anomalies that might indicate fraudulent activity or dissatisfaction among customers. By analyzing customer behavior and sentiment, insurers can proactively intervene to prevent customer churn and improve the overall customer experience.</a:t>
            </a:r>
            <a:endParaRPr sz="2600"/>
          </a:p>
        </p:txBody>
      </p:sp>
      <p:sp>
        <p:nvSpPr>
          <p:cNvPr id="441" name="Google Shape;441;g21084598573_0_52"/>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8b34631fb4_0_73"/>
          <p:cNvSpPr txBox="1"/>
          <p:nvPr>
            <p:ph type="title"/>
          </p:nvPr>
        </p:nvSpPr>
        <p:spPr>
          <a:xfrm>
            <a:off x="457200" y="74105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References</a:t>
            </a:r>
            <a:endParaRPr/>
          </a:p>
        </p:txBody>
      </p:sp>
      <p:sp>
        <p:nvSpPr>
          <p:cNvPr id="448" name="Google Shape;448;g18b34631fb4_0_73"/>
          <p:cNvSpPr txBox="1"/>
          <p:nvPr>
            <p:ph idx="1" type="body"/>
          </p:nvPr>
        </p:nvSpPr>
        <p:spPr>
          <a:xfrm>
            <a:off x="457200" y="1655450"/>
            <a:ext cx="8229600" cy="455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[1]</a:t>
            </a:r>
            <a:r>
              <a:rPr lang="en-IN" sz="1400">
                <a:highlight>
                  <a:srgbClr val="FFFFFF"/>
                </a:highlight>
                <a:latin typeface="Arial"/>
                <a:ea typeface="Arial"/>
                <a:cs typeface="Arial"/>
                <a:sym typeface="Arial"/>
              </a:rPr>
              <a:t> Yeo, A.C., Smith, K.A., Willis, R.J. and Brooks, M., 2001. Clustering technique for risk classification and prediction of claim costs in the automobile insurance industry. </a:t>
            </a:r>
            <a:r>
              <a:rPr i="1" lang="en-IN" sz="1400">
                <a:highlight>
                  <a:srgbClr val="FFFFFF"/>
                </a:highlight>
                <a:latin typeface="Arial"/>
                <a:ea typeface="Arial"/>
                <a:cs typeface="Arial"/>
                <a:sym typeface="Arial"/>
              </a:rPr>
              <a:t>Intelligent Systems in Accounting, Finance &amp; Management</a:t>
            </a:r>
            <a:r>
              <a:rPr lang="en-IN" sz="1400">
                <a:highlight>
                  <a:srgbClr val="FFFFFF"/>
                </a:highlight>
                <a:latin typeface="Arial"/>
                <a:ea typeface="Arial"/>
                <a:cs typeface="Arial"/>
                <a:sym typeface="Arial"/>
              </a:rPr>
              <a:t>, </a:t>
            </a:r>
            <a:r>
              <a:rPr i="1" lang="en-IN" sz="1400">
                <a:highlight>
                  <a:srgbClr val="FFFFFF"/>
                </a:highlight>
                <a:latin typeface="Arial"/>
                <a:ea typeface="Arial"/>
                <a:cs typeface="Arial"/>
                <a:sym typeface="Arial"/>
              </a:rPr>
              <a:t>10</a:t>
            </a:r>
            <a:r>
              <a:rPr lang="en-IN" sz="1400">
                <a:highlight>
                  <a:srgbClr val="FFFFFF"/>
                </a:highlight>
                <a:latin typeface="Arial"/>
                <a:ea typeface="Arial"/>
                <a:cs typeface="Arial"/>
                <a:sym typeface="Arial"/>
              </a:rPr>
              <a:t>(1), pp.39-50.</a:t>
            </a:r>
            <a:endParaRPr sz="1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[2] </a:t>
            </a:r>
            <a:r>
              <a:rPr lang="en-IN" sz="1400">
                <a:solidFill>
                  <a:srgbClr val="222222"/>
                </a:solidFill>
                <a:highlight>
                  <a:srgbClr val="FFFFFF"/>
                </a:highlight>
                <a:latin typeface="Arial"/>
                <a:ea typeface="Arial"/>
                <a:cs typeface="Arial"/>
                <a:sym typeface="Arial"/>
              </a:rPr>
              <a:t>Boodhun, N. and Jayabalan, M., 2018. Risk prediction in life insurance industry using supervised learning algorithms. </a:t>
            </a:r>
            <a:r>
              <a:rPr i="1" lang="en-IN" sz="1400">
                <a:solidFill>
                  <a:srgbClr val="222222"/>
                </a:solidFill>
                <a:highlight>
                  <a:srgbClr val="FFFFFF"/>
                </a:highlight>
                <a:latin typeface="Arial"/>
                <a:ea typeface="Arial"/>
                <a:cs typeface="Arial"/>
                <a:sym typeface="Arial"/>
              </a:rPr>
              <a:t>Complex &amp; Intelligent Systems</a:t>
            </a:r>
            <a:r>
              <a:rPr lang="en-IN" sz="1400">
                <a:solidFill>
                  <a:srgbClr val="222222"/>
                </a:solidFill>
                <a:highlight>
                  <a:srgbClr val="FFFFFF"/>
                </a:highlight>
                <a:latin typeface="Arial"/>
                <a:ea typeface="Arial"/>
                <a:cs typeface="Arial"/>
                <a:sym typeface="Arial"/>
              </a:rPr>
              <a:t>, </a:t>
            </a:r>
            <a:r>
              <a:rPr i="1" lang="en-IN" sz="1400">
                <a:solidFill>
                  <a:srgbClr val="222222"/>
                </a:solidFill>
                <a:highlight>
                  <a:srgbClr val="FFFFFF"/>
                </a:highlight>
                <a:latin typeface="Arial"/>
                <a:ea typeface="Arial"/>
                <a:cs typeface="Arial"/>
                <a:sym typeface="Arial"/>
              </a:rPr>
              <a:t>4</a:t>
            </a:r>
            <a:r>
              <a:rPr lang="en-IN" sz="1400">
                <a:solidFill>
                  <a:srgbClr val="222222"/>
                </a:solidFill>
                <a:highlight>
                  <a:srgbClr val="FFFFFF"/>
                </a:highlight>
                <a:latin typeface="Arial"/>
                <a:ea typeface="Arial"/>
                <a:cs typeface="Arial"/>
                <a:sym typeface="Arial"/>
              </a:rPr>
              <a:t>(2), pp.145-154.</a:t>
            </a:r>
            <a:endParaRPr sz="14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[3] </a:t>
            </a:r>
            <a:r>
              <a:rPr lang="en-IN" sz="1400">
                <a:highlight>
                  <a:srgbClr val="FFFFFF"/>
                </a:highlight>
                <a:latin typeface="Arial"/>
                <a:ea typeface="Arial"/>
                <a:cs typeface="Arial"/>
                <a:sym typeface="Arial"/>
              </a:rPr>
              <a:t>Wang, Y., Li, B., Li, G., Zhu, X. and Li, J., 2019. Risk factors identification and evolution analysis from textual risk disclosures for insurance industry. </a:t>
            </a:r>
            <a:r>
              <a:rPr i="1" lang="en-IN" sz="1400">
                <a:highlight>
                  <a:srgbClr val="FFFFFF"/>
                </a:highlight>
                <a:latin typeface="Arial"/>
                <a:ea typeface="Arial"/>
                <a:cs typeface="Arial"/>
                <a:sym typeface="Arial"/>
              </a:rPr>
              <a:t>Procedia Computer Science</a:t>
            </a:r>
            <a:r>
              <a:rPr lang="en-IN" sz="1400">
                <a:highlight>
                  <a:srgbClr val="FFFFFF"/>
                </a:highlight>
                <a:latin typeface="Arial"/>
                <a:ea typeface="Arial"/>
                <a:cs typeface="Arial"/>
                <a:sym typeface="Arial"/>
              </a:rPr>
              <a:t>, </a:t>
            </a:r>
            <a:r>
              <a:rPr i="1" lang="en-IN" sz="1400">
                <a:highlight>
                  <a:srgbClr val="FFFFFF"/>
                </a:highlight>
                <a:latin typeface="Arial"/>
                <a:ea typeface="Arial"/>
                <a:cs typeface="Arial"/>
                <a:sym typeface="Arial"/>
              </a:rPr>
              <a:t>162</a:t>
            </a:r>
            <a:r>
              <a:rPr lang="en-IN" sz="1400">
                <a:highlight>
                  <a:srgbClr val="FFFFFF"/>
                </a:highlight>
                <a:latin typeface="Arial"/>
                <a:ea typeface="Arial"/>
                <a:cs typeface="Arial"/>
                <a:sym typeface="Arial"/>
              </a:rPr>
              <a:t>, pp.25-32.</a:t>
            </a:r>
            <a:endParaRPr sz="1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[4]</a:t>
            </a:r>
            <a:r>
              <a:rPr lang="en-IN" sz="1400">
                <a:highlight>
                  <a:srgbClr val="FFFFFF"/>
                </a:highlight>
                <a:latin typeface="Arial"/>
                <a:ea typeface="Arial"/>
                <a:cs typeface="Arial"/>
                <a:sym typeface="Arial"/>
              </a:rPr>
              <a:t> </a:t>
            </a:r>
            <a:r>
              <a:rPr lang="en-IN" sz="1400">
                <a:solidFill>
                  <a:srgbClr val="222222"/>
                </a:solidFill>
                <a:highlight>
                  <a:srgbClr val="FFFFFF"/>
                </a:highlight>
                <a:latin typeface="Arial"/>
                <a:ea typeface="Arial"/>
                <a:cs typeface="Arial"/>
                <a:sym typeface="Arial"/>
              </a:rPr>
              <a:t>Poornima, A. and Priya, K.S., 2020, March. A comparative sentiment analysis of sentence embedding using machine learning techniques. In </a:t>
            </a:r>
            <a:r>
              <a:rPr i="1" lang="en-IN" sz="1400">
                <a:solidFill>
                  <a:srgbClr val="222222"/>
                </a:solidFill>
                <a:highlight>
                  <a:srgbClr val="FFFFFF"/>
                </a:highlight>
                <a:latin typeface="Arial"/>
                <a:ea typeface="Arial"/>
                <a:cs typeface="Arial"/>
                <a:sym typeface="Arial"/>
              </a:rPr>
              <a:t>2020 6th international conference on advanced computing and communication systems (ICACCS)</a:t>
            </a:r>
            <a:r>
              <a:rPr lang="en-IN" sz="1400">
                <a:solidFill>
                  <a:srgbClr val="222222"/>
                </a:solidFill>
                <a:highlight>
                  <a:srgbClr val="FFFFFF"/>
                </a:highlight>
                <a:latin typeface="Arial"/>
                <a:ea typeface="Arial"/>
                <a:cs typeface="Arial"/>
                <a:sym typeface="Arial"/>
              </a:rPr>
              <a:t> (pp. 493-496). IEEE.</a:t>
            </a:r>
            <a:endParaRPr sz="14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solidFill>
                  <a:srgbClr val="222222"/>
                </a:solidFill>
                <a:highlight>
                  <a:srgbClr val="FFFFFF"/>
                </a:highlight>
                <a:latin typeface="Arial"/>
                <a:ea typeface="Arial"/>
                <a:cs typeface="Arial"/>
                <a:sym typeface="Arial"/>
              </a:rPr>
              <a:t>[5] </a:t>
            </a:r>
            <a:r>
              <a:rPr lang="en-IN" sz="1400">
                <a:solidFill>
                  <a:srgbClr val="222222"/>
                </a:solidFill>
                <a:highlight>
                  <a:srgbClr val="FFFFFF"/>
                </a:highlight>
                <a:latin typeface="Arial"/>
                <a:ea typeface="Arial"/>
                <a:cs typeface="Arial"/>
                <a:sym typeface="Arial"/>
              </a:rPr>
              <a:t>Verma, A., Taneja, A. and Arora, A., 2017, August. Fraud detection and frequent pattern matching in insurance claims using data mining techniques. In </a:t>
            </a:r>
            <a:r>
              <a:rPr i="1" lang="en-IN" sz="1400">
                <a:solidFill>
                  <a:srgbClr val="222222"/>
                </a:solidFill>
                <a:highlight>
                  <a:srgbClr val="FFFFFF"/>
                </a:highlight>
                <a:latin typeface="Arial"/>
                <a:ea typeface="Arial"/>
                <a:cs typeface="Arial"/>
                <a:sym typeface="Arial"/>
              </a:rPr>
              <a:t>2017 tenth international conference on contemporary computing (IC3)</a:t>
            </a:r>
            <a:r>
              <a:rPr lang="en-IN" sz="1400">
                <a:solidFill>
                  <a:srgbClr val="222222"/>
                </a:solidFill>
                <a:highlight>
                  <a:srgbClr val="FFFFFF"/>
                </a:highlight>
                <a:latin typeface="Arial"/>
                <a:ea typeface="Arial"/>
                <a:cs typeface="Arial"/>
                <a:sym typeface="Arial"/>
              </a:rPr>
              <a:t> (pp. 1-7). IEEE.</a:t>
            </a:r>
            <a:endParaRPr sz="14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IN" sz="1400">
                <a:solidFill>
                  <a:srgbClr val="222222"/>
                </a:solidFill>
                <a:highlight>
                  <a:srgbClr val="FFFFFF"/>
                </a:highlight>
                <a:latin typeface="Arial"/>
                <a:ea typeface="Arial"/>
                <a:cs typeface="Arial"/>
                <a:sym typeface="Arial"/>
              </a:rPr>
              <a:t>[6] </a:t>
            </a:r>
            <a:r>
              <a:rPr lang="en-IN" sz="1400">
                <a:solidFill>
                  <a:srgbClr val="222222"/>
                </a:solidFill>
                <a:highlight>
                  <a:srgbClr val="FFFFFF"/>
                </a:highlight>
                <a:latin typeface="Arial"/>
                <a:ea typeface="Arial"/>
                <a:cs typeface="Arial"/>
                <a:sym typeface="Arial"/>
              </a:rPr>
              <a:t>Tao, H., Zhixin, L. and Xiaodong, S., 2012, October. Insurance fraud identification research based on fuzzy support vector machine with dual membership. In </a:t>
            </a:r>
            <a:r>
              <a:rPr i="1" lang="en-IN" sz="1400">
                <a:solidFill>
                  <a:srgbClr val="222222"/>
                </a:solidFill>
                <a:highlight>
                  <a:srgbClr val="FFFFFF"/>
                </a:highlight>
                <a:latin typeface="Arial"/>
                <a:ea typeface="Arial"/>
                <a:cs typeface="Arial"/>
                <a:sym typeface="Arial"/>
              </a:rPr>
              <a:t>2012 international conference on information management, innovation management and industrial engineering</a:t>
            </a:r>
            <a:r>
              <a:rPr lang="en-IN" sz="1400">
                <a:solidFill>
                  <a:srgbClr val="222222"/>
                </a:solidFill>
                <a:highlight>
                  <a:srgbClr val="FFFFFF"/>
                </a:highlight>
                <a:latin typeface="Arial"/>
                <a:ea typeface="Arial"/>
                <a:cs typeface="Arial"/>
                <a:sym typeface="Arial"/>
              </a:rPr>
              <a:t> (Vol. 3, pp. 457-460). IEEE.</a:t>
            </a:r>
            <a:endParaRPr/>
          </a:p>
        </p:txBody>
      </p:sp>
      <p:sp>
        <p:nvSpPr>
          <p:cNvPr id="449" name="Google Shape;449;g18b34631fb4_0_73"/>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8b34631fb4_0_506"/>
          <p:cNvSpPr txBox="1"/>
          <p:nvPr>
            <p:ph idx="1" type="body"/>
          </p:nvPr>
        </p:nvSpPr>
        <p:spPr>
          <a:xfrm>
            <a:off x="457200" y="1715825"/>
            <a:ext cx="8229600" cy="465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400">
                <a:solidFill>
                  <a:srgbClr val="222222"/>
                </a:solidFill>
                <a:highlight>
                  <a:srgbClr val="FFFFFF"/>
                </a:highlight>
                <a:latin typeface="Arial"/>
                <a:ea typeface="Arial"/>
                <a:cs typeface="Arial"/>
                <a:sym typeface="Arial"/>
              </a:rPr>
              <a:t>[7] </a:t>
            </a:r>
            <a:r>
              <a:rPr lang="en-IN" sz="1400">
                <a:solidFill>
                  <a:srgbClr val="222222"/>
                </a:solidFill>
                <a:highlight>
                  <a:srgbClr val="FFFFFF"/>
                </a:highlight>
                <a:latin typeface="Arial"/>
                <a:ea typeface="Arial"/>
                <a:cs typeface="Arial"/>
                <a:sym typeface="Arial"/>
              </a:rPr>
              <a:t>Burri, R.D., Burri, R., Bojja, R.R. and Buruga, S., 2019. Insurance claim analysis using machine learning algorithms. </a:t>
            </a:r>
            <a:r>
              <a:rPr i="1" lang="en-IN" sz="1400">
                <a:solidFill>
                  <a:srgbClr val="222222"/>
                </a:solidFill>
                <a:highlight>
                  <a:srgbClr val="FFFFFF"/>
                </a:highlight>
                <a:latin typeface="Arial"/>
                <a:ea typeface="Arial"/>
                <a:cs typeface="Arial"/>
                <a:sym typeface="Arial"/>
              </a:rPr>
              <a:t>International Journal of Innovative Technology and Exploring Engineering</a:t>
            </a:r>
            <a:r>
              <a:rPr lang="en-IN" sz="1400">
                <a:solidFill>
                  <a:srgbClr val="222222"/>
                </a:solidFill>
                <a:highlight>
                  <a:srgbClr val="FFFFFF"/>
                </a:highlight>
                <a:latin typeface="Arial"/>
                <a:ea typeface="Arial"/>
                <a:cs typeface="Arial"/>
                <a:sym typeface="Arial"/>
              </a:rPr>
              <a:t>, </a:t>
            </a:r>
            <a:r>
              <a:rPr i="1" lang="en-IN" sz="1400">
                <a:solidFill>
                  <a:srgbClr val="222222"/>
                </a:solidFill>
                <a:highlight>
                  <a:srgbClr val="FFFFFF"/>
                </a:highlight>
                <a:latin typeface="Arial"/>
                <a:ea typeface="Arial"/>
                <a:cs typeface="Arial"/>
                <a:sym typeface="Arial"/>
              </a:rPr>
              <a:t>8</a:t>
            </a:r>
            <a:r>
              <a:rPr lang="en-IN" sz="1400">
                <a:solidFill>
                  <a:srgbClr val="222222"/>
                </a:solidFill>
                <a:highlight>
                  <a:srgbClr val="FFFFFF"/>
                </a:highlight>
                <a:latin typeface="Arial"/>
                <a:ea typeface="Arial"/>
                <a:cs typeface="Arial"/>
                <a:sym typeface="Arial"/>
              </a:rPr>
              <a:t>(6S4), pp.577-82.</a:t>
            </a:r>
            <a:endParaRPr sz="14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solidFill>
                  <a:srgbClr val="222222"/>
                </a:solidFill>
                <a:highlight>
                  <a:srgbClr val="FFFFFF"/>
                </a:highlight>
                <a:latin typeface="Arial"/>
                <a:ea typeface="Arial"/>
                <a:cs typeface="Arial"/>
                <a:sym typeface="Arial"/>
              </a:rPr>
              <a:t>[8] </a:t>
            </a:r>
            <a:r>
              <a:rPr lang="en-IN" sz="1400">
                <a:highlight>
                  <a:srgbClr val="FFFFFF"/>
                </a:highlight>
                <a:latin typeface="Arial"/>
                <a:ea typeface="Arial"/>
                <a:cs typeface="Arial"/>
                <a:sym typeface="Arial"/>
              </a:rPr>
              <a:t>Spiteri, M. and Azzopardi, G., 2018, September. Customer churn prediction for a motor insurance company. In </a:t>
            </a:r>
            <a:r>
              <a:rPr i="1" lang="en-IN" sz="1400">
                <a:highlight>
                  <a:srgbClr val="FFFFFF"/>
                </a:highlight>
                <a:latin typeface="Arial"/>
                <a:ea typeface="Arial"/>
                <a:cs typeface="Arial"/>
                <a:sym typeface="Arial"/>
              </a:rPr>
              <a:t>2018 Thirteenth International Conference on Digital Information Management (ICDIM)</a:t>
            </a:r>
            <a:r>
              <a:rPr lang="en-IN" sz="1400">
                <a:highlight>
                  <a:srgbClr val="FFFFFF"/>
                </a:highlight>
                <a:latin typeface="Arial"/>
                <a:ea typeface="Arial"/>
                <a:cs typeface="Arial"/>
                <a:sym typeface="Arial"/>
              </a:rPr>
              <a:t> (pp. 173-178). IEEE.</a:t>
            </a:r>
            <a:endParaRPr sz="1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[9] </a:t>
            </a:r>
            <a:r>
              <a:rPr lang="en-IN" sz="1400">
                <a:highlight>
                  <a:srgbClr val="FFFFFF"/>
                </a:highlight>
                <a:latin typeface="Arial"/>
                <a:ea typeface="Arial"/>
                <a:cs typeface="Arial"/>
                <a:sym typeface="Arial"/>
              </a:rPr>
              <a:t>Jayadi, R., Kelvin, A., Rifyansyah, P., Mufarih, M. and Firmantyo, H.M., 2020, September. Predicting Customer Churn of Fire Insurance Policy: A Case Study in an Indonesian Insurance Company. In </a:t>
            </a:r>
            <a:r>
              <a:rPr i="1" lang="en-IN" sz="1400">
                <a:highlight>
                  <a:srgbClr val="FFFFFF"/>
                </a:highlight>
                <a:latin typeface="Arial"/>
                <a:ea typeface="Arial"/>
                <a:cs typeface="Arial"/>
                <a:sym typeface="Arial"/>
              </a:rPr>
              <a:t>2020 6th International Conference on Science and Technology (ICST)</a:t>
            </a:r>
            <a:r>
              <a:rPr lang="en-IN" sz="1400">
                <a:highlight>
                  <a:srgbClr val="FFFFFF"/>
                </a:highlight>
                <a:latin typeface="Arial"/>
                <a:ea typeface="Arial"/>
                <a:cs typeface="Arial"/>
                <a:sym typeface="Arial"/>
              </a:rPr>
              <a:t> (Vol. 1, pp. 1-4). IEEE.</a:t>
            </a:r>
            <a:endParaRPr sz="1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[10] </a:t>
            </a:r>
            <a:r>
              <a:rPr lang="en-IN" sz="1400">
                <a:highlight>
                  <a:srgbClr val="FFFFFF"/>
                </a:highlight>
                <a:latin typeface="Arial"/>
                <a:ea typeface="Arial"/>
                <a:cs typeface="Arial"/>
                <a:sym typeface="Arial"/>
              </a:rPr>
              <a:t>He, Y., Xiong, Y. and Tsai, Y., 2020, April. Machine learning based approaches to predict customer churn for an insurance company. In </a:t>
            </a:r>
            <a:r>
              <a:rPr i="1" lang="en-IN" sz="1400">
                <a:highlight>
                  <a:srgbClr val="FFFFFF"/>
                </a:highlight>
                <a:latin typeface="Arial"/>
                <a:ea typeface="Arial"/>
                <a:cs typeface="Arial"/>
                <a:sym typeface="Arial"/>
              </a:rPr>
              <a:t>2020 Systems and Information Engineering Design Symposium (SIEDS)</a:t>
            </a:r>
            <a:r>
              <a:rPr lang="en-IN" sz="1400">
                <a:highlight>
                  <a:srgbClr val="FFFFFF"/>
                </a:highlight>
                <a:latin typeface="Arial"/>
                <a:ea typeface="Arial"/>
                <a:cs typeface="Arial"/>
                <a:sym typeface="Arial"/>
              </a:rPr>
              <a:t> (pp. 1-6). IEEE.</a:t>
            </a:r>
            <a:endParaRPr sz="14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IN" sz="1400">
                <a:highlight>
                  <a:srgbClr val="FFFFFF"/>
                </a:highlight>
                <a:latin typeface="Arial"/>
                <a:ea typeface="Arial"/>
                <a:cs typeface="Arial"/>
                <a:sym typeface="Arial"/>
              </a:rPr>
              <a:t>[11] </a:t>
            </a:r>
            <a:r>
              <a:rPr lang="en-IN" sz="1400">
                <a:highlight>
                  <a:srgbClr val="FFFFFF"/>
                </a:highlight>
                <a:latin typeface="Arial"/>
                <a:ea typeface="Arial"/>
                <a:cs typeface="Arial"/>
                <a:sym typeface="Arial"/>
              </a:rPr>
              <a:t>Soares, J.H.C., Barbosa, J.L.N., Lopes, L.A., Júnior, G.V.M., Rabêlo, R.D.A.L., Passos, E.B. and dos Santos Neto, P.D.A., 2019, June. How to Avoid Customer Churn in Health Insurance/Plans? A Machine Learn Approach. In </a:t>
            </a:r>
            <a:r>
              <a:rPr i="1" lang="en-IN" sz="1400">
                <a:highlight>
                  <a:srgbClr val="FFFFFF"/>
                </a:highlight>
                <a:latin typeface="Arial"/>
                <a:ea typeface="Arial"/>
                <a:cs typeface="Arial"/>
                <a:sym typeface="Arial"/>
              </a:rPr>
              <a:t>2019 IEEE 32nd International Symposium on Computer-Based Medical Systems (CBMS)</a:t>
            </a:r>
            <a:r>
              <a:rPr lang="en-IN" sz="1400">
                <a:highlight>
                  <a:srgbClr val="FFFFFF"/>
                </a:highlight>
                <a:latin typeface="Arial"/>
                <a:ea typeface="Arial"/>
                <a:cs typeface="Arial"/>
                <a:sym typeface="Arial"/>
              </a:rPr>
              <a:t> (pp. 559-562). IEEE.</a:t>
            </a:r>
            <a:endParaRPr sz="1400">
              <a:highlight>
                <a:srgbClr val="FFFFFF"/>
              </a:highlight>
              <a:latin typeface="Arial"/>
              <a:ea typeface="Arial"/>
              <a:cs typeface="Arial"/>
              <a:sym typeface="Arial"/>
            </a:endParaRPr>
          </a:p>
          <a:p>
            <a:pPr indent="0" lvl="0" marL="0" rtl="0" algn="l">
              <a:spcBef>
                <a:spcPts val="480"/>
              </a:spcBef>
              <a:spcAft>
                <a:spcPts val="0"/>
              </a:spcAft>
              <a:buNone/>
            </a:pPr>
            <a:r>
              <a:t/>
            </a:r>
            <a:endParaRPr/>
          </a:p>
        </p:txBody>
      </p:sp>
      <p:sp>
        <p:nvSpPr>
          <p:cNvPr id="456" name="Google Shape;456;g18b34631fb4_0_506"/>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8b34631fb4_0_0"/>
          <p:cNvSpPr txBox="1"/>
          <p:nvPr>
            <p:ph idx="11" type="ftr"/>
          </p:nvPr>
        </p:nvSpPr>
        <p:spPr>
          <a:xfrm>
            <a:off x="2751153" y="6429213"/>
            <a:ext cx="3641700" cy="253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BT</a:t>
            </a:r>
            <a:r>
              <a:rPr lang="en-IN"/>
              <a:t>ech</a:t>
            </a:r>
            <a:r>
              <a:rPr b="0" i="0" lang="en-IN" sz="1050" u="none" cap="none" strike="noStrike">
                <a:solidFill>
                  <a:srgbClr val="888888"/>
                </a:solidFill>
                <a:latin typeface="Calibri"/>
                <a:ea typeface="Calibri"/>
                <a:cs typeface="Calibri"/>
                <a:sym typeface="Calibri"/>
              </a:rPr>
              <a:t> 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234" name="Google Shape;234;g18b34631fb4_0_0"/>
          <p:cNvSpPr txBox="1"/>
          <p:nvPr>
            <p:ph idx="12" type="sldNum"/>
          </p:nvPr>
        </p:nvSpPr>
        <p:spPr>
          <a:xfrm>
            <a:off x="6553200" y="8498061"/>
            <a:ext cx="2133600" cy="486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sp>
        <p:nvSpPr>
          <p:cNvPr id="235" name="Google Shape;235;g18b34631fb4_0_0"/>
          <p:cNvSpPr txBox="1"/>
          <p:nvPr/>
        </p:nvSpPr>
        <p:spPr>
          <a:xfrm>
            <a:off x="273375" y="1466100"/>
            <a:ext cx="8519100" cy="527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IN" sz="2700" u="none" cap="none" strike="noStrike">
                <a:solidFill>
                  <a:schemeClr val="dk1"/>
                </a:solidFill>
              </a:rPr>
              <a:t>Introduction</a:t>
            </a:r>
            <a:endParaRPr b="1" i="0" sz="2700" u="none" cap="none" strike="noStrike">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600">
                <a:solidFill>
                  <a:schemeClr val="dk1"/>
                </a:solidFill>
              </a:rPr>
              <a:t>The purpose of the project is to develop complete integrated ecosystem for an organization (primary focus on Insurance and banking sector) to leverage data analytics at various processes of different departments like Providing a view of revenue and expenses distributed by various lines of business, forecast based on historical data, insights on Sales achievement &amp; factors affecting sales, Lead Scoring, Lead Generation, Customer Segmentation &amp; Customer Interaction, view of different business of the organization, lost opportunities &amp; insights to new opportunities</a:t>
            </a:r>
            <a:r>
              <a:rPr lang="en-IN" sz="1500">
                <a:solidFill>
                  <a:schemeClr val="dk1"/>
                </a:solidFill>
              </a:rPr>
              <a:t>. </a:t>
            </a:r>
            <a:endParaRPr i="0" sz="2300" u="none" cap="none" strike="noStrike">
              <a:solidFill>
                <a:schemeClr val="dk1"/>
              </a:solidFill>
              <a:highlight>
                <a:srgbClr val="FFFFFF"/>
              </a:highlight>
            </a:endParaRPr>
          </a:p>
          <a:p>
            <a:pPr indent="0" lvl="0" marL="0" marR="0" rtl="0" algn="just">
              <a:lnSpc>
                <a:spcPct val="100000"/>
              </a:lnSpc>
              <a:spcBef>
                <a:spcPts val="1200"/>
              </a:spcBef>
              <a:spcAft>
                <a:spcPts val="0"/>
              </a:spcAft>
              <a:buClr>
                <a:srgbClr val="000000"/>
              </a:buClr>
              <a:buSzPts val="2500"/>
              <a:buFont typeface="Arial"/>
              <a:buNone/>
            </a:pPr>
            <a:r>
              <a:rPr b="1" i="0" lang="en-IN" sz="2700" u="none" cap="none" strike="noStrike">
                <a:solidFill>
                  <a:schemeClr val="dk1"/>
                </a:solidFill>
              </a:rPr>
              <a:t>Problem Statement</a:t>
            </a:r>
            <a:endParaRPr b="1" i="0" sz="2700" u="none" cap="none" strike="noStrike">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IN" sz="1600">
                <a:solidFill>
                  <a:schemeClr val="dk1"/>
                </a:solidFill>
              </a:rPr>
              <a:t>To leverage the power of data analytics &amp; data science on various aspects of business to improve the Customer Experience, Lead Generation,Organization Revenue,Internal Processes Areas currently focusing on : Insurance ( Customer Churn, Pre sales Risk factor research and optimizing premium, Fraud Rate Prediction, Insurance Claims and customer complaints analysis )</a:t>
            </a:r>
            <a:endParaRPr sz="16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i="0" sz="2000" u="none" cap="none" strike="noStrike">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8b34631fb4_0_295"/>
          <p:cNvSpPr/>
          <p:nvPr/>
        </p:nvSpPr>
        <p:spPr>
          <a:xfrm>
            <a:off x="2237612" y="2021740"/>
            <a:ext cx="2510400" cy="4875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Analytics dashboard &amp; </a:t>
            </a:r>
            <a:endParaRPr/>
          </a:p>
          <a:p>
            <a:pPr indent="0" lvl="0" marL="0" marR="0" rtl="0" algn="ctr">
              <a:spcBef>
                <a:spcPts val="0"/>
              </a:spcBef>
              <a:spcAft>
                <a:spcPts val="0"/>
              </a:spcAft>
              <a:buNone/>
            </a:pPr>
            <a:r>
              <a:rPr b="1" lang="en-IN" sz="1300">
                <a:solidFill>
                  <a:srgbClr val="FFFFFF"/>
                </a:solidFill>
                <a:latin typeface="Calibri"/>
                <a:ea typeface="Calibri"/>
                <a:cs typeface="Calibri"/>
                <a:sym typeface="Calibri"/>
              </a:rPr>
              <a:t>Predictive Models </a:t>
            </a:r>
            <a:endParaRPr b="1" sz="1300">
              <a:solidFill>
                <a:srgbClr val="FFFFFF"/>
              </a:solidFill>
              <a:latin typeface="Calibri"/>
              <a:ea typeface="Calibri"/>
              <a:cs typeface="Calibri"/>
              <a:sym typeface="Calibri"/>
            </a:endParaRPr>
          </a:p>
        </p:txBody>
      </p:sp>
      <p:sp>
        <p:nvSpPr>
          <p:cNvPr id="241" name="Google Shape;241;g18b34631fb4_0_295"/>
          <p:cNvSpPr/>
          <p:nvPr/>
        </p:nvSpPr>
        <p:spPr>
          <a:xfrm>
            <a:off x="4852780" y="2021740"/>
            <a:ext cx="2048100" cy="4875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React Web/Mobile Application</a:t>
            </a:r>
            <a:endParaRPr/>
          </a:p>
        </p:txBody>
      </p:sp>
      <p:sp>
        <p:nvSpPr>
          <p:cNvPr id="242" name="Google Shape;242;g18b34631fb4_0_295"/>
          <p:cNvSpPr/>
          <p:nvPr/>
        </p:nvSpPr>
        <p:spPr>
          <a:xfrm>
            <a:off x="7005513" y="2021740"/>
            <a:ext cx="1872900" cy="4875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Deployment</a:t>
            </a:r>
            <a:endParaRPr/>
          </a:p>
        </p:txBody>
      </p:sp>
      <p:sp>
        <p:nvSpPr>
          <p:cNvPr id="243" name="Google Shape;243;g18b34631fb4_0_295"/>
          <p:cNvSpPr/>
          <p:nvPr/>
        </p:nvSpPr>
        <p:spPr>
          <a:xfrm>
            <a:off x="90376" y="2021740"/>
            <a:ext cx="2042400" cy="4875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1300">
                <a:solidFill>
                  <a:schemeClr val="lt1"/>
                </a:solidFill>
                <a:latin typeface="Calibri"/>
                <a:ea typeface="Calibri"/>
                <a:cs typeface="Calibri"/>
                <a:sym typeface="Calibri"/>
              </a:rPr>
              <a:t>Identify Business Use Cases</a:t>
            </a:r>
            <a:endParaRPr b="1" sz="1300">
              <a:solidFill>
                <a:srgbClr val="FFFFFF"/>
              </a:solidFill>
              <a:latin typeface="Calibri"/>
              <a:ea typeface="Calibri"/>
              <a:cs typeface="Calibri"/>
              <a:sym typeface="Calibri"/>
            </a:endParaRPr>
          </a:p>
        </p:txBody>
      </p:sp>
      <p:sp>
        <p:nvSpPr>
          <p:cNvPr id="244" name="Google Shape;244;g18b34631fb4_0_295"/>
          <p:cNvSpPr/>
          <p:nvPr/>
        </p:nvSpPr>
        <p:spPr>
          <a:xfrm>
            <a:off x="2237610" y="1409084"/>
            <a:ext cx="2679300" cy="487500"/>
          </a:xfrm>
          <a:prstGeom prst="chevron">
            <a:avLst>
              <a:gd fmla="val 50000" name="adj"/>
            </a:avLst>
          </a:prstGeom>
          <a:solidFill>
            <a:srgbClr val="EA99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IN" sz="1600">
                <a:solidFill>
                  <a:srgbClr val="FFFFFF"/>
                </a:solidFill>
                <a:latin typeface="Calibri"/>
                <a:ea typeface="Calibri"/>
                <a:cs typeface="Calibri"/>
                <a:sym typeface="Calibri"/>
              </a:rPr>
              <a:t>Phase II</a:t>
            </a:r>
            <a:endParaRPr/>
          </a:p>
        </p:txBody>
      </p:sp>
      <p:sp>
        <p:nvSpPr>
          <p:cNvPr id="245" name="Google Shape;245;g18b34631fb4_0_295"/>
          <p:cNvSpPr/>
          <p:nvPr/>
        </p:nvSpPr>
        <p:spPr>
          <a:xfrm>
            <a:off x="4858277" y="1409084"/>
            <a:ext cx="2205900" cy="487500"/>
          </a:xfrm>
          <a:prstGeom prst="chevron">
            <a:avLst>
              <a:gd fmla="val 50000" name="adj"/>
            </a:avLst>
          </a:prstGeom>
          <a:solidFill>
            <a:srgbClr val="EA99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IN" sz="1600">
                <a:solidFill>
                  <a:srgbClr val="FFFFFF"/>
                </a:solidFill>
                <a:latin typeface="Calibri"/>
                <a:ea typeface="Calibri"/>
                <a:cs typeface="Calibri"/>
                <a:sym typeface="Calibri"/>
              </a:rPr>
              <a:t>Phase III</a:t>
            </a:r>
            <a:endParaRPr/>
          </a:p>
        </p:txBody>
      </p:sp>
      <p:sp>
        <p:nvSpPr>
          <p:cNvPr id="246" name="Google Shape;246;g18b34631fb4_0_295"/>
          <p:cNvSpPr/>
          <p:nvPr/>
        </p:nvSpPr>
        <p:spPr>
          <a:xfrm>
            <a:off x="7005513" y="1409084"/>
            <a:ext cx="2048100" cy="487500"/>
          </a:xfrm>
          <a:prstGeom prst="chevron">
            <a:avLst>
              <a:gd fmla="val 50000" name="adj"/>
            </a:avLst>
          </a:prstGeom>
          <a:solidFill>
            <a:srgbClr val="EA99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IN" sz="1600">
                <a:solidFill>
                  <a:srgbClr val="FFFFFF"/>
                </a:solidFill>
                <a:latin typeface="Calibri"/>
                <a:ea typeface="Calibri"/>
                <a:cs typeface="Calibri"/>
                <a:sym typeface="Calibri"/>
              </a:rPr>
              <a:t>Phase IV</a:t>
            </a:r>
            <a:endParaRPr/>
          </a:p>
        </p:txBody>
      </p:sp>
      <p:sp>
        <p:nvSpPr>
          <p:cNvPr id="247" name="Google Shape;247;g18b34631fb4_0_295"/>
          <p:cNvSpPr/>
          <p:nvPr/>
        </p:nvSpPr>
        <p:spPr>
          <a:xfrm>
            <a:off x="90377" y="1409084"/>
            <a:ext cx="2221200" cy="487500"/>
          </a:xfrm>
          <a:prstGeom prst="chevron">
            <a:avLst>
              <a:gd fmla="val 50000" name="adj"/>
            </a:avLst>
          </a:prstGeom>
          <a:solidFill>
            <a:srgbClr val="EA99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IN" sz="1600">
                <a:solidFill>
                  <a:srgbClr val="FFFFFF"/>
                </a:solidFill>
                <a:latin typeface="Calibri"/>
                <a:ea typeface="Calibri"/>
                <a:cs typeface="Calibri"/>
                <a:sym typeface="Calibri"/>
              </a:rPr>
              <a:t>Phase I</a:t>
            </a:r>
            <a:endParaRPr/>
          </a:p>
        </p:txBody>
      </p:sp>
      <p:sp>
        <p:nvSpPr>
          <p:cNvPr id="248" name="Google Shape;248;g18b34631fb4_0_295"/>
          <p:cNvSpPr/>
          <p:nvPr/>
        </p:nvSpPr>
        <p:spPr>
          <a:xfrm>
            <a:off x="135857" y="2879017"/>
            <a:ext cx="1997100" cy="2393100"/>
          </a:xfrm>
          <a:prstGeom prst="rect">
            <a:avLst/>
          </a:prstGeom>
          <a:solidFill>
            <a:schemeClr val="lt1"/>
          </a:solidFill>
          <a:ln>
            <a:noFill/>
          </a:ln>
        </p:spPr>
        <p:txBody>
          <a:bodyPr anchorCtr="0" anchor="t" bIns="45700" lIns="27000" spcFirstLastPara="1" rIns="27000" wrap="square" tIns="45700">
            <a:noAutofit/>
          </a:bodyPr>
          <a:lstStyle/>
          <a:p>
            <a:pPr indent="0" lvl="0" marL="0" marR="0" rtl="0" algn="l">
              <a:spcBef>
                <a:spcPts val="0"/>
              </a:spcBef>
              <a:spcAft>
                <a:spcPts val="0"/>
              </a:spcAft>
              <a:buNone/>
            </a:pPr>
            <a:r>
              <a:rPr b="1" lang="en-IN">
                <a:solidFill>
                  <a:srgbClr val="002776"/>
                </a:solidFill>
                <a:latin typeface="Calibri"/>
                <a:ea typeface="Calibri"/>
                <a:cs typeface="Calibri"/>
                <a:sym typeface="Calibri"/>
              </a:rPr>
              <a:t>Exploring Business Use cases</a:t>
            </a:r>
            <a:endParaRPr/>
          </a:p>
          <a:p>
            <a:pPr indent="0" lvl="0" marL="0" marR="0" rtl="0" algn="l">
              <a:spcBef>
                <a:spcPts val="0"/>
              </a:spcBef>
              <a:spcAft>
                <a:spcPts val="0"/>
              </a:spcAft>
              <a:buNone/>
            </a:pPr>
            <a:r>
              <a:rPr lang="en-IN" sz="1400">
                <a:solidFill>
                  <a:srgbClr val="002776"/>
                </a:solidFill>
                <a:latin typeface="Calibri"/>
                <a:ea typeface="Calibri"/>
                <a:cs typeface="Calibri"/>
                <a:sym typeface="Calibri"/>
              </a:rPr>
              <a:t>Explored various </a:t>
            </a:r>
            <a:r>
              <a:rPr lang="en-IN">
                <a:solidFill>
                  <a:srgbClr val="002776"/>
                </a:solidFill>
                <a:latin typeface="Calibri"/>
                <a:ea typeface="Calibri"/>
                <a:cs typeface="Calibri"/>
                <a:sym typeface="Calibri"/>
              </a:rPr>
              <a:t>Insurance business use cases like claims analysis,customer complaints analysis, customer churn, risk factor prediction and fraudulent claims identification.</a:t>
            </a:r>
            <a:endParaRPr/>
          </a:p>
        </p:txBody>
      </p:sp>
      <p:sp>
        <p:nvSpPr>
          <p:cNvPr id="249" name="Google Shape;249;g18b34631fb4_0_295"/>
          <p:cNvSpPr/>
          <p:nvPr/>
        </p:nvSpPr>
        <p:spPr>
          <a:xfrm>
            <a:off x="2237613" y="2879019"/>
            <a:ext cx="2510400" cy="2313300"/>
          </a:xfrm>
          <a:prstGeom prst="rect">
            <a:avLst/>
          </a:prstGeom>
          <a:solidFill>
            <a:schemeClr val="lt1"/>
          </a:solidFill>
          <a:ln>
            <a:noFill/>
          </a:ln>
        </p:spPr>
        <p:txBody>
          <a:bodyPr anchorCtr="0" anchor="t" bIns="45700" lIns="27000" spcFirstLastPara="1" rIns="27000" wrap="square" tIns="45700">
            <a:noAutofit/>
          </a:bodyPr>
          <a:lstStyle/>
          <a:p>
            <a:pPr indent="0" lvl="0" marL="0" marR="0" rtl="0" algn="l">
              <a:spcBef>
                <a:spcPts val="0"/>
              </a:spcBef>
              <a:spcAft>
                <a:spcPts val="0"/>
              </a:spcAft>
              <a:buNone/>
            </a:pPr>
            <a:r>
              <a:rPr b="1" lang="en-IN" sz="1400">
                <a:solidFill>
                  <a:srgbClr val="002776"/>
                </a:solidFill>
                <a:latin typeface="Calibri"/>
                <a:ea typeface="Calibri"/>
                <a:cs typeface="Calibri"/>
                <a:sym typeface="Calibri"/>
              </a:rPr>
              <a:t>Reports and Dashboards</a:t>
            </a:r>
            <a:endParaRPr/>
          </a:p>
          <a:p>
            <a:pPr indent="0" lvl="0" marL="0" marR="0" rtl="0" algn="l">
              <a:spcBef>
                <a:spcPts val="0"/>
              </a:spcBef>
              <a:spcAft>
                <a:spcPts val="0"/>
              </a:spcAft>
              <a:buNone/>
            </a:pPr>
            <a:r>
              <a:rPr lang="en-IN" sz="1400">
                <a:solidFill>
                  <a:srgbClr val="002776"/>
                </a:solidFill>
                <a:latin typeface="Calibri"/>
                <a:ea typeface="Calibri"/>
                <a:cs typeface="Calibri"/>
                <a:sym typeface="Calibri"/>
              </a:rPr>
              <a:t>An overview dashboard page consisting of important statistics was created for top management/CXOs using </a:t>
            </a:r>
            <a:r>
              <a:rPr lang="en-IN">
                <a:solidFill>
                  <a:srgbClr val="002776"/>
                </a:solidFill>
                <a:latin typeface="Calibri"/>
                <a:ea typeface="Calibri"/>
                <a:cs typeface="Calibri"/>
                <a:sym typeface="Calibri"/>
              </a:rPr>
              <a:t>a life insurance dataset</a:t>
            </a:r>
            <a:endParaRPr/>
          </a:p>
          <a:p>
            <a:pPr indent="0" lvl="0" marL="0" marR="0" rtl="0" algn="l">
              <a:spcBef>
                <a:spcPts val="0"/>
              </a:spcBef>
              <a:spcAft>
                <a:spcPts val="0"/>
              </a:spcAft>
              <a:buNone/>
            </a:pPr>
            <a:r>
              <a:rPr lang="en-IN" sz="1400">
                <a:solidFill>
                  <a:srgbClr val="002776"/>
                </a:solidFill>
                <a:latin typeface="Calibri"/>
                <a:ea typeface="Calibri"/>
                <a:cs typeface="Calibri"/>
                <a:sym typeface="Calibri"/>
              </a:rPr>
              <a:t>ML pipelines built on the same</a:t>
            </a:r>
            <a:endParaRPr/>
          </a:p>
          <a:p>
            <a:pPr indent="0" lvl="0" marL="0" marR="0" rtl="0" algn="l">
              <a:spcBef>
                <a:spcPts val="0"/>
              </a:spcBef>
              <a:spcAft>
                <a:spcPts val="0"/>
              </a:spcAft>
              <a:buNone/>
            </a:pPr>
            <a:r>
              <a:t/>
            </a:r>
            <a:endParaRPr sz="1400">
              <a:solidFill>
                <a:srgbClr val="002776"/>
              </a:solidFill>
              <a:latin typeface="Calibri"/>
              <a:ea typeface="Calibri"/>
              <a:cs typeface="Calibri"/>
              <a:sym typeface="Calibri"/>
            </a:endParaRPr>
          </a:p>
        </p:txBody>
      </p:sp>
      <p:sp>
        <p:nvSpPr>
          <p:cNvPr id="250" name="Google Shape;250;g18b34631fb4_0_295"/>
          <p:cNvSpPr/>
          <p:nvPr/>
        </p:nvSpPr>
        <p:spPr>
          <a:xfrm>
            <a:off x="4852780" y="2879019"/>
            <a:ext cx="2048100" cy="2460900"/>
          </a:xfrm>
          <a:prstGeom prst="rect">
            <a:avLst/>
          </a:prstGeom>
          <a:solidFill>
            <a:schemeClr val="lt1"/>
          </a:solidFill>
          <a:ln>
            <a:noFill/>
          </a:ln>
        </p:spPr>
        <p:txBody>
          <a:bodyPr anchorCtr="0" anchor="t" bIns="45700" lIns="27000" spcFirstLastPara="1" rIns="27000" wrap="square" tIns="45700">
            <a:noAutofit/>
          </a:bodyPr>
          <a:lstStyle/>
          <a:p>
            <a:pPr indent="0" lvl="1" marL="0" marR="0" rtl="0" algn="l">
              <a:spcBef>
                <a:spcPts val="0"/>
              </a:spcBef>
              <a:spcAft>
                <a:spcPts val="0"/>
              </a:spcAft>
              <a:buNone/>
            </a:pPr>
            <a:r>
              <a:rPr b="1" i="0" lang="en-IN" sz="1400" u="none" cap="none" strike="noStrike">
                <a:solidFill>
                  <a:srgbClr val="002776"/>
                </a:solidFill>
                <a:latin typeface="Calibri"/>
                <a:ea typeface="Calibri"/>
                <a:cs typeface="Calibri"/>
                <a:sym typeface="Calibri"/>
              </a:rPr>
              <a:t>SAS SDK and API (MAS, CAS)</a:t>
            </a:r>
            <a:endParaRPr/>
          </a:p>
          <a:p>
            <a:pPr indent="0" lvl="0" marL="0" marR="0" rtl="0" algn="l">
              <a:spcBef>
                <a:spcPts val="0"/>
              </a:spcBef>
              <a:spcAft>
                <a:spcPts val="0"/>
              </a:spcAft>
              <a:buNone/>
            </a:pPr>
            <a:r>
              <a:rPr lang="en-IN" sz="1400">
                <a:solidFill>
                  <a:srgbClr val="002776"/>
                </a:solidFill>
                <a:latin typeface="Calibri"/>
                <a:ea typeface="Calibri"/>
                <a:cs typeface="Calibri"/>
                <a:sym typeface="Calibri"/>
              </a:rPr>
              <a:t>Enable businesses embed analytics into their day-to-day process on easily accessible internal web apps</a:t>
            </a:r>
            <a:r>
              <a:rPr lang="en-IN">
                <a:solidFill>
                  <a:srgbClr val="002776"/>
                </a:solidFill>
                <a:latin typeface="Calibri"/>
                <a:ea typeface="Calibri"/>
                <a:cs typeface="Calibri"/>
                <a:sym typeface="Calibri"/>
              </a:rPr>
              <a:t> and mobile apps</a:t>
            </a:r>
            <a:endParaRPr/>
          </a:p>
          <a:p>
            <a:pPr indent="0" lvl="0" marL="0" marR="0" rtl="0" algn="l">
              <a:spcBef>
                <a:spcPts val="0"/>
              </a:spcBef>
              <a:spcAft>
                <a:spcPts val="0"/>
              </a:spcAft>
              <a:buNone/>
            </a:pPr>
            <a:r>
              <a:rPr lang="en-IN" sz="1400">
                <a:solidFill>
                  <a:srgbClr val="002776"/>
                </a:solidFill>
                <a:latin typeface="Calibri"/>
                <a:ea typeface="Calibri"/>
                <a:cs typeface="Calibri"/>
                <a:sym typeface="Calibri"/>
              </a:rPr>
              <a:t>Make better decisions and improve customer</a:t>
            </a:r>
            <a:r>
              <a:rPr lang="en-IN">
                <a:solidFill>
                  <a:srgbClr val="002776"/>
                </a:solidFill>
                <a:latin typeface="Calibri"/>
                <a:ea typeface="Calibri"/>
                <a:cs typeface="Calibri"/>
                <a:sym typeface="Calibri"/>
              </a:rPr>
              <a:t> </a:t>
            </a:r>
            <a:r>
              <a:rPr lang="en-IN" sz="1400">
                <a:solidFill>
                  <a:srgbClr val="002776"/>
                </a:solidFill>
                <a:latin typeface="Calibri"/>
                <a:ea typeface="Calibri"/>
                <a:cs typeface="Calibri"/>
                <a:sym typeface="Calibri"/>
              </a:rPr>
              <a:t>satisfactions.</a:t>
            </a:r>
            <a:endParaRPr sz="1400">
              <a:solidFill>
                <a:srgbClr val="002776"/>
              </a:solidFill>
              <a:latin typeface="Calibri"/>
              <a:ea typeface="Calibri"/>
              <a:cs typeface="Calibri"/>
              <a:sym typeface="Calibri"/>
            </a:endParaRPr>
          </a:p>
        </p:txBody>
      </p:sp>
      <p:sp>
        <p:nvSpPr>
          <p:cNvPr id="251" name="Google Shape;251;g18b34631fb4_0_295"/>
          <p:cNvSpPr/>
          <p:nvPr/>
        </p:nvSpPr>
        <p:spPr>
          <a:xfrm>
            <a:off x="7005513" y="2879019"/>
            <a:ext cx="1872900" cy="2393100"/>
          </a:xfrm>
          <a:prstGeom prst="rect">
            <a:avLst/>
          </a:prstGeom>
          <a:solidFill>
            <a:schemeClr val="lt1"/>
          </a:solidFill>
          <a:ln>
            <a:noFill/>
          </a:ln>
        </p:spPr>
        <p:txBody>
          <a:bodyPr anchorCtr="0" anchor="t" bIns="45700" lIns="27000" spcFirstLastPara="1" rIns="27000" wrap="square" tIns="45700">
            <a:noAutofit/>
          </a:bodyPr>
          <a:lstStyle/>
          <a:p>
            <a:pPr indent="0" lvl="1" marL="0" marR="0" rtl="0" algn="l">
              <a:spcBef>
                <a:spcPts val="0"/>
              </a:spcBef>
              <a:spcAft>
                <a:spcPts val="0"/>
              </a:spcAft>
              <a:buNone/>
            </a:pPr>
            <a:r>
              <a:rPr b="1" i="0" lang="en-IN" sz="1400" u="none" cap="none" strike="noStrike">
                <a:solidFill>
                  <a:srgbClr val="002776"/>
                </a:solidFill>
                <a:latin typeface="Calibri"/>
                <a:ea typeface="Calibri"/>
                <a:cs typeface="Calibri"/>
                <a:sym typeface="Calibri"/>
              </a:rPr>
              <a:t>Finalization and Rollout</a:t>
            </a:r>
            <a:endParaRPr b="1" i="0" sz="1400" u="none" cap="none" strike="noStrike">
              <a:solidFill>
                <a:srgbClr val="002776"/>
              </a:solidFill>
              <a:latin typeface="Calibri"/>
              <a:ea typeface="Calibri"/>
              <a:cs typeface="Calibri"/>
              <a:sym typeface="Calibri"/>
            </a:endParaRPr>
          </a:p>
          <a:p>
            <a:pPr indent="0" lvl="0" marL="0" marR="0" rtl="0" algn="l">
              <a:spcBef>
                <a:spcPts val="0"/>
              </a:spcBef>
              <a:spcAft>
                <a:spcPts val="0"/>
              </a:spcAft>
              <a:buNone/>
            </a:pPr>
            <a:r>
              <a:rPr lang="en-IN">
                <a:solidFill>
                  <a:srgbClr val="002776"/>
                </a:solidFill>
                <a:latin typeface="Calibri"/>
                <a:ea typeface="Calibri"/>
                <a:cs typeface="Calibri"/>
                <a:sym typeface="Calibri"/>
              </a:rPr>
              <a:t>Creating an integrated ecosystem for an organization and deploy the project. Make further improvements like increasing security etc. if required</a:t>
            </a:r>
            <a:r>
              <a:rPr lang="en-IN" sz="1400">
                <a:solidFill>
                  <a:srgbClr val="002776"/>
                </a:solidFill>
                <a:latin typeface="Calibri"/>
                <a:ea typeface="Calibri"/>
                <a:cs typeface="Calibri"/>
                <a:sym typeface="Calibri"/>
              </a:rPr>
              <a:t>. </a:t>
            </a:r>
            <a:endParaRPr/>
          </a:p>
        </p:txBody>
      </p:sp>
      <p:sp>
        <p:nvSpPr>
          <p:cNvPr id="252" name="Google Shape;252;g18b34631fb4_0_295"/>
          <p:cNvSpPr/>
          <p:nvPr/>
        </p:nvSpPr>
        <p:spPr>
          <a:xfrm>
            <a:off x="113088" y="5860311"/>
            <a:ext cx="8917800" cy="487500"/>
          </a:xfrm>
          <a:prstGeom prst="chevron">
            <a:avLst>
              <a:gd fmla="val 50000" name="adj"/>
            </a:avLst>
          </a:prstGeom>
          <a:solidFill>
            <a:srgbClr val="EA99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IN" sz="2000">
                <a:solidFill>
                  <a:srgbClr val="FFFFFF"/>
                </a:solidFill>
                <a:latin typeface="Calibri"/>
                <a:ea typeface="Calibri"/>
                <a:cs typeface="Calibri"/>
                <a:sym typeface="Calibri"/>
              </a:rPr>
              <a:t>Analytics and ML Pipelines to improve business decisions </a:t>
            </a:r>
            <a:endParaRPr/>
          </a:p>
        </p:txBody>
      </p:sp>
      <p:sp>
        <p:nvSpPr>
          <p:cNvPr id="253" name="Google Shape;253;g18b34631fb4_0_295"/>
          <p:cNvSpPr txBox="1"/>
          <p:nvPr/>
        </p:nvSpPr>
        <p:spPr>
          <a:xfrm>
            <a:off x="3379646" y="6418317"/>
            <a:ext cx="3609900" cy="224100"/>
          </a:xfrm>
          <a:prstGeom prst="rect">
            <a:avLst/>
          </a:prstGeom>
          <a:solidFill>
            <a:srgbClr val="EA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dk1"/>
                </a:solidFill>
                <a:latin typeface="Calibri"/>
                <a:ea typeface="Calibri"/>
                <a:cs typeface="Calibri"/>
                <a:sym typeface="Calibri"/>
              </a:rPr>
              <a:t>Computer</a:t>
            </a:r>
            <a:r>
              <a:rPr lang="en-IN" sz="800">
                <a:solidFill>
                  <a:schemeClr val="lt1"/>
                </a:solidFill>
                <a:latin typeface="Calibri"/>
                <a:ea typeface="Calibri"/>
                <a:cs typeface="Calibri"/>
                <a:sym typeface="Calibri"/>
              </a:rPr>
              <a:t> </a:t>
            </a:r>
            <a:r>
              <a:rPr lang="en-IN" sz="800">
                <a:solidFill>
                  <a:schemeClr val="dk1"/>
                </a:solidFill>
                <a:latin typeface="Calibri"/>
                <a:ea typeface="Calibri"/>
                <a:cs typeface="Calibri"/>
                <a:sym typeface="Calibri"/>
              </a:rPr>
              <a:t>Engineering Dept. MPSTME, Mumbai Campus </a:t>
            </a:r>
            <a:endParaRPr sz="800">
              <a:solidFill>
                <a:schemeClr val="dk1"/>
              </a:solidFill>
              <a:latin typeface="Calibri"/>
              <a:ea typeface="Calibri"/>
              <a:cs typeface="Calibri"/>
              <a:sym typeface="Calibri"/>
            </a:endParaRPr>
          </a:p>
        </p:txBody>
      </p:sp>
      <p:sp>
        <p:nvSpPr>
          <p:cNvPr id="254" name="Google Shape;254;g18b34631fb4_0_295"/>
          <p:cNvSpPr txBox="1"/>
          <p:nvPr>
            <p:ph idx="4294967295" type="title"/>
          </p:nvPr>
        </p:nvSpPr>
        <p:spPr>
          <a:xfrm>
            <a:off x="1970375" y="686675"/>
            <a:ext cx="5446500" cy="722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IN" sz="3600" u="none" cap="none" strike="noStrike">
                <a:solidFill>
                  <a:schemeClr val="dk1"/>
                </a:solidFill>
                <a:latin typeface="Calibri"/>
                <a:ea typeface="Calibri"/>
                <a:cs typeface="Calibri"/>
                <a:sym typeface="Calibri"/>
              </a:rPr>
              <a:t>Roadmap</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8b34631fb4_0_312"/>
          <p:cNvSpPr txBox="1"/>
          <p:nvPr/>
        </p:nvSpPr>
        <p:spPr>
          <a:xfrm>
            <a:off x="1304944" y="2290655"/>
            <a:ext cx="901800" cy="720000"/>
          </a:xfrm>
          <a:prstGeom prst="rect">
            <a:avLst/>
          </a:prstGeom>
          <a:solidFill>
            <a:schemeClr val="dk1"/>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l">
              <a:spcBef>
                <a:spcPts val="0"/>
              </a:spcBef>
              <a:spcAft>
                <a:spcPts val="0"/>
              </a:spcAft>
              <a:buNone/>
            </a:pPr>
            <a:r>
              <a:rPr lang="en-IN" sz="825">
                <a:solidFill>
                  <a:srgbClr val="FFFFFF"/>
                </a:solidFill>
                <a:latin typeface="Calibri"/>
                <a:ea typeface="Calibri"/>
                <a:cs typeface="Calibri"/>
                <a:sym typeface="Calibri"/>
              </a:rPr>
              <a:t>Perimeter identification</a:t>
            </a:r>
            <a:br>
              <a:rPr lang="en-IN" sz="825">
                <a:solidFill>
                  <a:srgbClr val="FFFFFF"/>
                </a:solidFill>
                <a:latin typeface="Calibri"/>
                <a:ea typeface="Calibri"/>
                <a:cs typeface="Calibri"/>
                <a:sym typeface="Calibri"/>
              </a:rPr>
            </a:br>
            <a:endParaRPr b="1" i="0" sz="825" u="none" cap="none" strike="noStrike">
              <a:solidFill>
                <a:srgbClr val="FFFFFF"/>
              </a:solidFill>
              <a:latin typeface="Calibri"/>
              <a:ea typeface="Calibri"/>
              <a:cs typeface="Calibri"/>
              <a:sym typeface="Calibri"/>
            </a:endParaRPr>
          </a:p>
        </p:txBody>
      </p:sp>
      <p:sp>
        <p:nvSpPr>
          <p:cNvPr id="261" name="Google Shape;261;g18b34631fb4_0_312"/>
          <p:cNvSpPr/>
          <p:nvPr/>
        </p:nvSpPr>
        <p:spPr>
          <a:xfrm>
            <a:off x="383475" y="3350203"/>
            <a:ext cx="734125" cy="1088600"/>
          </a:xfrm>
          <a:prstGeom prst="flowChartMagneticDisk">
            <a:avLst/>
          </a:prstGeom>
          <a:solidFill>
            <a:srgbClr val="C0E4ED"/>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7100" lIns="54000" spcFirstLastPara="1" rIns="37800" wrap="square" tIns="37100">
            <a:noAutofit/>
          </a:bodyPr>
          <a:lstStyle/>
          <a:p>
            <a:pPr indent="0" lvl="0" marL="0" rtl="0" algn="ctr">
              <a:lnSpc>
                <a:spcPct val="115000"/>
              </a:lnSpc>
              <a:spcBef>
                <a:spcPts val="0"/>
              </a:spcBef>
              <a:spcAft>
                <a:spcPts val="0"/>
              </a:spcAft>
              <a:buClr>
                <a:schemeClr val="dk1"/>
              </a:buClr>
              <a:buSzPts val="1100"/>
              <a:buFont typeface="Arial"/>
              <a:buNone/>
            </a:pPr>
            <a:r>
              <a:rPr b="1" lang="en-IN" sz="900">
                <a:solidFill>
                  <a:srgbClr val="00338D"/>
                </a:solidFill>
                <a:latin typeface="Calibri"/>
                <a:ea typeface="Calibri"/>
                <a:cs typeface="Calibri"/>
                <a:sym typeface="Calibri"/>
              </a:rPr>
              <a:t>Risk factor and Premium optimization </a:t>
            </a:r>
            <a:endParaRPr b="1" sz="900">
              <a:solidFill>
                <a:srgbClr val="00338D"/>
              </a:solidFill>
              <a:latin typeface="Calibri"/>
              <a:ea typeface="Calibri"/>
              <a:cs typeface="Calibri"/>
              <a:sym typeface="Calibri"/>
            </a:endParaRPr>
          </a:p>
          <a:p>
            <a:pPr indent="0" lvl="0" marL="0" marR="0" rtl="0" algn="ctr">
              <a:spcBef>
                <a:spcPts val="0"/>
              </a:spcBef>
              <a:spcAft>
                <a:spcPts val="0"/>
              </a:spcAft>
              <a:buNone/>
            </a:pPr>
            <a:br>
              <a:rPr b="1" lang="en-IN" sz="900">
                <a:solidFill>
                  <a:srgbClr val="00338D"/>
                </a:solidFill>
                <a:latin typeface="Calibri"/>
                <a:ea typeface="Calibri"/>
                <a:cs typeface="Calibri"/>
                <a:sym typeface="Calibri"/>
              </a:rPr>
            </a:br>
            <a:endParaRPr/>
          </a:p>
        </p:txBody>
      </p:sp>
      <p:sp>
        <p:nvSpPr>
          <p:cNvPr id="262" name="Google Shape;262;g18b34631fb4_0_312"/>
          <p:cNvSpPr/>
          <p:nvPr/>
        </p:nvSpPr>
        <p:spPr>
          <a:xfrm>
            <a:off x="383470" y="2201248"/>
            <a:ext cx="734132" cy="864000"/>
          </a:xfrm>
          <a:prstGeom prst="flowChartMagneticDisk">
            <a:avLst/>
          </a:prstGeom>
          <a:solidFill>
            <a:srgbClr val="C0E4ED"/>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7100" lIns="54000" spcFirstLastPara="1" rIns="37800" wrap="square" tIns="37100">
            <a:noAutofit/>
          </a:bodyPr>
          <a:lstStyle/>
          <a:p>
            <a:pPr indent="0" lvl="0" marL="0" rtl="0" algn="ctr">
              <a:lnSpc>
                <a:spcPct val="115000"/>
              </a:lnSpc>
              <a:spcBef>
                <a:spcPts val="0"/>
              </a:spcBef>
              <a:spcAft>
                <a:spcPts val="0"/>
              </a:spcAft>
              <a:buClr>
                <a:schemeClr val="dk1"/>
              </a:buClr>
              <a:buSzPts val="1100"/>
              <a:buFont typeface="Arial"/>
              <a:buNone/>
            </a:pPr>
            <a:r>
              <a:rPr b="1" lang="en-IN" sz="900">
                <a:solidFill>
                  <a:srgbClr val="00338D"/>
                </a:solidFill>
                <a:latin typeface="Calibri"/>
                <a:ea typeface="Calibri"/>
                <a:cs typeface="Calibri"/>
                <a:sym typeface="Calibri"/>
              </a:rPr>
              <a:t>Life Insurance </a:t>
            </a:r>
            <a:endParaRPr b="1" sz="900">
              <a:solidFill>
                <a:srgbClr val="00338D"/>
              </a:solidFill>
              <a:latin typeface="Calibri"/>
              <a:ea typeface="Calibri"/>
              <a:cs typeface="Calibri"/>
              <a:sym typeface="Calibri"/>
            </a:endParaRPr>
          </a:p>
          <a:p>
            <a:pPr indent="0" lvl="0" marL="0" marR="0" rtl="0" algn="ctr">
              <a:spcBef>
                <a:spcPts val="0"/>
              </a:spcBef>
              <a:spcAft>
                <a:spcPts val="0"/>
              </a:spcAft>
              <a:buNone/>
            </a:pPr>
            <a:r>
              <a:t/>
            </a:r>
            <a:endParaRPr/>
          </a:p>
        </p:txBody>
      </p:sp>
      <p:sp>
        <p:nvSpPr>
          <p:cNvPr id="263" name="Google Shape;263;g18b34631fb4_0_312"/>
          <p:cNvSpPr/>
          <p:nvPr/>
        </p:nvSpPr>
        <p:spPr>
          <a:xfrm>
            <a:off x="190500" y="1254107"/>
            <a:ext cx="2374800" cy="324000"/>
          </a:xfrm>
          <a:prstGeom prst="chevron">
            <a:avLst>
              <a:gd fmla="val 50000" name="adj"/>
            </a:avLst>
          </a:prstGeom>
          <a:solidFill>
            <a:srgbClr val="E06666"/>
          </a:solidFill>
          <a:ln cap="flat" cmpd="sng" w="9525">
            <a:solidFill>
              <a:schemeClr val="dk1"/>
            </a:solidFill>
            <a:prstDash val="solid"/>
            <a:round/>
            <a:headEnd len="sm" w="sm" type="none"/>
            <a:tailEnd len="sm" w="sm" type="none"/>
          </a:ln>
        </p:spPr>
        <p:txBody>
          <a:bodyPr anchorCtr="0" anchor="ctr" bIns="40950" lIns="40950" spcFirstLastPara="1" rIns="40950" wrap="square" tIns="40950">
            <a:noAutofit/>
          </a:bodyPr>
          <a:lstStyle/>
          <a:p>
            <a:pPr indent="0" lvl="0" marL="0" marR="0" rtl="0" algn="ctr">
              <a:lnSpc>
                <a:spcPct val="100000"/>
              </a:lnSpc>
              <a:spcBef>
                <a:spcPts val="0"/>
              </a:spcBef>
              <a:spcAft>
                <a:spcPts val="0"/>
              </a:spcAft>
              <a:buClr>
                <a:schemeClr val="dk1"/>
              </a:buClr>
              <a:buSzPts val="1125"/>
              <a:buFont typeface="Calibri"/>
              <a:buNone/>
            </a:pPr>
            <a:r>
              <a:rPr b="1" i="0" lang="en-IN" sz="1125" u="none" cap="none" strike="noStrike">
                <a:solidFill>
                  <a:schemeClr val="lt1"/>
                </a:solidFill>
                <a:latin typeface="Calibri"/>
                <a:ea typeface="Calibri"/>
                <a:cs typeface="Calibri"/>
                <a:sym typeface="Calibri"/>
              </a:rPr>
              <a:t>INPUT</a:t>
            </a:r>
            <a:endParaRPr>
              <a:solidFill>
                <a:schemeClr val="lt1"/>
              </a:solidFill>
            </a:endParaRPr>
          </a:p>
        </p:txBody>
      </p:sp>
      <p:sp>
        <p:nvSpPr>
          <p:cNvPr id="264" name="Google Shape;264;g18b34631fb4_0_312"/>
          <p:cNvSpPr/>
          <p:nvPr/>
        </p:nvSpPr>
        <p:spPr>
          <a:xfrm>
            <a:off x="2565400" y="1248963"/>
            <a:ext cx="3441600" cy="324000"/>
          </a:xfrm>
          <a:prstGeom prst="chevron">
            <a:avLst>
              <a:gd fmla="val 50000" name="adj"/>
            </a:avLst>
          </a:prstGeom>
          <a:solidFill>
            <a:srgbClr val="E06666"/>
          </a:solidFill>
          <a:ln cap="flat" cmpd="sng" w="9525">
            <a:solidFill>
              <a:schemeClr val="dk1"/>
            </a:solidFill>
            <a:prstDash val="solid"/>
            <a:round/>
            <a:headEnd len="sm" w="sm" type="none"/>
            <a:tailEnd len="sm" w="sm" type="none"/>
          </a:ln>
        </p:spPr>
        <p:txBody>
          <a:bodyPr anchorCtr="0" anchor="ctr" bIns="40950" lIns="40950" spcFirstLastPara="1" rIns="40950" wrap="square" tIns="40950">
            <a:noAutofit/>
          </a:bodyPr>
          <a:lstStyle/>
          <a:p>
            <a:pPr indent="0" lvl="0" marL="0" marR="0" rtl="0" algn="ctr">
              <a:lnSpc>
                <a:spcPct val="100000"/>
              </a:lnSpc>
              <a:spcBef>
                <a:spcPts val="0"/>
              </a:spcBef>
              <a:spcAft>
                <a:spcPts val="0"/>
              </a:spcAft>
              <a:buClr>
                <a:schemeClr val="dk1"/>
              </a:buClr>
              <a:buSzPts val="1125"/>
              <a:buFont typeface="Calibri"/>
              <a:buNone/>
            </a:pPr>
            <a:r>
              <a:rPr b="1" i="0" lang="en-IN" sz="1125" u="none" cap="none" strike="noStrike">
                <a:solidFill>
                  <a:schemeClr val="lt1"/>
                </a:solidFill>
                <a:latin typeface="Calibri"/>
                <a:ea typeface="Calibri"/>
                <a:cs typeface="Calibri"/>
                <a:sym typeface="Calibri"/>
              </a:rPr>
              <a:t>ELABORATION</a:t>
            </a:r>
            <a:endParaRPr>
              <a:solidFill>
                <a:schemeClr val="lt1"/>
              </a:solidFill>
            </a:endParaRPr>
          </a:p>
        </p:txBody>
      </p:sp>
      <p:sp>
        <p:nvSpPr>
          <p:cNvPr id="265" name="Google Shape;265;g18b34631fb4_0_312"/>
          <p:cNvSpPr/>
          <p:nvPr/>
        </p:nvSpPr>
        <p:spPr>
          <a:xfrm>
            <a:off x="5999198" y="1248963"/>
            <a:ext cx="3136800" cy="324000"/>
          </a:xfrm>
          <a:prstGeom prst="chevron">
            <a:avLst>
              <a:gd fmla="val 50000" name="adj"/>
            </a:avLst>
          </a:prstGeom>
          <a:solidFill>
            <a:srgbClr val="E06666"/>
          </a:solidFill>
          <a:ln cap="flat" cmpd="sng" w="9525">
            <a:solidFill>
              <a:schemeClr val="dk1"/>
            </a:solidFill>
            <a:prstDash val="solid"/>
            <a:round/>
            <a:headEnd len="sm" w="sm" type="none"/>
            <a:tailEnd len="sm" w="sm" type="none"/>
          </a:ln>
        </p:spPr>
        <p:txBody>
          <a:bodyPr anchorCtr="0" anchor="ctr" bIns="40950" lIns="40950" spcFirstLastPara="1" rIns="40950" wrap="square" tIns="40950">
            <a:noAutofit/>
          </a:bodyPr>
          <a:lstStyle/>
          <a:p>
            <a:pPr indent="0" lvl="0" marL="0" marR="0" rtl="0" algn="ctr">
              <a:lnSpc>
                <a:spcPct val="100000"/>
              </a:lnSpc>
              <a:spcBef>
                <a:spcPts val="0"/>
              </a:spcBef>
              <a:spcAft>
                <a:spcPts val="0"/>
              </a:spcAft>
              <a:buClr>
                <a:schemeClr val="dk1"/>
              </a:buClr>
              <a:buSzPts val="1125"/>
              <a:buFont typeface="Calibri"/>
              <a:buNone/>
            </a:pPr>
            <a:r>
              <a:rPr b="1" i="0" lang="en-IN" sz="1125" u="none" cap="none" strike="noStrike">
                <a:solidFill>
                  <a:schemeClr val="lt1"/>
                </a:solidFill>
                <a:latin typeface="Calibri"/>
                <a:ea typeface="Calibri"/>
                <a:cs typeface="Calibri"/>
                <a:sym typeface="Calibri"/>
              </a:rPr>
              <a:t>OUTPUT</a:t>
            </a:r>
            <a:endParaRPr>
              <a:solidFill>
                <a:schemeClr val="lt1"/>
              </a:solidFill>
            </a:endParaRPr>
          </a:p>
        </p:txBody>
      </p:sp>
      <p:sp>
        <p:nvSpPr>
          <p:cNvPr id="266" name="Google Shape;266;g18b34631fb4_0_312"/>
          <p:cNvSpPr/>
          <p:nvPr/>
        </p:nvSpPr>
        <p:spPr>
          <a:xfrm>
            <a:off x="409370" y="4723777"/>
            <a:ext cx="734132" cy="1001580"/>
          </a:xfrm>
          <a:prstGeom prst="flowChartMagneticDisk">
            <a:avLst/>
          </a:prstGeom>
          <a:solidFill>
            <a:srgbClr val="C0E4ED"/>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7100" lIns="54000" spcFirstLastPara="1" rIns="37800" wrap="square" tIns="37100">
            <a:noAutofit/>
          </a:bodyPr>
          <a:lstStyle/>
          <a:p>
            <a:pPr indent="0" lvl="0" marL="0" rtl="0" algn="ctr">
              <a:lnSpc>
                <a:spcPct val="115000"/>
              </a:lnSpc>
              <a:spcBef>
                <a:spcPts val="0"/>
              </a:spcBef>
              <a:spcAft>
                <a:spcPts val="0"/>
              </a:spcAft>
              <a:buClr>
                <a:schemeClr val="dk1"/>
              </a:buClr>
              <a:buSzPts val="1100"/>
              <a:buFont typeface="Arial"/>
              <a:buNone/>
            </a:pPr>
            <a:r>
              <a:rPr b="1" lang="en-IN" sz="900">
                <a:solidFill>
                  <a:srgbClr val="00338D"/>
                </a:solidFill>
                <a:latin typeface="Calibri"/>
                <a:ea typeface="Calibri"/>
                <a:cs typeface="Calibri"/>
                <a:sym typeface="Calibri"/>
              </a:rPr>
              <a:t>Insurance</a:t>
            </a:r>
            <a:endParaRPr b="1" sz="900">
              <a:solidFill>
                <a:srgbClr val="00338D"/>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900">
                <a:solidFill>
                  <a:srgbClr val="00338D"/>
                </a:solidFill>
                <a:latin typeface="Calibri"/>
                <a:ea typeface="Calibri"/>
                <a:cs typeface="Calibri"/>
                <a:sym typeface="Calibri"/>
              </a:rPr>
              <a:t>Renewal and</a:t>
            </a:r>
            <a:endParaRPr b="1" sz="900">
              <a:solidFill>
                <a:srgbClr val="00338D"/>
              </a:solidFill>
              <a:latin typeface="Calibri"/>
              <a:ea typeface="Calibri"/>
              <a:cs typeface="Calibri"/>
              <a:sym typeface="Calibri"/>
            </a:endParaRPr>
          </a:p>
          <a:p>
            <a:pPr indent="0" lvl="0" marL="0" marR="0" rtl="0" algn="ctr">
              <a:spcBef>
                <a:spcPts val="0"/>
              </a:spcBef>
              <a:spcAft>
                <a:spcPts val="0"/>
              </a:spcAft>
              <a:buNone/>
            </a:pPr>
            <a:r>
              <a:rPr b="1" lang="en-IN" sz="900">
                <a:solidFill>
                  <a:srgbClr val="00338D"/>
                </a:solidFill>
                <a:latin typeface="Calibri"/>
                <a:ea typeface="Calibri"/>
                <a:cs typeface="Calibri"/>
                <a:sym typeface="Calibri"/>
              </a:rPr>
              <a:t>Fraud pred</a:t>
            </a:r>
            <a:endParaRPr/>
          </a:p>
        </p:txBody>
      </p:sp>
      <p:sp>
        <p:nvSpPr>
          <p:cNvPr id="267" name="Google Shape;267;g18b34631fb4_0_312"/>
          <p:cNvSpPr txBox="1"/>
          <p:nvPr/>
        </p:nvSpPr>
        <p:spPr>
          <a:xfrm>
            <a:off x="1304943" y="3433656"/>
            <a:ext cx="901800" cy="720000"/>
          </a:xfrm>
          <a:prstGeom prst="rect">
            <a:avLst/>
          </a:prstGeom>
          <a:solidFill>
            <a:schemeClr val="dk1"/>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l">
              <a:spcBef>
                <a:spcPts val="0"/>
              </a:spcBef>
              <a:spcAft>
                <a:spcPts val="0"/>
              </a:spcAft>
              <a:buNone/>
            </a:pPr>
            <a:r>
              <a:rPr lang="en-IN" sz="825">
                <a:solidFill>
                  <a:srgbClr val="FFFFFF"/>
                </a:solidFill>
                <a:latin typeface="Calibri"/>
                <a:ea typeface="Calibri"/>
                <a:cs typeface="Calibri"/>
                <a:sym typeface="Calibri"/>
              </a:rPr>
              <a:t>Choosing Appropriate Dataset</a:t>
            </a:r>
            <a:br>
              <a:rPr lang="en-IN" sz="825">
                <a:solidFill>
                  <a:srgbClr val="FFFFFF"/>
                </a:solidFill>
                <a:latin typeface="Calibri"/>
                <a:ea typeface="Calibri"/>
                <a:cs typeface="Calibri"/>
                <a:sym typeface="Calibri"/>
              </a:rPr>
            </a:br>
            <a:endParaRPr b="1" i="0" sz="825" u="none" cap="none" strike="noStrike">
              <a:solidFill>
                <a:srgbClr val="FFFFFF"/>
              </a:solidFill>
              <a:latin typeface="Calibri"/>
              <a:ea typeface="Calibri"/>
              <a:cs typeface="Calibri"/>
              <a:sym typeface="Calibri"/>
            </a:endParaRPr>
          </a:p>
        </p:txBody>
      </p:sp>
      <p:sp>
        <p:nvSpPr>
          <p:cNvPr id="268" name="Google Shape;268;g18b34631fb4_0_312"/>
          <p:cNvSpPr txBox="1"/>
          <p:nvPr/>
        </p:nvSpPr>
        <p:spPr>
          <a:xfrm>
            <a:off x="1304943" y="4559717"/>
            <a:ext cx="901800" cy="720000"/>
          </a:xfrm>
          <a:prstGeom prst="rect">
            <a:avLst/>
          </a:prstGeom>
          <a:solidFill>
            <a:schemeClr val="dk1"/>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l">
              <a:spcBef>
                <a:spcPts val="0"/>
              </a:spcBef>
              <a:spcAft>
                <a:spcPts val="0"/>
              </a:spcAft>
              <a:buNone/>
            </a:pPr>
            <a:r>
              <a:rPr lang="en-IN" sz="825">
                <a:solidFill>
                  <a:srgbClr val="FFFFFF"/>
                </a:solidFill>
                <a:latin typeface="Calibri"/>
                <a:ea typeface="Calibri"/>
                <a:cs typeface="Calibri"/>
                <a:sym typeface="Calibri"/>
              </a:rPr>
              <a:t> Preprocessing</a:t>
            </a:r>
            <a:br>
              <a:rPr lang="en-IN" sz="825">
                <a:solidFill>
                  <a:srgbClr val="FFFFFF"/>
                </a:solidFill>
                <a:latin typeface="Calibri"/>
                <a:ea typeface="Calibri"/>
                <a:cs typeface="Calibri"/>
                <a:sym typeface="Calibri"/>
              </a:rPr>
            </a:br>
            <a:endParaRPr b="1" i="0" sz="825" u="none" cap="none" strike="noStrike">
              <a:solidFill>
                <a:srgbClr val="FFFFFF"/>
              </a:solidFill>
              <a:latin typeface="Calibri"/>
              <a:ea typeface="Calibri"/>
              <a:cs typeface="Calibri"/>
              <a:sym typeface="Calibri"/>
            </a:endParaRPr>
          </a:p>
        </p:txBody>
      </p:sp>
      <p:grpSp>
        <p:nvGrpSpPr>
          <p:cNvPr id="269" name="Google Shape;269;g18b34631fb4_0_312"/>
          <p:cNvGrpSpPr/>
          <p:nvPr/>
        </p:nvGrpSpPr>
        <p:grpSpPr>
          <a:xfrm>
            <a:off x="2715947" y="1996661"/>
            <a:ext cx="2978100" cy="770498"/>
            <a:chOff x="3843868" y="2201336"/>
            <a:chExt cx="3970800" cy="922200"/>
          </a:xfrm>
        </p:grpSpPr>
        <p:sp>
          <p:nvSpPr>
            <p:cNvPr id="270" name="Google Shape;270;g18b34631fb4_0_312"/>
            <p:cNvSpPr/>
            <p:nvPr/>
          </p:nvSpPr>
          <p:spPr>
            <a:xfrm>
              <a:off x="3843868" y="2201336"/>
              <a:ext cx="3970800" cy="922200"/>
            </a:xfrm>
            <a:prstGeom prst="rect">
              <a:avLst/>
            </a:prstGeom>
            <a:noFill/>
            <a:ln cap="flat" cmpd="sng" w="12700">
              <a:solidFill>
                <a:schemeClr val="dk1"/>
              </a:solidFill>
              <a:prstDash val="solid"/>
              <a:miter lim="800000"/>
              <a:headEnd len="sm" w="sm" type="none"/>
              <a:tailEnd len="sm" w="sm" type="none"/>
            </a:ln>
          </p:spPr>
          <p:txBody>
            <a:bodyPr anchorCtr="0" anchor="ctr" bIns="40950" lIns="40950" spcFirstLastPara="1" rIns="40950" wrap="square" tIns="40950">
              <a:noAutofit/>
            </a:bodyPr>
            <a:lstStyle/>
            <a:p>
              <a:pPr indent="0" lvl="0" marL="0" marR="0" rtl="0" algn="l">
                <a:lnSpc>
                  <a:spcPct val="100000"/>
                </a:lnSpc>
                <a:spcBef>
                  <a:spcPts val="0"/>
                </a:spcBef>
                <a:spcAft>
                  <a:spcPts val="0"/>
                </a:spcAft>
                <a:buClr>
                  <a:schemeClr val="dk1"/>
                </a:buClr>
                <a:buSzPts val="1125"/>
                <a:buFont typeface="Calibri"/>
                <a:buNone/>
              </a:pPr>
              <a:r>
                <a:t/>
              </a:r>
              <a:endParaRPr b="0" i="0" sz="1125" u="none" cap="none" strike="noStrike">
                <a:solidFill>
                  <a:srgbClr val="FFFFFF"/>
                </a:solidFill>
                <a:latin typeface="Calibri"/>
                <a:ea typeface="Calibri"/>
                <a:cs typeface="Calibri"/>
                <a:sym typeface="Calibri"/>
              </a:endParaRPr>
            </a:p>
          </p:txBody>
        </p:sp>
        <p:sp>
          <p:nvSpPr>
            <p:cNvPr id="271" name="Google Shape;271;g18b34631fb4_0_312"/>
            <p:cNvSpPr/>
            <p:nvPr/>
          </p:nvSpPr>
          <p:spPr>
            <a:xfrm>
              <a:off x="3973914" y="2286805"/>
              <a:ext cx="978842" cy="658159"/>
            </a:xfrm>
            <a:prstGeom prst="flowChartMagneticDisk">
              <a:avLst/>
            </a:prstGeom>
            <a:solidFill>
              <a:srgbClr val="C0E4ED"/>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7100" lIns="54000" spcFirstLastPara="1" rIns="37800" wrap="square" tIns="37100">
              <a:noAutofit/>
            </a:bodyPr>
            <a:lstStyle/>
            <a:p>
              <a:pPr indent="0" lvl="0" marL="0" marR="0" rtl="0" algn="ctr">
                <a:spcBef>
                  <a:spcPts val="0"/>
                </a:spcBef>
                <a:spcAft>
                  <a:spcPts val="0"/>
                </a:spcAft>
                <a:buNone/>
              </a:pPr>
              <a:r>
                <a:rPr b="1" i="0" lang="en-IN" sz="825" u="none" cap="none" strike="noStrike">
                  <a:solidFill>
                    <a:srgbClr val="00338D"/>
                  </a:solidFill>
                  <a:latin typeface="Calibri"/>
                  <a:ea typeface="Calibri"/>
                  <a:cs typeface="Calibri"/>
                  <a:sym typeface="Calibri"/>
                </a:rPr>
                <a:t>Dataset</a:t>
              </a:r>
              <a:endParaRPr/>
            </a:p>
          </p:txBody>
        </p:sp>
        <p:sp>
          <p:nvSpPr>
            <p:cNvPr id="272" name="Google Shape;272;g18b34631fb4_0_312"/>
            <p:cNvSpPr txBox="1"/>
            <p:nvPr/>
          </p:nvSpPr>
          <p:spPr>
            <a:xfrm>
              <a:off x="5195773" y="2400254"/>
              <a:ext cx="1184400" cy="516000"/>
            </a:xfrm>
            <a:prstGeom prst="rect">
              <a:avLst/>
            </a:prstGeom>
            <a:solidFill>
              <a:schemeClr val="dk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ctr">
                <a:lnSpc>
                  <a:spcPct val="100000"/>
                </a:lnSpc>
                <a:spcBef>
                  <a:spcPts val="0"/>
                </a:spcBef>
                <a:spcAft>
                  <a:spcPts val="0"/>
                </a:spcAft>
                <a:buClr>
                  <a:srgbClr val="FFFFFF"/>
                </a:buClr>
                <a:buSzPts val="825"/>
                <a:buFont typeface="Calibri"/>
                <a:buNone/>
              </a:pPr>
              <a:r>
                <a:rPr b="1" i="0" lang="en-IN" sz="825" u="none" cap="none" strike="noStrike">
                  <a:solidFill>
                    <a:srgbClr val="FFFFFF"/>
                  </a:solidFill>
                  <a:latin typeface="Calibri"/>
                  <a:ea typeface="Calibri"/>
                  <a:cs typeface="Calibri"/>
                  <a:sym typeface="Calibri"/>
                </a:rPr>
                <a:t>DATA PREPARATION</a:t>
              </a:r>
              <a:endParaRPr/>
            </a:p>
          </p:txBody>
        </p:sp>
      </p:grpSp>
      <p:grpSp>
        <p:nvGrpSpPr>
          <p:cNvPr id="273" name="Google Shape;273;g18b34631fb4_0_312"/>
          <p:cNvGrpSpPr/>
          <p:nvPr/>
        </p:nvGrpSpPr>
        <p:grpSpPr>
          <a:xfrm>
            <a:off x="2368099" y="3269655"/>
            <a:ext cx="3325672" cy="2892215"/>
            <a:chOff x="4728550" y="3157564"/>
            <a:chExt cx="2921100" cy="2441100"/>
          </a:xfrm>
        </p:grpSpPr>
        <p:sp>
          <p:nvSpPr>
            <p:cNvPr id="274" name="Google Shape;274;g18b34631fb4_0_312"/>
            <p:cNvSpPr/>
            <p:nvPr/>
          </p:nvSpPr>
          <p:spPr>
            <a:xfrm>
              <a:off x="4728550" y="3157564"/>
              <a:ext cx="2921100" cy="24411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27000" lIns="27000" spcFirstLastPara="1" rIns="27000" wrap="square" tIns="27000">
              <a:noAutofit/>
            </a:bodyPr>
            <a:lstStyle/>
            <a:p>
              <a:pPr indent="0" lvl="0" marL="0" marR="0" rtl="0" algn="ctr">
                <a:lnSpc>
                  <a:spcPct val="130000"/>
                </a:lnSpc>
                <a:spcBef>
                  <a:spcPts val="0"/>
                </a:spcBef>
                <a:spcAft>
                  <a:spcPts val="0"/>
                </a:spcAft>
                <a:buNone/>
              </a:pPr>
              <a:r>
                <a:rPr b="1" lang="en-IN" sz="825">
                  <a:solidFill>
                    <a:srgbClr val="000000"/>
                  </a:solidFill>
                  <a:latin typeface="Calibri"/>
                  <a:ea typeface="Calibri"/>
                  <a:cs typeface="Calibri"/>
                  <a:sym typeface="Calibri"/>
                </a:rPr>
                <a:t>Handling missing values, Cleaning data,</a:t>
              </a:r>
              <a:endParaRPr/>
            </a:p>
            <a:p>
              <a:pPr indent="0" lvl="0" marL="0" marR="0" rtl="0" algn="ctr">
                <a:lnSpc>
                  <a:spcPct val="130000"/>
                </a:lnSpc>
                <a:spcBef>
                  <a:spcPts val="0"/>
                </a:spcBef>
                <a:spcAft>
                  <a:spcPts val="0"/>
                </a:spcAft>
                <a:buNone/>
              </a:pPr>
              <a:r>
                <a:rPr b="1" lang="en-IN" sz="825">
                  <a:solidFill>
                    <a:srgbClr val="000000"/>
                  </a:solidFill>
                  <a:latin typeface="Calibri"/>
                  <a:ea typeface="Calibri"/>
                  <a:cs typeface="Calibri"/>
                  <a:sym typeface="Calibri"/>
                </a:rPr>
                <a:t>Data analysis, visualization.</a:t>
              </a:r>
              <a:endParaRPr/>
            </a:p>
            <a:p>
              <a:pPr indent="0" lvl="0" marL="0" marR="0" rtl="0" algn="ctr">
                <a:lnSpc>
                  <a:spcPct val="130000"/>
                </a:lnSpc>
                <a:spcBef>
                  <a:spcPts val="0"/>
                </a:spcBef>
                <a:spcAft>
                  <a:spcPts val="0"/>
                </a:spcAft>
                <a:buNone/>
              </a:pPr>
              <a:r>
                <a:rPr b="1" lang="en-IN" sz="825">
                  <a:solidFill>
                    <a:srgbClr val="000000"/>
                  </a:solidFill>
                  <a:latin typeface="Calibri"/>
                  <a:ea typeface="Calibri"/>
                  <a:cs typeface="Calibri"/>
                  <a:sym typeface="Calibri"/>
                </a:rPr>
                <a:t>Building ML pipelines and scoring the models </a:t>
              </a:r>
              <a:br>
                <a:rPr b="1" lang="en-IN" sz="825">
                  <a:solidFill>
                    <a:srgbClr val="000000"/>
                  </a:solidFill>
                  <a:latin typeface="Calibri"/>
                  <a:ea typeface="Calibri"/>
                  <a:cs typeface="Calibri"/>
                  <a:sym typeface="Calibri"/>
                </a:rPr>
              </a:br>
              <a:endParaRPr b="1" i="0" sz="825" u="none" cap="none" strike="noStrike">
                <a:solidFill>
                  <a:srgbClr val="000000"/>
                </a:solidFill>
                <a:latin typeface="Calibri"/>
                <a:ea typeface="Calibri"/>
                <a:cs typeface="Calibri"/>
                <a:sym typeface="Calibri"/>
              </a:endParaRPr>
            </a:p>
            <a:p>
              <a:pPr indent="0" lvl="0" marL="0" marR="0" rtl="0" algn="ctr">
                <a:lnSpc>
                  <a:spcPct val="130000"/>
                </a:lnSpc>
                <a:spcBef>
                  <a:spcPts val="0"/>
                </a:spcBef>
                <a:spcAft>
                  <a:spcPts val="0"/>
                </a:spcAft>
                <a:buClr>
                  <a:schemeClr val="dk1"/>
                </a:buClr>
                <a:buSzPts val="825"/>
                <a:buFont typeface="Calibri"/>
                <a:buNone/>
              </a:pPr>
              <a:r>
                <a:t/>
              </a:r>
              <a:endParaRPr b="1" i="0" sz="825" u="none" cap="none" strike="noStrike">
                <a:solidFill>
                  <a:srgbClr val="000000"/>
                </a:solidFill>
                <a:latin typeface="Calibri"/>
                <a:ea typeface="Calibri"/>
                <a:cs typeface="Calibri"/>
                <a:sym typeface="Calibri"/>
              </a:endParaRPr>
            </a:p>
            <a:p>
              <a:pPr indent="0" lvl="0" marL="0" marR="0" rtl="0" algn="ctr">
                <a:lnSpc>
                  <a:spcPct val="130000"/>
                </a:lnSpc>
                <a:spcBef>
                  <a:spcPts val="0"/>
                </a:spcBef>
                <a:spcAft>
                  <a:spcPts val="0"/>
                </a:spcAft>
                <a:buClr>
                  <a:schemeClr val="dk1"/>
                </a:buClr>
                <a:buSzPts val="825"/>
                <a:buFont typeface="Calibri"/>
                <a:buNone/>
              </a:pPr>
              <a:r>
                <a:t/>
              </a:r>
              <a:endParaRPr b="1" i="0" sz="825" u="none" cap="none" strike="noStrike">
                <a:solidFill>
                  <a:srgbClr val="000000"/>
                </a:solidFill>
                <a:latin typeface="Calibri"/>
                <a:ea typeface="Calibri"/>
                <a:cs typeface="Calibri"/>
                <a:sym typeface="Calibri"/>
              </a:endParaRPr>
            </a:p>
          </p:txBody>
        </p:sp>
        <p:pic>
          <p:nvPicPr>
            <p:cNvPr id="275" name="Google Shape;275;g18b34631fb4_0_312"/>
            <p:cNvPicPr preferRelativeResize="0"/>
            <p:nvPr/>
          </p:nvPicPr>
          <p:blipFill rotWithShape="1">
            <a:blip r:embed="rId3">
              <a:alphaModFix/>
            </a:blip>
            <a:srcRect b="0" l="0" r="0" t="0"/>
            <a:stretch/>
          </p:blipFill>
          <p:spPr>
            <a:xfrm>
              <a:off x="7259943" y="3197802"/>
              <a:ext cx="252000" cy="250524"/>
            </a:xfrm>
            <a:prstGeom prst="rect">
              <a:avLst/>
            </a:prstGeom>
            <a:noFill/>
            <a:ln cap="flat" cmpd="sng" w="9525">
              <a:solidFill>
                <a:schemeClr val="dk1"/>
              </a:solidFill>
              <a:prstDash val="solid"/>
              <a:round/>
              <a:headEnd len="sm" w="sm" type="none"/>
              <a:tailEnd len="sm" w="sm" type="none"/>
            </a:ln>
          </p:spPr>
        </p:pic>
        <p:sp>
          <p:nvSpPr>
            <p:cNvPr id="276" name="Google Shape;276;g18b34631fb4_0_312"/>
            <p:cNvSpPr txBox="1"/>
            <p:nvPr/>
          </p:nvSpPr>
          <p:spPr>
            <a:xfrm>
              <a:off x="4947320" y="3953020"/>
              <a:ext cx="2472600" cy="307200"/>
            </a:xfrm>
            <a:prstGeom prst="rect">
              <a:avLst/>
            </a:prstGeom>
            <a:solidFill>
              <a:srgbClr val="FFFFFF"/>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l">
                <a:spcBef>
                  <a:spcPts val="0"/>
                </a:spcBef>
                <a:spcAft>
                  <a:spcPts val="0"/>
                </a:spcAft>
                <a:buNone/>
              </a:pPr>
              <a:r>
                <a:rPr lang="en-IN" sz="750">
                  <a:solidFill>
                    <a:srgbClr val="000000"/>
                  </a:solidFill>
                  <a:latin typeface="Calibri"/>
                  <a:ea typeface="Calibri"/>
                  <a:cs typeface="Calibri"/>
                  <a:sym typeface="Calibri"/>
                </a:rPr>
                <a:t>MACHINE LEARNING ALGORITHMS</a:t>
              </a:r>
              <a:br>
                <a:rPr lang="en-IN" sz="750">
                  <a:solidFill>
                    <a:srgbClr val="000000"/>
                  </a:solidFill>
                  <a:latin typeface="Calibri"/>
                  <a:ea typeface="Calibri"/>
                  <a:cs typeface="Calibri"/>
                  <a:sym typeface="Calibri"/>
                </a:rPr>
              </a:br>
              <a:endParaRPr b="1" i="0" sz="750" u="none" cap="none" strike="noStrike">
                <a:solidFill>
                  <a:srgbClr val="000000"/>
                </a:solidFill>
                <a:latin typeface="Calibri"/>
                <a:ea typeface="Calibri"/>
                <a:cs typeface="Calibri"/>
                <a:sym typeface="Calibri"/>
              </a:endParaRPr>
            </a:p>
          </p:txBody>
        </p:sp>
      </p:grpSp>
      <p:cxnSp>
        <p:nvCxnSpPr>
          <p:cNvPr id="277" name="Google Shape;277;g18b34631fb4_0_312"/>
          <p:cNvCxnSpPr>
            <a:stCxn id="270" idx="2"/>
            <a:endCxn id="274" idx="0"/>
          </p:cNvCxnSpPr>
          <p:nvPr/>
        </p:nvCxnSpPr>
        <p:spPr>
          <a:xfrm flipH="1">
            <a:off x="4030997" y="2767159"/>
            <a:ext cx="174000" cy="502500"/>
          </a:xfrm>
          <a:prstGeom prst="straightConnector1">
            <a:avLst/>
          </a:prstGeom>
          <a:noFill/>
          <a:ln cap="flat" cmpd="sng" w="12700">
            <a:solidFill>
              <a:schemeClr val="dk1"/>
            </a:solidFill>
            <a:prstDash val="solid"/>
            <a:miter lim="800000"/>
            <a:headEnd len="med" w="med" type="triangle"/>
            <a:tailEnd len="med" w="med" type="triangle"/>
          </a:ln>
        </p:spPr>
      </p:cxnSp>
      <p:cxnSp>
        <p:nvCxnSpPr>
          <p:cNvPr id="278" name="Google Shape;278;g18b34631fb4_0_312"/>
          <p:cNvCxnSpPr>
            <a:stCxn id="279" idx="0"/>
            <a:endCxn id="270" idx="0"/>
          </p:cNvCxnSpPr>
          <p:nvPr/>
        </p:nvCxnSpPr>
        <p:spPr>
          <a:xfrm flipH="1" rot="-5400000">
            <a:off x="2474587" y="266078"/>
            <a:ext cx="32400" cy="3428700"/>
          </a:xfrm>
          <a:prstGeom prst="bentConnector3">
            <a:avLst>
              <a:gd fmla="val -734954" name="adj1"/>
            </a:avLst>
          </a:prstGeom>
          <a:solidFill>
            <a:srgbClr val="0091DA"/>
          </a:solidFill>
          <a:ln cap="flat" cmpd="sng" w="19050">
            <a:solidFill>
              <a:schemeClr val="dk1"/>
            </a:solidFill>
            <a:prstDash val="solid"/>
            <a:round/>
            <a:headEnd len="sm" w="sm" type="none"/>
            <a:tailEnd len="med" w="med" type="triangle"/>
          </a:ln>
        </p:spPr>
      </p:cxnSp>
      <p:cxnSp>
        <p:nvCxnSpPr>
          <p:cNvPr id="280" name="Google Shape;280;g18b34631fb4_0_312"/>
          <p:cNvCxnSpPr>
            <a:stCxn id="274" idx="3"/>
            <a:endCxn id="281" idx="1"/>
          </p:cNvCxnSpPr>
          <p:nvPr/>
        </p:nvCxnSpPr>
        <p:spPr>
          <a:xfrm flipH="1" rot="10800000">
            <a:off x="5693771" y="2041562"/>
            <a:ext cx="775200" cy="2674200"/>
          </a:xfrm>
          <a:prstGeom prst="bentConnector3">
            <a:avLst>
              <a:gd fmla="val 49995" name="adj1"/>
            </a:avLst>
          </a:prstGeom>
          <a:solidFill>
            <a:srgbClr val="0091DA"/>
          </a:solidFill>
          <a:ln cap="flat" cmpd="sng" w="19050">
            <a:solidFill>
              <a:schemeClr val="dk1"/>
            </a:solidFill>
            <a:prstDash val="solid"/>
            <a:round/>
            <a:headEnd len="sm" w="sm" type="none"/>
            <a:tailEnd len="med" w="med" type="triangle"/>
          </a:ln>
        </p:spPr>
      </p:cxnSp>
      <p:sp>
        <p:nvSpPr>
          <p:cNvPr id="282" name="Google Shape;282;g18b34631fb4_0_312"/>
          <p:cNvSpPr/>
          <p:nvPr/>
        </p:nvSpPr>
        <p:spPr>
          <a:xfrm>
            <a:off x="6214223" y="2554735"/>
            <a:ext cx="2832300" cy="3860400"/>
          </a:xfrm>
          <a:prstGeom prst="rect">
            <a:avLst/>
          </a:prstGeom>
          <a:noFill/>
          <a:ln cap="flat" cmpd="sng" w="12700">
            <a:solidFill>
              <a:schemeClr val="dk1"/>
            </a:solidFill>
            <a:prstDash val="solid"/>
            <a:miter lim="800000"/>
            <a:headEnd len="sm" w="sm" type="none"/>
            <a:tailEnd len="sm" w="sm" type="none"/>
          </a:ln>
        </p:spPr>
        <p:txBody>
          <a:bodyPr anchorCtr="0" anchor="t" bIns="40950" lIns="40950" spcFirstLastPara="1" rIns="40950" wrap="square" tIns="40950">
            <a:noAutofit/>
          </a:bodyPr>
          <a:lstStyle/>
          <a:p>
            <a:pPr indent="0" lvl="0" marL="0" marR="0" rtl="0" algn="ctr">
              <a:lnSpc>
                <a:spcPct val="100000"/>
              </a:lnSpc>
              <a:spcBef>
                <a:spcPts val="0"/>
              </a:spcBef>
              <a:spcAft>
                <a:spcPts val="0"/>
              </a:spcAft>
              <a:buClr>
                <a:schemeClr val="lt1"/>
              </a:buClr>
              <a:buSzPts val="1125"/>
              <a:buFont typeface="Calibri"/>
              <a:buNone/>
            </a:pPr>
            <a:r>
              <a:rPr b="1" i="0" lang="en-IN" sz="1125" u="none" cap="none" strike="noStrike">
                <a:solidFill>
                  <a:schemeClr val="lt1"/>
                </a:solidFill>
                <a:latin typeface="Calibri"/>
                <a:ea typeface="Calibri"/>
                <a:cs typeface="Calibri"/>
                <a:sym typeface="Calibri"/>
              </a:rPr>
              <a:t>DASHBOARD AND WEB APP WITH USER AUTHENTICATION</a:t>
            </a:r>
            <a:endParaRPr/>
          </a:p>
        </p:txBody>
      </p:sp>
      <p:sp>
        <p:nvSpPr>
          <p:cNvPr id="281" name="Google Shape;281;g18b34631fb4_0_312"/>
          <p:cNvSpPr txBox="1"/>
          <p:nvPr/>
        </p:nvSpPr>
        <p:spPr>
          <a:xfrm>
            <a:off x="6468914" y="1863375"/>
            <a:ext cx="2460000" cy="356400"/>
          </a:xfrm>
          <a:prstGeom prst="rect">
            <a:avLst/>
          </a:prstGeom>
          <a:solidFill>
            <a:srgbClr val="FFFFFF"/>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25400" spcFirstLastPara="1" rIns="25400" wrap="square" tIns="45700">
            <a:noAutofit/>
          </a:bodyPr>
          <a:lstStyle/>
          <a:p>
            <a:pPr indent="0" lvl="0" marL="0" marR="0" rtl="0" algn="l">
              <a:spcBef>
                <a:spcPts val="0"/>
              </a:spcBef>
              <a:spcAft>
                <a:spcPts val="0"/>
              </a:spcAft>
              <a:buNone/>
            </a:pPr>
            <a:r>
              <a:rPr lang="en-IN" sz="825">
                <a:solidFill>
                  <a:schemeClr val="dk1"/>
                </a:solidFill>
                <a:latin typeface="Calibri"/>
                <a:ea typeface="Calibri"/>
                <a:cs typeface="Calibri"/>
                <a:sym typeface="Calibri"/>
              </a:rPr>
              <a:t>Creating final dashboard and integrating with webapp</a:t>
            </a:r>
            <a:endParaRPr b="1" i="0" sz="825" u="none" cap="none" strike="noStrike">
              <a:solidFill>
                <a:schemeClr val="dk1"/>
              </a:solidFill>
              <a:latin typeface="Calibri"/>
              <a:ea typeface="Calibri"/>
              <a:cs typeface="Calibri"/>
              <a:sym typeface="Calibri"/>
            </a:endParaRPr>
          </a:p>
        </p:txBody>
      </p:sp>
      <p:cxnSp>
        <p:nvCxnSpPr>
          <p:cNvPr id="283" name="Google Shape;283;g18b34631fb4_0_312"/>
          <p:cNvCxnSpPr>
            <a:stCxn id="281" idx="2"/>
            <a:endCxn id="282" idx="0"/>
          </p:cNvCxnSpPr>
          <p:nvPr/>
        </p:nvCxnSpPr>
        <p:spPr>
          <a:xfrm flipH="1">
            <a:off x="7630514" y="2219775"/>
            <a:ext cx="68400" cy="335100"/>
          </a:xfrm>
          <a:prstGeom prst="straightConnector1">
            <a:avLst/>
          </a:prstGeom>
          <a:noFill/>
          <a:ln cap="flat" cmpd="sng" w="12700">
            <a:solidFill>
              <a:schemeClr val="dk1"/>
            </a:solidFill>
            <a:prstDash val="solid"/>
            <a:miter lim="800000"/>
            <a:headEnd len="sm" w="sm" type="none"/>
            <a:tailEnd len="med" w="med" type="triangle"/>
          </a:ln>
        </p:spPr>
      </p:cxnSp>
      <p:pic>
        <p:nvPicPr>
          <p:cNvPr id="284" name="Google Shape;284;g18b34631fb4_0_312"/>
          <p:cNvPicPr preferRelativeResize="0"/>
          <p:nvPr/>
        </p:nvPicPr>
        <p:blipFill rotWithShape="1">
          <a:blip r:embed="rId4">
            <a:alphaModFix/>
          </a:blip>
          <a:srcRect b="0" l="0" r="0" t="0"/>
          <a:stretch/>
        </p:blipFill>
        <p:spPr>
          <a:xfrm>
            <a:off x="4819100" y="2077367"/>
            <a:ext cx="775201" cy="587633"/>
          </a:xfrm>
          <a:prstGeom prst="rect">
            <a:avLst/>
          </a:prstGeom>
          <a:noFill/>
          <a:ln cap="flat" cmpd="sng" w="9525">
            <a:solidFill>
              <a:schemeClr val="dk1"/>
            </a:solidFill>
            <a:prstDash val="solid"/>
            <a:round/>
            <a:headEnd len="sm" w="sm" type="none"/>
            <a:tailEnd len="sm" w="sm" type="none"/>
          </a:ln>
        </p:spPr>
      </p:pic>
      <p:pic>
        <p:nvPicPr>
          <p:cNvPr id="285" name="Google Shape;285;g18b34631fb4_0_312"/>
          <p:cNvPicPr preferRelativeResize="0"/>
          <p:nvPr/>
        </p:nvPicPr>
        <p:blipFill rotWithShape="1">
          <a:blip r:embed="rId5">
            <a:alphaModFix/>
          </a:blip>
          <a:srcRect b="0" l="6533" r="0" t="0"/>
          <a:stretch/>
        </p:blipFill>
        <p:spPr>
          <a:xfrm>
            <a:off x="2422638" y="4768916"/>
            <a:ext cx="1408279" cy="1285760"/>
          </a:xfrm>
          <a:prstGeom prst="rect">
            <a:avLst/>
          </a:prstGeom>
          <a:noFill/>
          <a:ln cap="flat" cmpd="sng" w="9525">
            <a:solidFill>
              <a:schemeClr val="dk1"/>
            </a:solidFill>
            <a:prstDash val="solid"/>
            <a:round/>
            <a:headEnd len="sm" w="sm" type="none"/>
            <a:tailEnd len="sm" w="sm" type="none"/>
          </a:ln>
        </p:spPr>
      </p:pic>
      <p:pic>
        <p:nvPicPr>
          <p:cNvPr id="286" name="Google Shape;286;g18b34631fb4_0_312"/>
          <p:cNvPicPr preferRelativeResize="0"/>
          <p:nvPr/>
        </p:nvPicPr>
        <p:blipFill rotWithShape="1">
          <a:blip r:embed="rId6">
            <a:alphaModFix/>
          </a:blip>
          <a:srcRect b="0" l="0" r="0" t="0"/>
          <a:stretch/>
        </p:blipFill>
        <p:spPr>
          <a:xfrm>
            <a:off x="6320048" y="3010649"/>
            <a:ext cx="2620649" cy="1391653"/>
          </a:xfrm>
          <a:prstGeom prst="rect">
            <a:avLst/>
          </a:prstGeom>
          <a:noFill/>
          <a:ln cap="flat" cmpd="sng" w="9525">
            <a:solidFill>
              <a:schemeClr val="lt1"/>
            </a:solidFill>
            <a:prstDash val="solid"/>
            <a:round/>
            <a:headEnd len="sm" w="sm" type="none"/>
            <a:tailEnd len="sm" w="sm" type="none"/>
          </a:ln>
        </p:spPr>
      </p:pic>
      <p:pic>
        <p:nvPicPr>
          <p:cNvPr id="287" name="Google Shape;287;g18b34631fb4_0_312"/>
          <p:cNvPicPr preferRelativeResize="0"/>
          <p:nvPr/>
        </p:nvPicPr>
        <p:blipFill rotWithShape="1">
          <a:blip r:embed="rId7">
            <a:alphaModFix/>
          </a:blip>
          <a:srcRect b="0" l="0" r="0" t="0"/>
          <a:stretch/>
        </p:blipFill>
        <p:spPr>
          <a:xfrm>
            <a:off x="6260975" y="5022475"/>
            <a:ext cx="2738799" cy="919850"/>
          </a:xfrm>
          <a:prstGeom prst="rect">
            <a:avLst/>
          </a:prstGeom>
          <a:noFill/>
          <a:ln cap="flat" cmpd="sng" w="9525">
            <a:solidFill>
              <a:schemeClr val="lt1"/>
            </a:solidFill>
            <a:prstDash val="solid"/>
            <a:round/>
            <a:headEnd len="sm" w="sm" type="none"/>
            <a:tailEnd len="sm" w="sm" type="none"/>
          </a:ln>
        </p:spPr>
      </p:pic>
      <p:pic>
        <p:nvPicPr>
          <p:cNvPr id="288" name="Google Shape;288;g18b34631fb4_0_312"/>
          <p:cNvPicPr preferRelativeResize="0"/>
          <p:nvPr/>
        </p:nvPicPr>
        <p:blipFill rotWithShape="1">
          <a:blip r:embed="rId8">
            <a:alphaModFix/>
          </a:blip>
          <a:srcRect b="0" l="0" r="0" t="0"/>
          <a:stretch/>
        </p:blipFill>
        <p:spPr>
          <a:xfrm>
            <a:off x="3958639" y="4768916"/>
            <a:ext cx="1735458" cy="1284167"/>
          </a:xfrm>
          <a:prstGeom prst="rect">
            <a:avLst/>
          </a:prstGeom>
          <a:noFill/>
          <a:ln cap="flat" cmpd="sng" w="9525">
            <a:solidFill>
              <a:schemeClr val="dk1"/>
            </a:solidFill>
            <a:prstDash val="solid"/>
            <a:round/>
            <a:headEnd len="sm" w="sm" type="none"/>
            <a:tailEnd len="sm" w="sm" type="none"/>
          </a:ln>
        </p:spPr>
      </p:pic>
      <p:pic>
        <p:nvPicPr>
          <p:cNvPr id="279" name="Google Shape;279;g18b34631fb4_0_312"/>
          <p:cNvPicPr preferRelativeResize="0"/>
          <p:nvPr/>
        </p:nvPicPr>
        <p:blipFill>
          <a:blip r:embed="rId9">
            <a:alphaModFix/>
          </a:blip>
          <a:stretch>
            <a:fillRect/>
          </a:stretch>
        </p:blipFill>
        <p:spPr>
          <a:xfrm>
            <a:off x="304150" y="1964228"/>
            <a:ext cx="944575" cy="3860400"/>
          </a:xfrm>
          <a:prstGeom prst="rect">
            <a:avLst/>
          </a:prstGeom>
          <a:no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8b34631fb4_0_359"/>
          <p:cNvSpPr txBox="1"/>
          <p:nvPr>
            <p:ph idx="11" type="ftr"/>
          </p:nvPr>
        </p:nvSpPr>
        <p:spPr>
          <a:xfrm>
            <a:off x="2751153" y="6429213"/>
            <a:ext cx="3641700" cy="253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BT</a:t>
            </a:r>
            <a:r>
              <a:rPr lang="en-IN"/>
              <a:t>ech</a:t>
            </a:r>
            <a:r>
              <a:rPr b="0" i="0" lang="en-IN" sz="1050" u="none" cap="none" strike="noStrike">
                <a:solidFill>
                  <a:srgbClr val="888888"/>
                </a:solidFill>
                <a:latin typeface="Calibri"/>
                <a:ea typeface="Calibri"/>
                <a:cs typeface="Calibri"/>
                <a:sym typeface="Calibri"/>
              </a:rPr>
              <a:t> 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294" name="Google Shape;294;g18b34631fb4_0_359"/>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
        <p:nvSpPr>
          <p:cNvPr id="295" name="Google Shape;295;g18b34631fb4_0_359"/>
          <p:cNvSpPr txBox="1"/>
          <p:nvPr/>
        </p:nvSpPr>
        <p:spPr>
          <a:xfrm>
            <a:off x="3535550" y="709433"/>
            <a:ext cx="36417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1" i="0" lang="en-IN" sz="2500" u="none" cap="none" strike="noStrike">
                <a:solidFill>
                  <a:schemeClr val="dk1"/>
                </a:solidFill>
                <a:latin typeface="Calibri"/>
                <a:ea typeface="Calibri"/>
                <a:cs typeface="Calibri"/>
                <a:sym typeface="Calibri"/>
              </a:rPr>
              <a:t>Architecture Diagram</a:t>
            </a:r>
            <a:endParaRPr b="0" i="0" sz="1200" u="none" cap="none" strike="noStrike">
              <a:solidFill>
                <a:schemeClr val="dk1"/>
              </a:solidFill>
              <a:latin typeface="Montserrat"/>
              <a:ea typeface="Montserrat"/>
              <a:cs typeface="Montserrat"/>
              <a:sym typeface="Montserrat"/>
            </a:endParaRPr>
          </a:p>
        </p:txBody>
      </p:sp>
      <p:pic>
        <p:nvPicPr>
          <p:cNvPr id="296" name="Google Shape;296;g18b34631fb4_0_359"/>
          <p:cNvPicPr preferRelativeResize="0"/>
          <p:nvPr/>
        </p:nvPicPr>
        <p:blipFill>
          <a:blip r:embed="rId3">
            <a:alphaModFix/>
          </a:blip>
          <a:stretch>
            <a:fillRect/>
          </a:stretch>
        </p:blipFill>
        <p:spPr>
          <a:xfrm>
            <a:off x="1303344" y="3602787"/>
            <a:ext cx="6537307" cy="2662863"/>
          </a:xfrm>
          <a:prstGeom prst="rect">
            <a:avLst/>
          </a:prstGeom>
          <a:noFill/>
          <a:ln>
            <a:noFill/>
          </a:ln>
        </p:spPr>
      </p:pic>
      <p:pic>
        <p:nvPicPr>
          <p:cNvPr id="297" name="Google Shape;297;g18b34631fb4_0_359"/>
          <p:cNvPicPr preferRelativeResize="0"/>
          <p:nvPr/>
        </p:nvPicPr>
        <p:blipFill>
          <a:blip r:embed="rId4">
            <a:alphaModFix/>
          </a:blip>
          <a:stretch>
            <a:fillRect/>
          </a:stretch>
        </p:blipFill>
        <p:spPr>
          <a:xfrm>
            <a:off x="1046663" y="1491538"/>
            <a:ext cx="7050675" cy="1898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8b34631fb4_1_0"/>
          <p:cNvSpPr txBox="1"/>
          <p:nvPr>
            <p:ph idx="11" type="ftr"/>
          </p:nvPr>
        </p:nvSpPr>
        <p:spPr>
          <a:xfrm>
            <a:off x="2751153" y="6429213"/>
            <a:ext cx="3641700" cy="253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BT</a:t>
            </a:r>
            <a:r>
              <a:rPr lang="en-IN"/>
              <a:t>ech</a:t>
            </a:r>
            <a:r>
              <a:rPr b="0" i="0" lang="en-IN" sz="1050" u="none" cap="none" strike="noStrike">
                <a:solidFill>
                  <a:srgbClr val="888888"/>
                </a:solidFill>
                <a:latin typeface="Calibri"/>
                <a:ea typeface="Calibri"/>
                <a:cs typeface="Calibri"/>
                <a:sym typeface="Calibri"/>
              </a:rPr>
              <a:t> 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303" name="Google Shape;303;g18b34631fb4_1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
        <p:nvSpPr>
          <p:cNvPr id="304" name="Google Shape;304;g18b34631fb4_1_0"/>
          <p:cNvSpPr txBox="1"/>
          <p:nvPr/>
        </p:nvSpPr>
        <p:spPr>
          <a:xfrm>
            <a:off x="3535550" y="709433"/>
            <a:ext cx="3641700" cy="569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1" i="0" lang="en-IN" sz="2500" u="none" cap="none" strike="noStrike">
                <a:solidFill>
                  <a:schemeClr val="dk1"/>
                </a:solidFill>
                <a:latin typeface="Calibri"/>
                <a:ea typeface="Calibri"/>
                <a:cs typeface="Calibri"/>
                <a:sym typeface="Calibri"/>
              </a:rPr>
              <a:t>Architecture Diagram</a:t>
            </a:r>
            <a:endParaRPr b="0" i="0" sz="1200" u="none" cap="none" strike="noStrike">
              <a:solidFill>
                <a:schemeClr val="dk1"/>
              </a:solidFill>
              <a:latin typeface="Montserrat"/>
              <a:ea typeface="Montserrat"/>
              <a:cs typeface="Montserrat"/>
              <a:sym typeface="Montserrat"/>
            </a:endParaRPr>
          </a:p>
        </p:txBody>
      </p:sp>
      <p:pic>
        <p:nvPicPr>
          <p:cNvPr id="305" name="Google Shape;305;g18b34631fb4_1_0"/>
          <p:cNvPicPr preferRelativeResize="0"/>
          <p:nvPr/>
        </p:nvPicPr>
        <p:blipFill>
          <a:blip r:embed="rId3">
            <a:alphaModFix/>
          </a:blip>
          <a:stretch>
            <a:fillRect/>
          </a:stretch>
        </p:blipFill>
        <p:spPr>
          <a:xfrm>
            <a:off x="167313" y="3658676"/>
            <a:ext cx="8809380" cy="2922937"/>
          </a:xfrm>
          <a:prstGeom prst="rect">
            <a:avLst/>
          </a:prstGeom>
          <a:noFill/>
          <a:ln>
            <a:noFill/>
          </a:ln>
        </p:spPr>
      </p:pic>
      <p:pic>
        <p:nvPicPr>
          <p:cNvPr id="306" name="Google Shape;306;g18b34631fb4_1_0"/>
          <p:cNvPicPr preferRelativeResize="0"/>
          <p:nvPr/>
        </p:nvPicPr>
        <p:blipFill>
          <a:blip r:embed="rId4">
            <a:alphaModFix/>
          </a:blip>
          <a:stretch>
            <a:fillRect/>
          </a:stretch>
        </p:blipFill>
        <p:spPr>
          <a:xfrm>
            <a:off x="170324" y="1278825"/>
            <a:ext cx="8368600" cy="240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8b34631fb4_0_521"/>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2400">
                <a:latin typeface="Arial"/>
                <a:ea typeface="Arial"/>
                <a:cs typeface="Arial"/>
                <a:sym typeface="Arial"/>
              </a:rPr>
              <a:t>Integration in Web Application (ReactJS) &amp; Data Driven Content</a:t>
            </a:r>
            <a:endParaRPr sz="2400">
              <a:latin typeface="Arial"/>
              <a:ea typeface="Arial"/>
              <a:cs typeface="Arial"/>
              <a:sym typeface="Arial"/>
            </a:endParaRPr>
          </a:p>
        </p:txBody>
      </p:sp>
      <p:sp>
        <p:nvSpPr>
          <p:cNvPr id="313" name="Google Shape;313;g18b34631fb4_0_521"/>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14" name="Google Shape;314;g18b34631fb4_0_521"/>
          <p:cNvPicPr preferRelativeResize="0"/>
          <p:nvPr/>
        </p:nvPicPr>
        <p:blipFill>
          <a:blip r:embed="rId3">
            <a:alphaModFix/>
          </a:blip>
          <a:stretch>
            <a:fillRect/>
          </a:stretch>
        </p:blipFill>
        <p:spPr>
          <a:xfrm>
            <a:off x="256075" y="2209800"/>
            <a:ext cx="8756196" cy="724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2c1060e9c4_0_10"/>
          <p:cNvSpPr txBox="1"/>
          <p:nvPr>
            <p:ph type="title"/>
          </p:nvPr>
        </p:nvSpPr>
        <p:spPr>
          <a:xfrm>
            <a:off x="457200" y="1295400"/>
            <a:ext cx="8229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sz="2400">
                <a:latin typeface="Arial"/>
                <a:ea typeface="Arial"/>
                <a:cs typeface="Arial"/>
                <a:sym typeface="Arial"/>
              </a:rPr>
              <a:t>Integration in Web Application (ReactJS) &amp; Data Driven Content</a:t>
            </a:r>
            <a:endParaRPr sz="2400">
              <a:latin typeface="Arial"/>
              <a:ea typeface="Arial"/>
              <a:cs typeface="Arial"/>
              <a:sym typeface="Arial"/>
            </a:endParaRPr>
          </a:p>
        </p:txBody>
      </p:sp>
      <p:sp>
        <p:nvSpPr>
          <p:cNvPr id="321" name="Google Shape;321;g22c1060e9c4_0_10"/>
          <p:cNvSpPr txBox="1"/>
          <p:nvPr>
            <p:ph idx="12" type="sldNum"/>
          </p:nvPr>
        </p:nvSpPr>
        <p:spPr>
          <a:xfrm>
            <a:off x="6553200" y="637354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IN"/>
              <a:t>‹#›</a:t>
            </a:fld>
            <a:endParaRPr/>
          </a:p>
        </p:txBody>
      </p:sp>
      <p:pic>
        <p:nvPicPr>
          <p:cNvPr id="322" name="Google Shape;322;g22c1060e9c4_0_10"/>
          <p:cNvPicPr preferRelativeResize="0"/>
          <p:nvPr/>
        </p:nvPicPr>
        <p:blipFill>
          <a:blip r:embed="rId3">
            <a:alphaModFix/>
          </a:blip>
          <a:stretch>
            <a:fillRect/>
          </a:stretch>
        </p:blipFill>
        <p:spPr>
          <a:xfrm>
            <a:off x="177038" y="2400065"/>
            <a:ext cx="8789924" cy="57272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Shubha Puthran</dc:creator>
</cp:coreProperties>
</file>