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mailto:riyagaur1299@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728924" y="2252603"/>
            <a:ext cx="10522110" cy="292354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000">
                <a:solidFill>
                  <a:srgbClr val="ED8529"/>
                </a:solidFill>
                <a:latin typeface="Cambria"/>
                <a:ea typeface="Cambria"/>
                <a:cs typeface="Cambria"/>
                <a:sym typeface="Cambria"/>
              </a:defRPr>
            </a:pPr>
            <a:r>
              <a:t>G2M Cab Investment Case Study</a:t>
            </a:r>
          </a:p>
          <a:p>
            <a:pPr defTabSz="457200">
              <a:spcBef>
                <a:spcPts val="2000"/>
              </a:spcBef>
              <a:defRPr sz="2300">
                <a:solidFill>
                  <a:srgbClr val="ED8529"/>
                </a:solidFill>
                <a:latin typeface="Cambria"/>
                <a:ea typeface="Cambria"/>
                <a:cs typeface="Cambria"/>
                <a:sym typeface="Cambria"/>
              </a:defRPr>
            </a:pPr>
            <a:r>
              <a:t>Performance Analysis and Recommendations</a:t>
            </a:r>
          </a:p>
          <a:p>
            <a:pPr>
              <a:spcBef>
                <a:spcPts val="2200"/>
              </a:spcBef>
              <a:defRPr sz="3200">
                <a:solidFill>
                  <a:srgbClr val="090502"/>
                </a:solidFill>
                <a:latin typeface="Cambria"/>
                <a:ea typeface="Cambria"/>
                <a:cs typeface="Cambria"/>
                <a:sym typeface="Cambria"/>
              </a:defRPr>
            </a:pPr>
            <a:r>
              <a:t>Virtual Internship</a:t>
            </a:r>
            <a:endParaRPr sz="4000"/>
          </a:p>
          <a:p>
            <a:pPr>
              <a:defRPr sz="2800">
                <a:solidFill>
                  <a:srgbClr val="B7671F"/>
                </a:solidFill>
                <a:latin typeface="Cambria Bold"/>
                <a:ea typeface="Cambria Bold"/>
                <a:cs typeface="Cambria Bold"/>
                <a:sym typeface="Cambria Bold"/>
              </a:defRPr>
            </a:pPr>
            <a:r>
              <a:rPr sz="4000"/>
              <a:t>19 Dec -2024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Customer Retention"/>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Customer Retention</a:t>
            </a:r>
          </a:p>
        </p:txBody>
      </p:sp>
      <p:sp>
        <p:nvSpPr>
          <p:cNvPr id="123" name="Retention Rates:…"/>
          <p:cNvSpPr txBox="1"/>
          <p:nvPr>
            <p:ph type="body" idx="1"/>
          </p:nvPr>
        </p:nvSpPr>
        <p:spPr>
          <a:xfrm>
            <a:off x="838199" y="1929763"/>
            <a:ext cx="10515601" cy="4351339"/>
          </a:xfrm>
          <a:prstGeom prst="rect">
            <a:avLst/>
          </a:prstGeom>
        </p:spPr>
        <p:txBody>
          <a:bodyPr/>
          <a:lstStyle/>
          <a:p>
            <a:pPr marL="457200" indent="-317500" defTabSz="457200">
              <a:lnSpc>
                <a:spcPct val="100000"/>
              </a:lnSpc>
              <a:spcBef>
                <a:spcPts val="1200"/>
              </a:spcBef>
              <a:buFont typeface="Times Roman"/>
              <a:defRPr b="1" sz="1700">
                <a:latin typeface="Times Roman"/>
                <a:ea typeface="Times Roman"/>
                <a:cs typeface="Times Roman"/>
                <a:sym typeface="Times Roman"/>
              </a:defRPr>
            </a:pP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Retention Rates</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Customers with </a:t>
            </a:r>
            <a:r>
              <a:rPr b="1"/>
              <a:t>5+ rides</a:t>
            </a:r>
            <a:r>
              <a:t>:</a:t>
            </a:r>
          </a:p>
          <a:p>
            <a:pPr lvl="2" marL="1371600" indent="-317500" defTabSz="457200">
              <a:lnSpc>
                <a:spcPct val="100000"/>
              </a:lnSpc>
              <a:spcBef>
                <a:spcPts val="0"/>
              </a:spcBef>
              <a:buFont typeface="Times Roman"/>
              <a:buChar char="▪"/>
              <a:defRPr sz="1700">
                <a:latin typeface="Times Roman"/>
                <a:ea typeface="Times Roman"/>
                <a:cs typeface="Times Roman"/>
                <a:sym typeface="Times Roman"/>
              </a:defRPr>
            </a:pPr>
            <a:r>
              <a:t>Yellow Cab retains </a:t>
            </a:r>
            <a:r>
              <a:rPr b="1"/>
              <a:t>65%</a:t>
            </a:r>
            <a:r>
              <a:t>.</a:t>
            </a:r>
          </a:p>
          <a:p>
            <a:pPr lvl="2" marL="1371600" indent="-317500" defTabSz="457200">
              <a:lnSpc>
                <a:spcPct val="100000"/>
              </a:lnSpc>
              <a:spcBef>
                <a:spcPts val="0"/>
              </a:spcBef>
              <a:buFont typeface="Times Roman"/>
              <a:buChar char="▪"/>
              <a:defRPr sz="1700">
                <a:latin typeface="Times Roman"/>
                <a:ea typeface="Times Roman"/>
                <a:cs typeface="Times Roman"/>
                <a:sym typeface="Times Roman"/>
              </a:defRPr>
            </a:pPr>
            <a:r>
              <a:t>Pink Cab retains </a:t>
            </a:r>
            <a:r>
              <a:rPr b="1"/>
              <a:t>30%</a:t>
            </a:r>
            <a:r>
              <a:t>.</a:t>
            </a:r>
            <a:br/>
            <a:br/>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Customers with </a:t>
            </a:r>
            <a:r>
              <a:rPr b="1"/>
              <a:t>10+ rides</a:t>
            </a:r>
            <a:r>
              <a:t>:</a:t>
            </a:r>
          </a:p>
          <a:p>
            <a:pPr lvl="2" marL="1371600" indent="-317500" defTabSz="457200">
              <a:lnSpc>
                <a:spcPct val="100000"/>
              </a:lnSpc>
              <a:spcBef>
                <a:spcPts val="0"/>
              </a:spcBef>
              <a:buFont typeface="Times Roman"/>
              <a:buChar char="▪"/>
              <a:defRPr sz="1700">
                <a:latin typeface="Times Roman"/>
                <a:ea typeface="Times Roman"/>
                <a:cs typeface="Times Roman"/>
                <a:sym typeface="Times Roman"/>
              </a:defRPr>
            </a:pPr>
            <a:r>
              <a:t>Yellow Cab retains </a:t>
            </a:r>
            <a:r>
              <a:rPr b="1"/>
              <a:t>35%</a:t>
            </a:r>
            <a:r>
              <a:t>.</a:t>
            </a:r>
          </a:p>
          <a:p>
            <a:pPr lvl="2" marL="1371600" indent="-317500" defTabSz="457200">
              <a:lnSpc>
                <a:spcPct val="100000"/>
              </a:lnSpc>
              <a:spcBef>
                <a:spcPts val="0"/>
              </a:spcBef>
              <a:buFont typeface="Times Roman"/>
              <a:buChar char="▪"/>
              <a:defRPr sz="1700">
                <a:latin typeface="Times Roman"/>
                <a:ea typeface="Times Roman"/>
                <a:cs typeface="Times Roman"/>
                <a:sym typeface="Times Roman"/>
              </a:defRPr>
            </a:pPr>
            <a:r>
              <a:t>Pink Cab retains </a:t>
            </a:r>
            <a:r>
              <a:rPr b="1"/>
              <a:t>10%</a:t>
            </a:r>
            <a:r>
              <a:t>.</a:t>
            </a:r>
            <a:br/>
            <a:br/>
          </a:p>
          <a:p>
            <a:pPr marL="457200" indent="-317500" defTabSz="457200">
              <a:lnSpc>
                <a:spcPct val="100000"/>
              </a:lnSpc>
              <a:spcBef>
                <a:spcPts val="1200"/>
              </a:spcBef>
              <a:buFont typeface="Times Roman"/>
              <a:defRPr sz="1700">
                <a:latin typeface="Times Roman"/>
                <a:ea typeface="Times Roman"/>
                <a:cs typeface="Times Roman"/>
                <a:sym typeface="Times Roman"/>
              </a:defRPr>
            </a:pPr>
            <a:r>
              <a:rPr b="1"/>
              <a:t>Insight</a:t>
            </a:r>
            <a:r>
              <a:t>:</a:t>
            </a:r>
          </a:p>
          <a:p>
            <a:pPr lvl="1" marL="1046691" indent="-449791" defTabSz="457200">
              <a:lnSpc>
                <a:spcPct val="100000"/>
              </a:lnSpc>
              <a:spcBef>
                <a:spcPts val="0"/>
              </a:spcBef>
              <a:buFont typeface="Times Roman"/>
              <a:buChar char="◦"/>
              <a:defRPr sz="1700">
                <a:latin typeface="Times Roman"/>
                <a:ea typeface="Times Roman"/>
                <a:cs typeface="Times Roman"/>
                <a:sym typeface="Times Roman"/>
              </a:defRPr>
            </a:pPr>
            <a:r>
              <a:t>Yellow Cab's retention strategy is significantly better.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ity - Wise Performance"/>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City - Wise Performance</a:t>
            </a:r>
          </a:p>
        </p:txBody>
      </p:sp>
      <p:sp>
        <p:nvSpPr>
          <p:cNvPr id="126" name="Reach Across Cities:…"/>
          <p:cNvSpPr txBox="1"/>
          <p:nvPr>
            <p:ph type="body" idx="1"/>
          </p:nvPr>
        </p:nvSpPr>
        <p:spPr>
          <a:prstGeom prst="rect">
            <a:avLst/>
          </a:prstGeom>
        </p:spPr>
        <p:txBody>
          <a:bodyPr/>
          <a:lstStyle/>
          <a:p>
            <a:pPr marL="457200" indent="-317500" defTabSz="457200">
              <a:lnSpc>
                <a:spcPct val="100000"/>
              </a:lnSpc>
              <a:spcBef>
                <a:spcPts val="1200"/>
              </a:spcBef>
              <a:buFont typeface="Times Roman"/>
              <a:defRPr b="1" sz="1700">
                <a:latin typeface="Times Roman"/>
                <a:ea typeface="Times Roman"/>
                <a:cs typeface="Times Roman"/>
                <a:sym typeface="Times Roman"/>
              </a:defRPr>
            </a:pPr>
          </a:p>
          <a:p>
            <a:pPr marL="0" indent="0" defTabSz="457200">
              <a:lnSpc>
                <a:spcPct val="100000"/>
              </a:lnSpc>
              <a:spcBef>
                <a:spcPts val="1200"/>
              </a:spcBef>
              <a:buSzTx/>
              <a:buFontTx/>
              <a:buNone/>
              <a:defRPr b="1" sz="1700">
                <a:latin typeface="Times Roman"/>
                <a:ea typeface="Times Roman"/>
                <a:cs typeface="Times Roman"/>
                <a:sym typeface="Times Roman"/>
              </a:defRPr>
            </a:pPr>
            <a:r>
              <a:t>Reach Across Cities</a:t>
            </a:r>
            <a:r>
              <a:rPr b="0"/>
              <a:t>:</a:t>
            </a:r>
            <a:endParaRPr b="0"/>
          </a:p>
          <a:p>
            <a:pPr marL="457200" indent="-317500" defTabSz="457200">
              <a:lnSpc>
                <a:spcPct val="100000"/>
              </a:lnSpc>
              <a:spcBef>
                <a:spcPts val="0"/>
              </a:spcBef>
              <a:buFont typeface="Times Roman"/>
              <a:defRPr b="1" sz="1700">
                <a:latin typeface="Times Roman"/>
                <a:ea typeface="Times Roman"/>
                <a:cs typeface="Times Roman"/>
                <a:sym typeface="Times Roman"/>
              </a:defRPr>
            </a:pPr>
            <a:r>
              <a:rPr b="0"/>
              <a:t>Yellow Cab has a </a:t>
            </a:r>
            <a:r>
              <a:t>higher customer reach in 25 cities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Pink Cab dominates in only </a:t>
            </a:r>
            <a:r>
              <a:rPr b="1"/>
              <a:t>4 cities</a:t>
            </a:r>
            <a:r>
              <a:t>.</a:t>
            </a:r>
            <a:br/>
            <a:br/>
          </a:p>
          <a:p>
            <a:pPr marL="0" indent="0" defTabSz="457200">
              <a:lnSpc>
                <a:spcPct val="100000"/>
              </a:lnSpc>
              <a:spcBef>
                <a:spcPts val="1200"/>
              </a:spcBef>
              <a:buSzTx/>
              <a:buFontTx/>
              <a:buNone/>
              <a:defRPr b="1" sz="1700">
                <a:latin typeface="Times Roman"/>
                <a:ea typeface="Times Roman"/>
                <a:cs typeface="Times Roman"/>
                <a:sym typeface="Times Roman"/>
              </a:defRPr>
            </a:pPr>
            <a:r>
              <a:t>Top Performing Cities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New York, Chicago, and Los Angeles are strongholds for Yellow Cab.</a:t>
            </a:r>
            <a:br/>
            <a:b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Key Insight</a:t>
            </a:r>
            <a:r>
              <a:rPr b="0"/>
              <a:t>:</a:t>
            </a:r>
          </a:p>
          <a:p>
            <a:pPr lvl="1" marL="1046691" indent="-449791" defTabSz="457200">
              <a:lnSpc>
                <a:spcPct val="100000"/>
              </a:lnSpc>
              <a:spcBef>
                <a:spcPts val="1200"/>
              </a:spcBef>
              <a:buFont typeface="Times Roman"/>
              <a:buChar char="◦"/>
              <a:defRPr sz="1700">
                <a:latin typeface="Times Roman"/>
                <a:ea typeface="Times Roman"/>
                <a:cs typeface="Times Roman"/>
                <a:sym typeface="Times Roman"/>
              </a:defRPr>
            </a:pPr>
            <a:r>
              <a:t> Yellow Cab dominates high-demand urban areas, making it the preferred investment.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shot 2024-12-19 at 8.00.45 PM.png" descr="Screenshot 2024-12-19 at 8.00.45 PM.png"/>
          <p:cNvPicPr>
            <a:picLocks noChangeAspect="1"/>
          </p:cNvPicPr>
          <p:nvPr/>
        </p:nvPicPr>
        <p:blipFill>
          <a:blip r:embed="rId2">
            <a:extLst/>
          </a:blip>
          <a:stretch>
            <a:fillRect/>
          </a:stretch>
        </p:blipFill>
        <p:spPr>
          <a:xfrm>
            <a:off x="384363" y="407830"/>
            <a:ext cx="7169430" cy="6466099"/>
          </a:xfrm>
          <a:prstGeom prst="rect">
            <a:avLst/>
          </a:prstGeom>
          <a:ln w="12700">
            <a:miter lim="400000"/>
          </a:ln>
        </p:spPr>
      </p:pic>
      <p:sp>
        <p:nvSpPr>
          <p:cNvPr id="129" name="This chart highlights the top 10 cities contributing the highest revenue for the cab companies. New York City dominates the list with revenue significantly surpassing other cities, followed by Chicago, Los Angeles, and Washington, D.C.. These cities repr"/>
          <p:cNvSpPr txBox="1"/>
          <p:nvPr/>
        </p:nvSpPr>
        <p:spPr>
          <a:xfrm>
            <a:off x="7387993" y="1005729"/>
            <a:ext cx="4516851" cy="401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This chart highlights the top 10 cities contributing the highest revenue for the cab companies. </a:t>
            </a:r>
            <a:r>
              <a:rPr b="1"/>
              <a:t>New York City</a:t>
            </a:r>
            <a:r>
              <a:t> dominates the list with revenue significantly surpassing other cities, followed by </a:t>
            </a:r>
            <a:r>
              <a:rPr b="1"/>
              <a:t>Chicago, Los Angeles, and Washington, D.C.</a:t>
            </a:r>
            <a:r>
              <a:t>. These cities represent major urban areas with high population density and demand for cab services.</a:t>
            </a:r>
          </a:p>
          <a:p>
            <a:pPr algn="just" defTabSz="457200">
              <a:spcBef>
                <a:spcPts val="1200"/>
              </a:spcBef>
              <a:defRPr sz="1600">
                <a:latin typeface="Times Roman"/>
                <a:ea typeface="Times Roman"/>
                <a:cs typeface="Times Roman"/>
                <a:sym typeface="Times Roman"/>
              </a:defRPr>
            </a:pPr>
            <a:r>
              <a:t>The revenue distribution suggests that focusing operations and marketing in these top-performing cities, especially </a:t>
            </a:r>
            <a:r>
              <a:rPr b="1"/>
              <a:t>New York and Chicago</a:t>
            </a:r>
            <a:r>
              <a:t>, can maximize profitability. Expanding services in other high-revenue cities like </a:t>
            </a:r>
            <a:r>
              <a:rPr b="1"/>
              <a:t>Los Angeles and Washington, D.C.</a:t>
            </a:r>
            <a:r>
              <a:t> could also drive growth for both companies.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easonal Trends"/>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Seasonal Trends</a:t>
            </a:r>
          </a:p>
        </p:txBody>
      </p:sp>
      <p:sp>
        <p:nvSpPr>
          <p:cNvPr id="132" name="Revenue Peaks:…"/>
          <p:cNvSpPr txBox="1"/>
          <p:nvPr>
            <p:ph type="body" idx="1"/>
          </p:nvPr>
        </p:nvSpPr>
        <p:spPr>
          <a:prstGeom prst="rect">
            <a:avLst/>
          </a:prstGeom>
        </p:spPr>
        <p:txBody>
          <a:bodyPr/>
          <a:lstStyle/>
          <a:p>
            <a:pPr marL="0" indent="0" defTabSz="457200">
              <a:lnSpc>
                <a:spcPct val="100000"/>
              </a:lnSpc>
              <a:spcBef>
                <a:spcPts val="1200"/>
              </a:spcBef>
              <a:buSzTx/>
              <a:buFontTx/>
              <a:buNone/>
              <a:defRPr b="1" sz="1700">
                <a:latin typeface="Times Roman"/>
                <a:ea typeface="Times Roman"/>
                <a:cs typeface="Times Roman"/>
                <a:sym typeface="Times Roman"/>
              </a:defRPr>
            </a:pPr>
            <a:br/>
            <a:br/>
            <a:r>
              <a:t>Revenue Peaks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Both companies experience demand spikes in </a:t>
            </a:r>
            <a:r>
              <a:rPr b="1"/>
              <a:t>December</a:t>
            </a:r>
            <a:r>
              <a:t> due to holidays.</a:t>
            </a:r>
            <a:br/>
            <a:br/>
          </a:p>
          <a:p>
            <a:pPr marL="0" indent="0" defTabSz="457200">
              <a:lnSpc>
                <a:spcPct val="100000"/>
              </a:lnSpc>
              <a:spcBef>
                <a:spcPts val="1200"/>
              </a:spcBef>
              <a:buSzTx/>
              <a:buFontTx/>
              <a:buNone/>
              <a:defRPr b="1" sz="1700">
                <a:latin typeface="Times Roman"/>
                <a:ea typeface="Times Roman"/>
                <a:cs typeface="Times Roman"/>
                <a:sym typeface="Times Roman"/>
              </a:defRPr>
            </a:pPr>
            <a:r>
              <a:t>Handling Seasonality</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Yellow Cab shows consistent performance even in low-demand months.</a:t>
            </a:r>
          </a:p>
          <a:p>
            <a:pPr marL="457200" indent="-317500" defTabSz="457200">
              <a:lnSpc>
                <a:spcPct val="100000"/>
              </a:lnSpc>
              <a:spcBef>
                <a:spcPts val="0"/>
              </a:spcBef>
              <a:buFont typeface="Times Roman"/>
              <a:defRPr sz="1700">
                <a:latin typeface="Times Roman"/>
                <a:ea typeface="Times Roman"/>
                <a:cs typeface="Times Roman"/>
                <a:sym typeface="Times Roman"/>
              </a:defRPr>
            </a:pPr>
            <a:r>
              <a:t>Pink Cab struggles during off-peak periods.</a:t>
            </a:r>
            <a:br/>
            <a:br/>
          </a:p>
          <a:p>
            <a:pPr marL="0" indent="0" defTabSz="457200">
              <a:lnSpc>
                <a:spcPct val="100000"/>
              </a:lnSpc>
              <a:spcBef>
                <a:spcPts val="1200"/>
              </a:spcBef>
              <a:buSzTx/>
              <a:buFontTx/>
              <a:buNone/>
              <a:defRPr sz="1700">
                <a:latin typeface="Times Roman"/>
                <a:ea typeface="Times Roman"/>
                <a:cs typeface="Times Roman"/>
                <a:sym typeface="Times Roman"/>
              </a:defRPr>
            </a:pPr>
            <a:r>
              <a:rPr b="1"/>
              <a:t>Key Insight</a:t>
            </a:r>
            <a:r>
              <a:t>:</a:t>
            </a:r>
            <a:br/>
            <a:br/>
            <a:r>
              <a:t>Yellow Cab effectively handles seasonality, ensuring steady revenue.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Screenshot 2024-12-19 at 8.08.02 PM.png" descr="Screenshot 2024-12-19 at 8.08.02 PM.png"/>
          <p:cNvPicPr>
            <a:picLocks noChangeAspect="1"/>
          </p:cNvPicPr>
          <p:nvPr/>
        </p:nvPicPr>
        <p:blipFill>
          <a:blip r:embed="rId2">
            <a:extLst/>
          </a:blip>
          <a:stretch>
            <a:fillRect/>
          </a:stretch>
        </p:blipFill>
        <p:spPr>
          <a:xfrm>
            <a:off x="20328" y="444500"/>
            <a:ext cx="7556501" cy="5969000"/>
          </a:xfrm>
          <a:prstGeom prst="rect">
            <a:avLst/>
          </a:prstGeom>
          <a:ln w="12700">
            <a:miter lim="400000"/>
          </a:ln>
        </p:spPr>
      </p:pic>
      <p:sp>
        <p:nvSpPr>
          <p:cNvPr id="135" name="The chart illustrates the seasonal variation in cab revenue over the year. Revenue begins at a lower level in the early months, remains stable through the middle of the year, and rises sharply toward the end of the year. The highest revenue is observed i"/>
          <p:cNvSpPr txBox="1"/>
          <p:nvPr/>
        </p:nvSpPr>
        <p:spPr>
          <a:xfrm>
            <a:off x="7509578" y="1215305"/>
            <a:ext cx="4393769" cy="401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The chart illustrates the seasonal variation in cab revenue over the year. Revenue begins at a lower level in the early months, remains stable through the middle of the year, and rises sharply toward the end of the year. The highest revenue is observed in </a:t>
            </a:r>
            <a:r>
              <a:rPr b="1"/>
              <a:t>December</a:t>
            </a:r>
            <a:r>
              <a:t>, likely driven by holiday travel and increased demand during the winter season.</a:t>
            </a:r>
          </a:p>
          <a:p>
            <a:pPr algn="just" defTabSz="457200">
              <a:spcBef>
                <a:spcPts val="1200"/>
              </a:spcBef>
              <a:defRPr sz="1600">
                <a:latin typeface="Times Roman"/>
                <a:ea typeface="Times Roman"/>
                <a:cs typeface="Times Roman"/>
                <a:sym typeface="Times Roman"/>
              </a:defRPr>
            </a:pPr>
            <a:r>
              <a:t>This trend highlights the importance of focusing marketing and operational efforts during high-demand months, especially November and December, to maximize profits. The consistent growth toward year-end underscores the seasonal dependency of cab services, making it critical to align strategies with these trends.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Ride Distance Analysis"/>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Ride Distance Analysis</a:t>
            </a:r>
          </a:p>
        </p:txBody>
      </p:sp>
      <p:sp>
        <p:nvSpPr>
          <p:cNvPr id="138" name="Trip Types:…"/>
          <p:cNvSpPr txBox="1"/>
          <p:nvPr>
            <p:ph type="body" idx="1"/>
          </p:nvPr>
        </p:nvSpPr>
        <p:spPr>
          <a:prstGeom prst="rect">
            <a:avLst/>
          </a:prstGeom>
        </p:spPr>
        <p:txBody>
          <a:bodyPr/>
          <a:lstStyle/>
          <a:p>
            <a:pPr marL="0" indent="0" defTabSz="457200">
              <a:lnSpc>
                <a:spcPct val="100000"/>
              </a:lnSpc>
              <a:spcBef>
                <a:spcPts val="1200"/>
              </a:spcBef>
              <a:buSzTx/>
              <a:buFontTx/>
              <a:buNone/>
              <a:defRPr b="1" sz="1700">
                <a:latin typeface="Times Roman"/>
                <a:ea typeface="Times Roman"/>
                <a:cs typeface="Times Roman"/>
                <a:sym typeface="Times Roman"/>
              </a:defRPr>
            </a:pPr>
            <a:br/>
            <a:r>
              <a:t>Trip Types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5–35 KM trips generate the majority of profits for both companies.</a:t>
            </a:r>
          </a:p>
          <a:p>
            <a:pPr marL="457200" indent="-317500" defTabSz="457200">
              <a:lnSpc>
                <a:spcPct val="100000"/>
              </a:lnSpc>
              <a:spcBef>
                <a:spcPts val="0"/>
              </a:spcBef>
              <a:buFont typeface="Times Roman"/>
              <a:defRPr sz="1700">
                <a:latin typeface="Times Roman"/>
                <a:ea typeface="Times Roman"/>
                <a:cs typeface="Times Roman"/>
                <a:sym typeface="Times Roman"/>
              </a:defRPr>
            </a:pPr>
            <a:r>
              <a:t>Yellow Cab has </a:t>
            </a:r>
            <a:r>
              <a:rPr b="1"/>
              <a:t>better reach</a:t>
            </a:r>
            <a:r>
              <a:t> for both short and long trips.</a:t>
            </a:r>
            <a:br/>
            <a:br/>
          </a:p>
          <a:p>
            <a:pPr marL="0" indent="0" defTabSz="457200">
              <a:lnSpc>
                <a:spcPct val="100000"/>
              </a:lnSpc>
              <a:spcBef>
                <a:spcPts val="1200"/>
              </a:spcBef>
              <a:buSzTx/>
              <a:buFontTx/>
              <a:buNone/>
              <a:defRPr b="1" sz="1700">
                <a:latin typeface="Times Roman"/>
                <a:ea typeface="Times Roman"/>
                <a:cs typeface="Times Roman"/>
                <a:sym typeface="Times Roman"/>
              </a:defRPr>
            </a:pPr>
            <a:r>
              <a:t>Customer Plans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Yellow Cab offers </a:t>
            </a:r>
            <a:r>
              <a:rPr b="1"/>
              <a:t>better options</a:t>
            </a:r>
            <a:r>
              <a:t> for short, medium, and long-distance trips.</a:t>
            </a: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0" indent="0" defTabSz="457200">
              <a:lnSpc>
                <a:spcPct val="100000"/>
              </a:lnSpc>
              <a:spcBef>
                <a:spcPts val="0"/>
              </a:spcBef>
              <a:buSzTx/>
              <a:buFontTx/>
              <a:buNone/>
              <a:defRPr sz="1700">
                <a:latin typeface="Times Roman"/>
                <a:ea typeface="Times Roman"/>
                <a:cs typeface="Times Roman"/>
                <a:sym typeface="Times Roman"/>
              </a:defRPr>
            </a:pPr>
            <a:r>
              <a:rPr b="1"/>
              <a:t>Key Insight</a:t>
            </a:r>
            <a:r>
              <a:t>:</a:t>
            </a:r>
            <a:br/>
            <a:br/>
            <a:r>
              <a:t>Yellow Cab's trip strategy appeals to a broader range of customers.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Profit Forecasting"/>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Profit Forecasting</a:t>
            </a:r>
          </a:p>
        </p:txBody>
      </p:sp>
      <p:sp>
        <p:nvSpPr>
          <p:cNvPr id="141" name="Forecast for 2019:…"/>
          <p:cNvSpPr txBox="1"/>
          <p:nvPr>
            <p:ph type="body" idx="1"/>
          </p:nvPr>
        </p:nvSpPr>
        <p:spPr>
          <a:prstGeom prst="rect">
            <a:avLst/>
          </a:prstGeom>
        </p:spPr>
        <p:txBody>
          <a:bodyPr/>
          <a:lstStyle/>
          <a:p>
            <a:pPr marL="457200" indent="-317500" defTabSz="457200">
              <a:lnSpc>
                <a:spcPct val="100000"/>
              </a:lnSpc>
              <a:spcBef>
                <a:spcPts val="1200"/>
              </a:spcBef>
              <a:buFont typeface="Times Roman"/>
              <a:defRPr b="1" sz="1700">
                <a:latin typeface="Times Roman"/>
                <a:ea typeface="Times Roman"/>
                <a:cs typeface="Times Roman"/>
                <a:sym typeface="Times Roman"/>
              </a:defRPr>
            </a:pP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Forecast for 2019</a:t>
            </a:r>
            <a:r>
              <a:rPr b="0"/>
              <a:t>:</a:t>
            </a:r>
            <a:endParaRPr b="0"/>
          </a:p>
          <a:p>
            <a:pPr lvl="1" marL="914400" indent="-317500" defTabSz="457200">
              <a:lnSpc>
                <a:spcPct val="100000"/>
              </a:lnSpc>
              <a:spcBef>
                <a:spcPts val="0"/>
              </a:spcBef>
              <a:buFont typeface="Times Roman"/>
              <a:buChar char="◦"/>
              <a:defRPr b="1" sz="1700">
                <a:latin typeface="Times Roman"/>
                <a:ea typeface="Times Roman"/>
                <a:cs typeface="Times Roman"/>
                <a:sym typeface="Times Roman"/>
              </a:defRPr>
            </a:pPr>
            <a:r>
              <a:rPr b="0"/>
              <a:t>Yellow Cab: </a:t>
            </a:r>
            <a:r>
              <a:t>1.83% profit loss</a:t>
            </a:r>
            <a:r>
              <a:rPr b="0"/>
              <a:t>.</a:t>
            </a:r>
            <a:endParaRPr b="0"/>
          </a:p>
          <a:p>
            <a:pPr lvl="1" marL="914400" indent="-317500" defTabSz="457200">
              <a:lnSpc>
                <a:spcPct val="100000"/>
              </a:lnSpc>
              <a:spcBef>
                <a:spcPts val="0"/>
              </a:spcBef>
              <a:buFont typeface="Times Roman"/>
              <a:buChar char="◦"/>
              <a:defRPr b="1" sz="1700">
                <a:latin typeface="Times Roman"/>
                <a:ea typeface="Times Roman"/>
                <a:cs typeface="Times Roman"/>
                <a:sym typeface="Times Roman"/>
              </a:defRPr>
            </a:pPr>
            <a:r>
              <a:rPr b="0"/>
              <a:t>Pink Cab: </a:t>
            </a:r>
            <a:r>
              <a:t>3.1% profit loss</a:t>
            </a:r>
            <a:r>
              <a:rPr b="0"/>
              <a:t>.</a:t>
            </a:r>
            <a:br>
              <a:rPr b="0"/>
            </a:br>
            <a:br>
              <a:rPr b="0"/>
            </a:br>
            <a:br>
              <a:rPr b="0"/>
            </a:br>
            <a:endParaRPr b="0"/>
          </a:p>
          <a:p>
            <a:pPr marL="457200" indent="-317500" defTabSz="457200">
              <a:lnSpc>
                <a:spcPct val="100000"/>
              </a:lnSpc>
              <a:spcBef>
                <a:spcPts val="1200"/>
              </a:spcBef>
              <a:buFont typeface="Times Roman"/>
              <a:defRPr b="1" sz="1700">
                <a:latin typeface="Times Roman"/>
                <a:ea typeface="Times Roman"/>
                <a:cs typeface="Times Roman"/>
                <a:sym typeface="Times Roman"/>
              </a:defRPr>
            </a:pPr>
            <a:r>
              <a:t>Key Insight</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Yellow Cab is more resilient against market challenges and shows a smaller projected decline in profit.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Screenshot 2024-12-19 at 8.13.44 PM.png" descr="Screenshot 2024-12-19 at 8.13.44 PM.png"/>
          <p:cNvPicPr>
            <a:picLocks noChangeAspect="1"/>
          </p:cNvPicPr>
          <p:nvPr/>
        </p:nvPicPr>
        <p:blipFill>
          <a:blip r:embed="rId2">
            <a:extLst/>
          </a:blip>
          <a:stretch>
            <a:fillRect/>
          </a:stretch>
        </p:blipFill>
        <p:spPr>
          <a:xfrm>
            <a:off x="-103652" y="584686"/>
            <a:ext cx="8020868" cy="5044800"/>
          </a:xfrm>
          <a:prstGeom prst="rect">
            <a:avLst/>
          </a:prstGeom>
          <a:ln w="12700">
            <a:miter lim="400000"/>
          </a:ln>
        </p:spPr>
      </p:pic>
      <p:sp>
        <p:nvSpPr>
          <p:cNvPr id="144" name="This scatter plot demonstrates the relationship between city population and total revenue. There is a clear positive correlation, with larger populations generally driving higher revenue. The outlier point corresponds to New York City, which has the high"/>
          <p:cNvSpPr txBox="1"/>
          <p:nvPr/>
        </p:nvSpPr>
        <p:spPr>
          <a:xfrm>
            <a:off x="7985839" y="1135051"/>
            <a:ext cx="3882127" cy="425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This scatter plot demonstrates the relationship between city population and total revenue. There is a clear positive correlation, with larger populations generally driving higher revenue. The outlier point corresponds to </a:t>
            </a:r>
            <a:r>
              <a:rPr b="1"/>
              <a:t>New York City</a:t>
            </a:r>
            <a:r>
              <a:t>, which has the highest population and contributes significantly more revenue than other cities.</a:t>
            </a:r>
          </a:p>
          <a:p>
            <a:pPr algn="just" defTabSz="457200">
              <a:spcBef>
                <a:spcPts val="1200"/>
              </a:spcBef>
              <a:defRPr sz="1600">
                <a:latin typeface="Times Roman"/>
                <a:ea typeface="Times Roman"/>
                <a:cs typeface="Times Roman"/>
                <a:sym typeface="Times Roman"/>
              </a:defRPr>
            </a:pPr>
            <a:r>
              <a:t>This analysis underscores the importance of targeting highly populated urban centers like New York, Chicago, and Los Angeles, as these cities represent the most lucrative markets for cab services. Expanding operations and marketing efforts in these regions can maximize profitability.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Screenshot 2024-12-19 at 8.16.48 PM.png" descr="Screenshot 2024-12-19 at 8.16.48 PM.png"/>
          <p:cNvPicPr>
            <a:picLocks noChangeAspect="1"/>
          </p:cNvPicPr>
          <p:nvPr/>
        </p:nvPicPr>
        <p:blipFill>
          <a:blip r:embed="rId2">
            <a:extLst/>
          </a:blip>
          <a:stretch>
            <a:fillRect/>
          </a:stretch>
        </p:blipFill>
        <p:spPr>
          <a:xfrm>
            <a:off x="771718" y="494672"/>
            <a:ext cx="10031131" cy="593371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commendations"/>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Recommendations</a:t>
            </a:r>
          </a:p>
        </p:txBody>
      </p:sp>
      <p:sp>
        <p:nvSpPr>
          <p:cNvPr id="149" name="Recommendation: XYZ should invest in Yellow Cab due to its strong performance and profitability.…"/>
          <p:cNvSpPr txBox="1"/>
          <p:nvPr>
            <p:ph type="body" idx="1"/>
          </p:nvPr>
        </p:nvSpPr>
        <p:spPr>
          <a:xfrm>
            <a:off x="704953" y="1825624"/>
            <a:ext cx="10991426" cy="4778966"/>
          </a:xfrm>
          <a:prstGeom prst="rect">
            <a:avLst/>
          </a:prstGeom>
        </p:spPr>
        <p:txBody>
          <a:bodyPr/>
          <a:lstStyle/>
          <a:p>
            <a:pPr marL="0" indent="0" defTabSz="457200">
              <a:lnSpc>
                <a:spcPct val="100000"/>
              </a:lnSpc>
              <a:spcBef>
                <a:spcPts val="1200"/>
              </a:spcBef>
              <a:buSzTx/>
              <a:buFontTx/>
              <a:buNone/>
              <a:defRPr sz="1700">
                <a:latin typeface="Times Roman"/>
                <a:ea typeface="Times Roman"/>
                <a:cs typeface="Times Roman"/>
                <a:sym typeface="Times Roman"/>
              </a:defRPr>
            </a:pPr>
            <a:br/>
            <a:r>
              <a:rPr b="1"/>
              <a:t>Recommendation</a:t>
            </a:r>
            <a:r>
              <a:t>:</a:t>
            </a:r>
            <a:br/>
            <a:r>
              <a:t>XYZ should invest in </a:t>
            </a:r>
            <a:r>
              <a:rPr b="1"/>
              <a:t>Yellow Cab</a:t>
            </a:r>
            <a:r>
              <a:t> due to its strong performance and profitability.</a:t>
            </a:r>
            <a:br/>
          </a:p>
          <a:p>
            <a:pPr marL="0" indent="0" defTabSz="457200">
              <a:lnSpc>
                <a:spcPct val="100000"/>
              </a:lnSpc>
              <a:spcBef>
                <a:spcPts val="1200"/>
              </a:spcBef>
              <a:buSzTx/>
              <a:buFontTx/>
              <a:buNone/>
              <a:defRPr b="1" sz="1700">
                <a:latin typeface="Times Roman"/>
                <a:ea typeface="Times Roman"/>
                <a:cs typeface="Times Roman"/>
                <a:sym typeface="Times Roman"/>
              </a:defRPr>
            </a:pPr>
            <a:r>
              <a:t>Key Reasons</a:t>
            </a:r>
            <a:r>
              <a:rPr b="0"/>
              <a:t>:</a:t>
            </a:r>
            <a:endParaRPr b="0"/>
          </a:p>
          <a:p>
            <a:pPr marL="4572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Higher revenue and profit per ride.</a:t>
            </a:r>
          </a:p>
          <a:p>
            <a:pPr marL="4572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Better retention and customer reach.</a:t>
            </a:r>
          </a:p>
          <a:p>
            <a:pPr marL="4572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Dominance in high-demand cities.</a:t>
            </a:r>
          </a:p>
          <a:p>
            <a:pPr marL="4572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Effective handling of seasonality and diverse trip plans.</a:t>
            </a:r>
          </a:p>
          <a:p>
            <a:pPr marL="4572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Strong position in medium and low-income demographics.</a:t>
            </a:r>
            <a:br/>
            <a:br/>
          </a:p>
          <a:p>
            <a:pPr marL="0" indent="0" defTabSz="457200">
              <a:lnSpc>
                <a:spcPct val="100000"/>
              </a:lnSpc>
              <a:spcBef>
                <a:spcPts val="1200"/>
              </a:spcBef>
              <a:buSzTx/>
              <a:buFontTx/>
              <a:buNone/>
              <a:defRPr b="1" sz="1700">
                <a:latin typeface="Times Roman"/>
                <a:ea typeface="Times Roman"/>
                <a:cs typeface="Times Roman"/>
                <a:sym typeface="Times Roman"/>
              </a:defRPr>
            </a:pPr>
            <a:r>
              <a:t>Next Steps</a:t>
            </a:r>
            <a:r>
              <a:rPr b="0"/>
              <a:t>:</a:t>
            </a:r>
            <a:endParaRPr b="0"/>
          </a:p>
          <a:p>
            <a:pPr marL="457200" indent="-317500" defTabSz="457200">
              <a:lnSpc>
                <a:spcPct val="100000"/>
              </a:lnSpc>
              <a:spcBef>
                <a:spcPts val="0"/>
              </a:spcBef>
              <a:buFont typeface="Times Roman"/>
              <a:defRPr sz="1700">
                <a:latin typeface="Times Roman"/>
                <a:ea typeface="Times Roman"/>
                <a:cs typeface="Times Roman"/>
                <a:sym typeface="Times Roman"/>
              </a:defRPr>
            </a:pPr>
            <a:r>
              <a:t>Focus on expanding Yellow Cab's operations in high-demand cities.</a:t>
            </a:r>
          </a:p>
          <a:p>
            <a:pPr marL="457200" indent="-317500" defTabSz="457200">
              <a:lnSpc>
                <a:spcPct val="100000"/>
              </a:lnSpc>
              <a:spcBef>
                <a:spcPts val="0"/>
              </a:spcBef>
              <a:buFont typeface="Times Roman"/>
              <a:defRPr sz="1700">
                <a:latin typeface="Times Roman"/>
                <a:ea typeface="Times Roman"/>
                <a:cs typeface="Times Roman"/>
                <a:sym typeface="Times Roman"/>
              </a:defRPr>
            </a:pPr>
            <a:r>
              <a:t>Enhance marketing efforts during peak seasons like December.</a:t>
            </a:r>
          </a:p>
          <a:p>
            <a:pPr marL="457200" indent="-317500" defTabSz="457200">
              <a:lnSpc>
                <a:spcPct val="100000"/>
              </a:lnSpc>
              <a:spcBef>
                <a:spcPts val="0"/>
              </a:spcBef>
              <a:buFont typeface="Times Roman"/>
              <a:defRPr sz="1700">
                <a:latin typeface="Times Roman"/>
                <a:ea typeface="Times Roman"/>
                <a:cs typeface="Times Roman"/>
                <a:sym typeface="Times Roman"/>
              </a:defRPr>
            </a:pPr>
            <a:r>
              <a:t>Develop loyalty programs to strengthen retention.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Objective"/>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Objective</a:t>
            </a:r>
          </a:p>
        </p:txBody>
      </p:sp>
      <p:sp>
        <p:nvSpPr>
          <p:cNvPr id="98" name="Purpose: Evaluate and identify the better-performing cab company for investment.…"/>
          <p:cNvSpPr txBox="1"/>
          <p:nvPr>
            <p:ph type="body" idx="1"/>
          </p:nvPr>
        </p:nvSpPr>
        <p:spPr>
          <a:prstGeom prst="rect">
            <a:avLst/>
          </a:prstGeom>
        </p:spPr>
        <p:txBody>
          <a:bodyPr/>
          <a:lstStyle/>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r>
              <a:rPr b="1"/>
              <a:t>Purpose</a:t>
            </a:r>
            <a:r>
              <a:t>: Evaluate and identify the better-performing cab company for investment.</a:t>
            </a: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p>
          <a:p>
            <a:pPr marL="457200" indent="-317500" defTabSz="457200">
              <a:lnSpc>
                <a:spcPct val="100000"/>
              </a:lnSpc>
              <a:spcBef>
                <a:spcPts val="0"/>
              </a:spcBef>
              <a:buFont typeface="Times Roman"/>
              <a:defRPr sz="1700">
                <a:latin typeface="Times Roman"/>
                <a:ea typeface="Times Roman"/>
                <a:cs typeface="Times Roman"/>
                <a:sym typeface="Times Roman"/>
              </a:defRPr>
            </a:pPr>
            <a:r>
              <a:t>To provide actionable insights to help XYZ identify the right cab company for investment in the growing cab industry.</a:t>
            </a:r>
          </a:p>
          <a:p>
            <a:pPr marL="120315" indent="-120315" defTabSz="457200">
              <a:lnSpc>
                <a:spcPct val="100000"/>
              </a:lnSpc>
              <a:spcBef>
                <a:spcPts val="0"/>
              </a:spcBef>
              <a:buFontTx/>
              <a:defRPr sz="1200">
                <a:latin typeface="Times Roman"/>
                <a:ea typeface="Times Roman"/>
                <a:cs typeface="Times Roman"/>
                <a:sym typeface="Times Roman"/>
              </a:defRPr>
            </a:pPr>
          </a:p>
          <a:p>
            <a:pPr marL="120315" indent="-120315" defTabSz="457200">
              <a:lnSpc>
                <a:spcPct val="100000"/>
              </a:lnSpc>
              <a:spcBef>
                <a:spcPts val="0"/>
              </a:spcBef>
              <a:buFontTx/>
              <a:defRPr sz="1200">
                <a:latin typeface="Times Roman"/>
                <a:ea typeface="Times Roman"/>
                <a:cs typeface="Times Roman"/>
                <a:sym typeface="Times Roman"/>
              </a:defRPr>
            </a:pPr>
          </a:p>
          <a:p>
            <a:pPr marL="120315" indent="-120315" defTabSz="457200">
              <a:lnSpc>
                <a:spcPct val="100000"/>
              </a:lnSpc>
              <a:spcBef>
                <a:spcPts val="0"/>
              </a:spcBef>
              <a:buFontTx/>
              <a:defRPr sz="1200">
                <a:latin typeface="Times Roman"/>
                <a:ea typeface="Times Roman"/>
                <a:cs typeface="Times Roman"/>
                <a:sym typeface="Times Roman"/>
              </a:defRPr>
            </a:pP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Key Questions Addressed</a:t>
            </a:r>
            <a:r>
              <a:rPr b="0"/>
              <a:t>:</a:t>
            </a:r>
            <a:endParaRPr b="0"/>
          </a:p>
          <a:p>
            <a:pPr lvl="1" marL="9144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Which company generates higher revenue and profits?</a:t>
            </a:r>
          </a:p>
          <a:p>
            <a:pPr lvl="1" marL="9144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How do customer demographics and retention compare between companies?</a:t>
            </a:r>
          </a:p>
          <a:p>
            <a:pPr lvl="1" marL="9144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What seasonal or city-level trends affect performance?</a:t>
            </a:r>
          </a:p>
          <a:p>
            <a:pPr lvl="1" marL="914400" indent="-317500" defTabSz="457200">
              <a:lnSpc>
                <a:spcPct val="100000"/>
              </a:lnSpc>
              <a:spcBef>
                <a:spcPts val="0"/>
              </a:spcBef>
              <a:buFont typeface="Times Roman"/>
              <a:buAutoNum type="arabicPeriod" startAt="1"/>
              <a:defRPr sz="1700">
                <a:latin typeface="Times Roman"/>
                <a:ea typeface="Times Roman"/>
                <a:cs typeface="Times Roman"/>
                <a:sym typeface="Times Roman"/>
              </a:defRPr>
            </a:pPr>
            <a:r>
              <a:t>Which company is the better investment opportunity?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ctrTitle"/>
          </p:nvPr>
        </p:nvSpPr>
        <p:spPr>
          <a:xfrm>
            <a:off x="-1" y="-1"/>
            <a:ext cx="5733143" cy="6858003"/>
          </a:xfrm>
          <a:prstGeom prst="rect">
            <a:avLst/>
          </a:prstGeom>
          <a:solidFill>
            <a:srgbClr val="3B3B3B"/>
          </a:solidFill>
        </p:spPr>
        <p:txBody>
          <a:bodyPr anchor="t"/>
          <a:lstStyle/>
          <a:p>
            <a:pPr>
              <a:defRPr>
                <a:solidFill>
                  <a:srgbClr val="FF6600"/>
                </a:solidFill>
              </a:defRPr>
            </a:pPr>
          </a:p>
        </p:txBody>
      </p:sp>
      <p:pic>
        <p:nvPicPr>
          <p:cNvPr id="152"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153" name="Subtitle 5"/>
          <p:cNvSpPr txBox="1"/>
          <p:nvPr>
            <p:ph type="subTitle" sz="quarter" idx="1"/>
          </p:nvPr>
        </p:nvSpPr>
        <p:spPr>
          <a:xfrm>
            <a:off x="5152569" y="2481943"/>
            <a:ext cx="5558975" cy="1655762"/>
          </a:xfrm>
          <a:prstGeom prst="rect">
            <a:avLst/>
          </a:prstGeom>
        </p:spPr>
        <p:txBody>
          <a:bodyPr/>
          <a:lstStyle>
            <a:lvl1pPr>
              <a:defRPr sz="6600">
                <a:solidFill>
                  <a:srgbClr val="FF6600"/>
                </a:solidFill>
              </a:defRPr>
            </a:lvl1pPr>
          </a:lstStyle>
          <a:p>
            <a:pPr/>
            <a:r>
              <a:t>Thank You</a:t>
            </a:r>
          </a:p>
        </p:txBody>
      </p:sp>
      <p:sp>
        <p:nvSpPr>
          <p:cNvPr id="154" name="Riya Gaur riyagaur1299@gmail.com"/>
          <p:cNvSpPr txBox="1"/>
          <p:nvPr/>
        </p:nvSpPr>
        <p:spPr>
          <a:xfrm>
            <a:off x="5996999" y="6048293"/>
            <a:ext cx="2878224" cy="4614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Riya Gaur</a:t>
            </a:r>
            <a:br/>
            <a:r>
              <a:rPr u="sng">
                <a:solidFill>
                  <a:srgbClr val="0563C1"/>
                </a:solidFill>
                <a:uFill>
                  <a:solidFill>
                    <a:srgbClr val="0563C1"/>
                  </a:solidFill>
                </a:uFill>
                <a:hlinkClick r:id="rId3" invalidUrl="" action="" tgtFrame="" tooltip="" history="1" highlightClick="0" endSnd="0"/>
              </a:rPr>
              <a:t>riyagaur1299@gmail.com</a:t>
            </a: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Data Overview"/>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Data Overview</a:t>
            </a:r>
          </a:p>
        </p:txBody>
      </p:sp>
      <p:sp>
        <p:nvSpPr>
          <p:cNvPr id="101" name="Data Sources:…"/>
          <p:cNvSpPr txBox="1"/>
          <p:nvPr>
            <p:ph type="body" idx="1"/>
          </p:nvPr>
        </p:nvSpPr>
        <p:spPr>
          <a:prstGeom prst="rect">
            <a:avLst/>
          </a:prstGeom>
        </p:spPr>
        <p:txBody>
          <a:bodyPr/>
          <a:lstStyle/>
          <a:p>
            <a:pPr marL="0" indent="0" defTabSz="457200">
              <a:lnSpc>
                <a:spcPct val="100000"/>
              </a:lnSpc>
              <a:spcBef>
                <a:spcPts val="1200"/>
              </a:spcBef>
              <a:buSzTx/>
              <a:buFontTx/>
              <a:buNone/>
              <a:defRPr b="1" sz="1200">
                <a:latin typeface="Times Roman"/>
                <a:ea typeface="Times Roman"/>
                <a:cs typeface="Times Roman"/>
                <a:sym typeface="Times Roman"/>
              </a:defRPr>
            </a:pPr>
            <a:endParaRPr b="0"/>
          </a:p>
          <a:p>
            <a:pPr marL="457200" indent="-317500" defTabSz="457200">
              <a:lnSpc>
                <a:spcPct val="100000"/>
              </a:lnSpc>
              <a:spcBef>
                <a:spcPts val="1200"/>
              </a:spcBef>
              <a:buFont typeface="Times Roman"/>
              <a:defRPr b="1" sz="1800">
                <a:latin typeface="Times Roman"/>
                <a:ea typeface="Times Roman"/>
                <a:cs typeface="Times Roman"/>
                <a:sym typeface="Times Roman"/>
              </a:defRPr>
            </a:pPr>
            <a:r>
              <a:t>Data Sources</a:t>
            </a:r>
            <a:r>
              <a:rPr b="0"/>
              <a:t>:</a:t>
            </a:r>
            <a:endParaRPr b="0"/>
          </a:p>
          <a:p>
            <a:pPr lvl="1" marL="914400" indent="-317500" defTabSz="457200">
              <a:lnSpc>
                <a:spcPct val="100000"/>
              </a:lnSpc>
              <a:spcBef>
                <a:spcPts val="0"/>
              </a:spcBef>
              <a:buFont typeface="Times Roman"/>
              <a:buChar char="◦"/>
              <a:defRPr sz="1800">
                <a:latin typeface="Times Roman"/>
                <a:ea typeface="Times Roman"/>
                <a:cs typeface="Times Roman"/>
                <a:sym typeface="Times Roman"/>
              </a:defRPr>
            </a:pPr>
            <a:r>
              <a:t>Cab_Data.csv: Transaction details for rides.</a:t>
            </a:r>
          </a:p>
          <a:p>
            <a:pPr lvl="1" marL="914400" indent="-317500" defTabSz="457200">
              <a:lnSpc>
                <a:spcPct val="100000"/>
              </a:lnSpc>
              <a:spcBef>
                <a:spcPts val="0"/>
              </a:spcBef>
              <a:buFont typeface="Times Roman"/>
              <a:buChar char="◦"/>
              <a:defRPr sz="1800">
                <a:latin typeface="Times Roman"/>
                <a:ea typeface="Times Roman"/>
                <a:cs typeface="Times Roman"/>
                <a:sym typeface="Times Roman"/>
              </a:defRPr>
            </a:pPr>
            <a:r>
              <a:t>Customer_ID.csv: Customer demographics.</a:t>
            </a:r>
          </a:p>
          <a:p>
            <a:pPr lvl="1" marL="914400" indent="-317500" defTabSz="457200">
              <a:lnSpc>
                <a:spcPct val="100000"/>
              </a:lnSpc>
              <a:spcBef>
                <a:spcPts val="0"/>
              </a:spcBef>
              <a:buFont typeface="Times Roman"/>
              <a:buChar char="◦"/>
              <a:defRPr sz="1800">
                <a:latin typeface="Times Roman"/>
                <a:ea typeface="Times Roman"/>
                <a:cs typeface="Times Roman"/>
                <a:sym typeface="Times Roman"/>
              </a:defRPr>
            </a:pPr>
            <a:r>
              <a:t>Transaction_ID.csv: Payment mode and transaction mapping.</a:t>
            </a:r>
          </a:p>
          <a:p>
            <a:pPr lvl="1" marL="914400" indent="-317500" defTabSz="457200">
              <a:lnSpc>
                <a:spcPct val="100000"/>
              </a:lnSpc>
              <a:spcBef>
                <a:spcPts val="0"/>
              </a:spcBef>
              <a:buFont typeface="Times Roman"/>
              <a:buChar char="◦"/>
              <a:defRPr sz="1800">
                <a:latin typeface="Times Roman"/>
                <a:ea typeface="Times Roman"/>
                <a:cs typeface="Times Roman"/>
                <a:sym typeface="Times Roman"/>
              </a:defRPr>
            </a:pPr>
            <a:r>
              <a:t>City.csv: City-level population and cab users.</a:t>
            </a:r>
            <a:br/>
          </a:p>
          <a:p>
            <a:pPr marL="457200" indent="-317500" defTabSz="457200">
              <a:lnSpc>
                <a:spcPct val="100000"/>
              </a:lnSpc>
              <a:spcBef>
                <a:spcPts val="1200"/>
              </a:spcBef>
              <a:buFont typeface="Times Roman"/>
              <a:defRPr sz="1800">
                <a:latin typeface="Times Roman"/>
                <a:ea typeface="Times Roman"/>
                <a:cs typeface="Times Roman"/>
                <a:sym typeface="Times Roman"/>
              </a:defRPr>
            </a:pPr>
            <a:r>
              <a:rPr b="1"/>
              <a:t>Timeframe</a:t>
            </a:r>
            <a:r>
              <a:t>:</a:t>
            </a:r>
            <a:br/>
            <a:r>
              <a:t>January 2016 – December 2018</a:t>
            </a:r>
            <a:br/>
          </a:p>
          <a:p>
            <a:pPr marL="457200" indent="-317500" defTabSz="457200">
              <a:lnSpc>
                <a:spcPct val="100000"/>
              </a:lnSpc>
              <a:spcBef>
                <a:spcPts val="1200"/>
              </a:spcBef>
              <a:buFont typeface="Times Roman"/>
              <a:defRPr sz="1800">
                <a:latin typeface="Times Roman"/>
                <a:ea typeface="Times Roman"/>
                <a:cs typeface="Times Roman"/>
                <a:sym typeface="Times Roman"/>
              </a:defRPr>
            </a:pPr>
            <a:r>
              <a:rPr b="1"/>
              <a:t>Key Metrics</a:t>
            </a:r>
            <a:r>
              <a:t>:</a:t>
            </a:r>
            <a:br/>
            <a:br/>
            <a:r>
              <a:t>Revenue, Profit, Retention Rates, Seasonal Trends, and City Performance.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Company Performance Overview"/>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Company Performance Overview</a:t>
            </a:r>
          </a:p>
        </p:txBody>
      </p:sp>
      <p:sp>
        <p:nvSpPr>
          <p:cNvPr id="104" name="Revenue Comparison:…"/>
          <p:cNvSpPr txBox="1"/>
          <p:nvPr>
            <p:ph type="body" idx="1"/>
          </p:nvPr>
        </p:nvSpPr>
        <p:spPr>
          <a:prstGeom prst="rect">
            <a:avLst/>
          </a:prstGeom>
        </p:spPr>
        <p:txBody>
          <a:bodyPr/>
          <a:lstStyle/>
          <a:p>
            <a:pPr marL="457200" indent="-317500" defTabSz="457200">
              <a:lnSpc>
                <a:spcPct val="100000"/>
              </a:lnSpc>
              <a:spcBef>
                <a:spcPts val="1200"/>
              </a:spcBef>
              <a:buFont typeface="Times Roman"/>
              <a:defRPr b="1" sz="1700">
                <a:latin typeface="Times Roman"/>
                <a:ea typeface="Times Roman"/>
                <a:cs typeface="Times Roman"/>
                <a:sym typeface="Times Roman"/>
              </a:defRPr>
            </a:pP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Revenue Comparison</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Yellow Cab: </a:t>
            </a:r>
            <a:r>
              <a:rPr b="1"/>
              <a:t>$43.25M</a:t>
            </a:r>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Pink Cab: </a:t>
            </a:r>
            <a:r>
              <a:rPr b="1"/>
              <a:t>$5.23M</a:t>
            </a:r>
            <a:br>
              <a:rPr b="1"/>
            </a:b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Profit per Ride</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Yellow Cab: </a:t>
            </a:r>
            <a:r>
              <a:rPr b="1"/>
              <a:t>$159.48</a:t>
            </a:r>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Pink Cab: </a:t>
            </a:r>
            <a:r>
              <a:rPr b="1"/>
              <a:t>$62.48</a:t>
            </a:r>
            <a:br>
              <a:rPr b="1"/>
            </a:br>
            <a:br>
              <a:rPr b="1"/>
            </a:br>
          </a:p>
          <a:p>
            <a:pPr marL="457200" indent="-317500" defTabSz="457200">
              <a:lnSpc>
                <a:spcPct val="100000"/>
              </a:lnSpc>
              <a:spcBef>
                <a:spcPts val="1200"/>
              </a:spcBef>
              <a:buFont typeface="Times Roman"/>
              <a:defRPr sz="1700">
                <a:latin typeface="Times Roman"/>
                <a:ea typeface="Times Roman"/>
                <a:cs typeface="Times Roman"/>
                <a:sym typeface="Times Roman"/>
              </a:defRPr>
            </a:pPr>
            <a:r>
              <a:rPr b="1"/>
              <a:t>Key Insight</a:t>
            </a:r>
            <a:r>
              <a:t>:</a:t>
            </a:r>
            <a:br/>
            <a:br/>
            <a:r>
              <a:t>Yellow Cab outperforms Pink Cab significantly in both revenue and profitability.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Screenshot 2024-12-19 at 2.05.04 PM.png" descr="Screenshot 2024-12-19 at 2.05.04 PM.png"/>
          <p:cNvPicPr>
            <a:picLocks noChangeAspect="1"/>
          </p:cNvPicPr>
          <p:nvPr/>
        </p:nvPicPr>
        <p:blipFill>
          <a:blip r:embed="rId2">
            <a:extLst/>
          </a:blip>
          <a:stretch>
            <a:fillRect/>
          </a:stretch>
        </p:blipFill>
        <p:spPr>
          <a:xfrm>
            <a:off x="207726" y="137591"/>
            <a:ext cx="5893097" cy="5213929"/>
          </a:xfrm>
          <a:prstGeom prst="rect">
            <a:avLst/>
          </a:prstGeom>
          <a:ln w="12700">
            <a:miter lim="400000"/>
          </a:ln>
        </p:spPr>
      </p:pic>
      <p:pic>
        <p:nvPicPr>
          <p:cNvPr id="107" name="Screenshot 2024-12-19 at 2.27.37 PM.png" descr="Screenshot 2024-12-19 at 2.27.37 PM.png"/>
          <p:cNvPicPr>
            <a:picLocks noChangeAspect="1"/>
          </p:cNvPicPr>
          <p:nvPr/>
        </p:nvPicPr>
        <p:blipFill>
          <a:blip r:embed="rId3">
            <a:extLst/>
          </a:blip>
          <a:stretch>
            <a:fillRect/>
          </a:stretch>
        </p:blipFill>
        <p:spPr>
          <a:xfrm>
            <a:off x="6214277" y="104144"/>
            <a:ext cx="5928885" cy="5280823"/>
          </a:xfrm>
          <a:prstGeom prst="rect">
            <a:avLst/>
          </a:prstGeom>
          <a:ln w="12700">
            <a:miter lim="400000"/>
          </a:ln>
        </p:spPr>
      </p:pic>
      <p:sp>
        <p:nvSpPr>
          <p:cNvPr id="108" name="Yellow Cab outperforms Pink Cab significantly in both revenue and profitability. It generates approximately $1.2 billion in revenue compared to Pink Cab’s $300 million. Similarly, Yellow Cab’s total margin is around $40 million, far exceeding Pink Cab’s "/>
          <p:cNvSpPr txBox="1"/>
          <p:nvPr/>
        </p:nvSpPr>
        <p:spPr>
          <a:xfrm>
            <a:off x="534595" y="5434023"/>
            <a:ext cx="11122810" cy="1450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Yellow Cab outperforms Pink Cab significantly in both revenue and profitability. It generates approximately </a:t>
            </a:r>
            <a:r>
              <a:rPr b="1"/>
              <a:t>$1.2 billion</a:t>
            </a:r>
            <a:r>
              <a:t> in revenue compared to Pink Cab’s </a:t>
            </a:r>
            <a:r>
              <a:rPr b="1"/>
              <a:t>$300 million</a:t>
            </a:r>
            <a:r>
              <a:t>. Similarly, Yellow Cab’s total margin is around </a:t>
            </a:r>
            <a:r>
              <a:rPr b="1"/>
              <a:t>$40 million</a:t>
            </a:r>
            <a:r>
              <a:t>, far exceeding Pink Cab’s </a:t>
            </a:r>
            <a:r>
              <a:rPr b="1"/>
              <a:t>$10 million</a:t>
            </a:r>
            <a:r>
              <a:t>. These results highlight Yellow Cab's stronger market presence and operational efficiency, making it the superior investment choice.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Screenshot 2024-12-19 at 2.05.56 PM.png" descr="Screenshot 2024-12-19 at 2.05.56 PM.png"/>
          <p:cNvPicPr>
            <a:picLocks noChangeAspect="1"/>
          </p:cNvPicPr>
          <p:nvPr/>
        </p:nvPicPr>
        <p:blipFill>
          <a:blip r:embed="rId2">
            <a:extLst/>
          </a:blip>
          <a:stretch>
            <a:fillRect/>
          </a:stretch>
        </p:blipFill>
        <p:spPr>
          <a:xfrm>
            <a:off x="14522" y="160890"/>
            <a:ext cx="7371065" cy="6115847"/>
          </a:xfrm>
          <a:prstGeom prst="rect">
            <a:avLst/>
          </a:prstGeom>
          <a:ln w="12700">
            <a:miter lim="400000"/>
          </a:ln>
        </p:spPr>
      </p:pic>
      <p:sp>
        <p:nvSpPr>
          <p:cNvPr id="111" name="The chart illustrates the monthly revenue trends for Yellow Cab and Pink Cab over the analysis period. Yellow Cab consistently generates significantly higher revenue compared to Pink Cab, with noticeable seasonal spikes around the holiday months (e.g., D"/>
          <p:cNvSpPr txBox="1"/>
          <p:nvPr/>
        </p:nvSpPr>
        <p:spPr>
          <a:xfrm>
            <a:off x="7373800" y="792831"/>
            <a:ext cx="4461791" cy="416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b="1" sz="1600">
                <a:latin typeface="Times Roman"/>
                <a:ea typeface="Times Roman"/>
                <a:cs typeface="Times Roman"/>
                <a:sym typeface="Times Roman"/>
              </a:defRPr>
            </a:pPr>
            <a:endParaRPr b="0"/>
          </a:p>
          <a:p>
            <a:pPr algn="just" defTabSz="457200">
              <a:spcBef>
                <a:spcPts val="1200"/>
              </a:spcBef>
              <a:defRPr sz="1600">
                <a:latin typeface="Times Roman"/>
                <a:ea typeface="Times Roman"/>
                <a:cs typeface="Times Roman"/>
                <a:sym typeface="Times Roman"/>
              </a:defRPr>
            </a:pPr>
            <a:r>
              <a:t>The chart illustrates the monthly revenue trends for Yellow Cab and Pink Cab over the analysis period. Yellow Cab consistently generates significantly higher revenue compared to Pink Cab, with noticeable seasonal spikes around the holiday months (e.g., December). Pink Cab shows steady but modest growth, with minimal fluctuations across the months.</a:t>
            </a:r>
            <a:br/>
          </a:p>
          <a:p>
            <a:pPr algn="just" defTabSz="457200">
              <a:spcBef>
                <a:spcPts val="1200"/>
              </a:spcBef>
              <a:defRPr sz="1600">
                <a:latin typeface="Times Roman"/>
                <a:ea typeface="Times Roman"/>
                <a:cs typeface="Times Roman"/>
                <a:sym typeface="Times Roman"/>
              </a:defRPr>
            </a:pPr>
            <a:r>
              <a:t>This highlights Yellow Cab’s ability to capitalize on seasonal demand while maintaining a robust performance throughout the year, further emphasizing its market dominance and strong operational strategy.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Customer Demographics"/>
          <p:cNvSpPr txBox="1"/>
          <p:nvPr>
            <p:ph type="title"/>
          </p:nvPr>
        </p:nvSpPr>
        <p:spPr>
          <a:prstGeom prst="rect">
            <a:avLst/>
          </a:prstGeom>
          <a:ln w="254000">
            <a:solidFill>
              <a:srgbClr val="000000"/>
            </a:solidFill>
          </a:ln>
        </p:spPr>
        <p:txBody>
          <a:bodyPr/>
          <a:lstStyle>
            <a:lvl1pPr algn="ctr">
              <a:defRPr i="1">
                <a:solidFill>
                  <a:schemeClr val="accent2">
                    <a:satOff val="-18194"/>
                    <a:lumOff val="-11215"/>
                  </a:schemeClr>
                </a:solidFill>
                <a:latin typeface="Cambria Bold"/>
                <a:ea typeface="Cambria Bold"/>
                <a:cs typeface="Cambria Bold"/>
                <a:sym typeface="Cambria Bold"/>
              </a:defRPr>
            </a:lvl1pPr>
          </a:lstStyle>
          <a:p>
            <a:pPr/>
            <a:r>
              <a:t>Customer Demographics</a:t>
            </a:r>
          </a:p>
        </p:txBody>
      </p:sp>
      <p:sp>
        <p:nvSpPr>
          <p:cNvPr id="114" name="Gender Distribution:…"/>
          <p:cNvSpPr txBox="1"/>
          <p:nvPr>
            <p:ph type="body" idx="1"/>
          </p:nvPr>
        </p:nvSpPr>
        <p:spPr>
          <a:prstGeom prst="rect">
            <a:avLst/>
          </a:prstGeom>
        </p:spPr>
        <p:txBody>
          <a:bodyPr/>
          <a:lstStyle/>
          <a:p>
            <a:pPr marL="457200" indent="-317500" defTabSz="457200">
              <a:lnSpc>
                <a:spcPct val="100000"/>
              </a:lnSpc>
              <a:spcBef>
                <a:spcPts val="1200"/>
              </a:spcBef>
              <a:buFont typeface="Times Roman"/>
              <a:defRPr b="1" sz="1700">
                <a:latin typeface="Times Roman"/>
                <a:ea typeface="Times Roman"/>
                <a:cs typeface="Times Roman"/>
                <a:sym typeface="Times Roman"/>
              </a:defRPr>
            </a:pP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Gender Distribution</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Equal distribution for both companies.</a:t>
            </a:r>
            <a:b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Income Class</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Yellow Cab serves all income groups effectively.</a:t>
            </a:r>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Pink Cab is less competitive in low-income groups.</a:t>
            </a:r>
            <a:br/>
          </a:p>
          <a:p>
            <a:pPr marL="457200" indent="-317500" defTabSz="457200">
              <a:lnSpc>
                <a:spcPct val="100000"/>
              </a:lnSpc>
              <a:spcBef>
                <a:spcPts val="1200"/>
              </a:spcBef>
              <a:buFont typeface="Times Roman"/>
              <a:defRPr b="1" sz="1700">
                <a:latin typeface="Times Roman"/>
                <a:ea typeface="Times Roman"/>
                <a:cs typeface="Times Roman"/>
                <a:sym typeface="Times Roman"/>
              </a:defRPr>
            </a:pPr>
            <a:r>
              <a:t>Age Groups</a:t>
            </a:r>
            <a:r>
              <a:rPr b="0"/>
              <a:t>:</a:t>
            </a:r>
            <a:endParaRPr b="0"/>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Yellow Cab is popular across all age groups, including 60+.</a:t>
            </a:r>
          </a:p>
          <a:p>
            <a:pPr lvl="1" marL="914400" indent="-317500" defTabSz="457200">
              <a:lnSpc>
                <a:spcPct val="100000"/>
              </a:lnSpc>
              <a:spcBef>
                <a:spcPts val="0"/>
              </a:spcBef>
              <a:buFont typeface="Times Roman"/>
              <a:buChar char="◦"/>
              <a:defRPr sz="1700">
                <a:latin typeface="Times Roman"/>
                <a:ea typeface="Times Roman"/>
                <a:cs typeface="Times Roman"/>
                <a:sym typeface="Times Roman"/>
              </a:defRPr>
            </a:pPr>
            <a:r>
              <a:t>Pink Cab struggles in older demographics.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6" name="Screenshot 2024-12-19 at 2.31.16 PM.png" descr="Screenshot 2024-12-19 at 2.31.16 PM.png"/>
          <p:cNvPicPr>
            <a:picLocks noChangeAspect="1"/>
          </p:cNvPicPr>
          <p:nvPr/>
        </p:nvPicPr>
        <p:blipFill>
          <a:blip r:embed="rId2">
            <a:extLst/>
          </a:blip>
          <a:stretch>
            <a:fillRect/>
          </a:stretch>
        </p:blipFill>
        <p:spPr>
          <a:xfrm>
            <a:off x="-30897" y="743995"/>
            <a:ext cx="7323829" cy="5370010"/>
          </a:xfrm>
          <a:prstGeom prst="rect">
            <a:avLst/>
          </a:prstGeom>
          <a:ln w="12700">
            <a:miter lim="400000"/>
          </a:ln>
        </p:spPr>
      </p:pic>
      <p:sp>
        <p:nvSpPr>
          <p:cNvPr id="117" name="This chart displays the age distribution of customers for both cab companies. The majority of customers fall within the 20–40 age range, with the highest concentration around 25–30 years old. There is a noticeable drop in customers beyond the age of 40, "/>
          <p:cNvSpPr txBox="1"/>
          <p:nvPr/>
        </p:nvSpPr>
        <p:spPr>
          <a:xfrm>
            <a:off x="7187772" y="1203696"/>
            <a:ext cx="4718773" cy="3533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latin typeface="Times Roman"/>
                <a:ea typeface="Times Roman"/>
                <a:cs typeface="Times Roman"/>
                <a:sym typeface="Times Roman"/>
              </a:defRPr>
            </a:pPr>
            <a:r>
              <a:t>This chart displays the age distribution of customers for both cab companies. The majority of customers fall within the </a:t>
            </a:r>
            <a:r>
              <a:rPr b="1"/>
              <a:t>20–40 age range</a:t>
            </a:r>
            <a:r>
              <a:t>, with the highest concentration around 25–30 years old. There is a noticeable drop in customers beyond the age of 40, with relatively lower representation in older demographics (50+).</a:t>
            </a:r>
          </a:p>
          <a:p>
            <a:pPr algn="just" defTabSz="457200">
              <a:spcBef>
                <a:spcPts val="1200"/>
              </a:spcBef>
              <a:defRPr sz="1600">
                <a:latin typeface="Times Roman"/>
                <a:ea typeface="Times Roman"/>
                <a:cs typeface="Times Roman"/>
                <a:sym typeface="Times Roman"/>
              </a:defRPr>
            </a:pPr>
            <a:r>
              <a:t>This distribution highlights the importance of targeting younger, working-age individuals who form the core customer base for cab services. Both companies could consider loyalty programs or promotions tailored to this age group to drive engagement and repeat usage.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Screenshot 2024-12-19 at 8.10.10 PM.png" descr="Screenshot 2024-12-19 at 8.10.10 PM.png"/>
          <p:cNvPicPr>
            <a:picLocks noChangeAspect="1"/>
          </p:cNvPicPr>
          <p:nvPr/>
        </p:nvPicPr>
        <p:blipFill>
          <a:blip r:embed="rId2">
            <a:extLst/>
          </a:blip>
          <a:stretch>
            <a:fillRect/>
          </a:stretch>
        </p:blipFill>
        <p:spPr>
          <a:xfrm>
            <a:off x="1649293" y="94751"/>
            <a:ext cx="8696087" cy="5123130"/>
          </a:xfrm>
          <a:prstGeom prst="rect">
            <a:avLst/>
          </a:prstGeom>
          <a:ln w="12700">
            <a:miter lim="400000"/>
          </a:ln>
        </p:spPr>
      </p:pic>
      <p:sp>
        <p:nvSpPr>
          <p:cNvPr id="120" name="This box plot compares the income distribution of customers for Pink Cab and Yellow Cab. Both companies attract customers across a wide income range, with a median income of approximately $15,000 USD/month. The interquartile range (IQR) is similar for bo"/>
          <p:cNvSpPr txBox="1"/>
          <p:nvPr/>
        </p:nvSpPr>
        <p:spPr>
          <a:xfrm>
            <a:off x="341874" y="5270845"/>
            <a:ext cx="11508251"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500">
                <a:latin typeface="Times Roman"/>
                <a:ea typeface="Times Roman"/>
                <a:cs typeface="Times Roman"/>
                <a:sym typeface="Times Roman"/>
              </a:defRPr>
            </a:pPr>
            <a:r>
              <a:t>This box plot compares the income distribution of customers for Pink Cab and Yellow Cab. Both companies attract customers across a wide income range, with a median income of approximately </a:t>
            </a:r>
            <a:r>
              <a:rPr b="1"/>
              <a:t>$15,000 USD/month</a:t>
            </a:r>
            <a:r>
              <a:t>. The interquartile range (IQR) is similar for both companies, suggesting that their customer bases overlap significantly in income demographics.</a:t>
            </a:r>
          </a:p>
          <a:p>
            <a:pPr algn="just" defTabSz="457200">
              <a:spcBef>
                <a:spcPts val="1200"/>
              </a:spcBef>
              <a:defRPr sz="1500">
                <a:latin typeface="Times Roman"/>
                <a:ea typeface="Times Roman"/>
                <a:cs typeface="Times Roman"/>
                <a:sym typeface="Times Roman"/>
              </a:defRPr>
            </a:pPr>
            <a:r>
              <a:t>The key observation is that both companies appeal to middle and upper-income groups, making them well-positioned to target premium services. However, Yellow Cab’s broader reach in other metrics may provide it with a strategic advantage for high-income customers.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