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0" r:id="rId6"/>
    <p:sldId id="260" r:id="rId7"/>
    <p:sldId id="261" r:id="rId8"/>
    <p:sldId id="262" r:id="rId9"/>
    <p:sldId id="263" r:id="rId10"/>
    <p:sldId id="264" r:id="rId11"/>
    <p:sldId id="265" r:id="rId12"/>
    <p:sldId id="269" r:id="rId13"/>
    <p:sldId id="268"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31" autoAdjust="0"/>
    <p:restoredTop sz="94660"/>
  </p:normalViewPr>
  <p:slideViewPr>
    <p:cSldViewPr>
      <p:cViewPr varScale="1">
        <p:scale>
          <a:sx n="63" d="100"/>
          <a:sy n="63" d="100"/>
        </p:scale>
        <p:origin x="8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Long_short-term_memory"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hyperlink" Target="https://matplotlib.org/stable/index.html" TargetMode="External"/><Relationship Id="rId4" Type="http://schemas.openxmlformats.org/officeDocument/2006/relationships/hyperlink" Target="https://pypi.org/project/yfinanc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rebuchet MS"/>
                <a:cs typeface="Trebuchet MS"/>
              </a:rPr>
              <a:t>R</a:t>
            </a:r>
            <a:r>
              <a:rPr lang="en-IN" sz="3200" dirty="0">
                <a:latin typeface="Trebuchet MS"/>
                <a:cs typeface="Trebuchet MS"/>
              </a:rPr>
              <a:t>IYAAYINI SV</a:t>
            </a:r>
            <a:endParaRPr sz="3200" dirty="0">
              <a:latin typeface="Trebuchet MS"/>
              <a:cs typeface="Trebuchet MS"/>
            </a:endParaRPr>
          </a:p>
        </p:txBody>
      </p:sp>
      <p:sp>
        <p:nvSpPr>
          <p:cNvPr id="8" name="object 8"/>
          <p:cNvSpPr txBox="1"/>
          <p:nvPr/>
        </p:nvSpPr>
        <p:spPr>
          <a:xfrm>
            <a:off x="2209800" y="2821622"/>
            <a:ext cx="7924800" cy="1910779"/>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chemeClr val="tx1"/>
                </a:solidFill>
                <a:latin typeface="Trebuchet MS"/>
                <a:cs typeface="Trebuchet MS"/>
              </a:rPr>
              <a:t>PSG institute of technology and applied research</a:t>
            </a:r>
          </a:p>
          <a:p>
            <a:pPr marL="12700">
              <a:lnSpc>
                <a:spcPct val="100000"/>
              </a:lnSpc>
              <a:spcBef>
                <a:spcPts val="100"/>
              </a:spcBef>
            </a:pPr>
            <a:r>
              <a:rPr lang="en-IN" sz="2400" b="1" dirty="0">
                <a:solidFill>
                  <a:schemeClr val="tx1"/>
                </a:solidFill>
                <a:latin typeface="Trebuchet MS"/>
                <a:cs typeface="Trebuchet MS"/>
              </a:rPr>
              <a:t>B.E computer science and engineering, 3</a:t>
            </a:r>
            <a:r>
              <a:rPr lang="en-IN" sz="2400" b="1" baseline="30000" dirty="0">
                <a:solidFill>
                  <a:schemeClr val="tx1"/>
                </a:solidFill>
                <a:latin typeface="Trebuchet MS"/>
                <a:cs typeface="Trebuchet MS"/>
              </a:rPr>
              <a:t>rd</a:t>
            </a:r>
            <a:r>
              <a:rPr lang="en-IN" sz="2400" b="1" dirty="0">
                <a:solidFill>
                  <a:schemeClr val="tx1"/>
                </a:solidFill>
                <a:latin typeface="Trebuchet MS"/>
                <a:cs typeface="Trebuchet MS"/>
              </a:rPr>
              <a:t> year.</a:t>
            </a:r>
          </a:p>
          <a:p>
            <a:pPr marL="12700">
              <a:lnSpc>
                <a:spcPct val="100000"/>
              </a:lnSpc>
              <a:spcBef>
                <a:spcPts val="100"/>
              </a:spcBef>
            </a:pPr>
            <a:r>
              <a:rPr lang="en-IN" sz="2400" b="1" dirty="0">
                <a:solidFill>
                  <a:schemeClr val="tx1"/>
                </a:solidFill>
                <a:latin typeface="Trebuchet MS"/>
                <a:cs typeface="Trebuchet MS"/>
              </a:rPr>
              <a:t>REG NO: 715521104035</a:t>
            </a:r>
          </a:p>
          <a:p>
            <a:pPr marL="12700">
              <a:lnSpc>
                <a:spcPct val="100000"/>
              </a:lnSpc>
              <a:spcBef>
                <a:spcPts val="100"/>
              </a:spcBef>
            </a:pPr>
            <a:r>
              <a:rPr lang="en-IN" sz="2400" b="1" dirty="0">
                <a:solidFill>
                  <a:schemeClr val="tx1"/>
                </a:solidFill>
                <a:latin typeface="Trebuchet MS"/>
                <a:cs typeface="Trebuchet MS"/>
              </a:rPr>
              <a:t>Email ID: riyaayini.31@gmail.com</a:t>
            </a:r>
          </a:p>
          <a:p>
            <a:pPr marL="12700">
              <a:lnSpc>
                <a:spcPct val="100000"/>
              </a:lnSpc>
              <a:spcBef>
                <a:spcPts val="100"/>
              </a:spcBef>
            </a:pPr>
            <a:endParaRPr sz="2400" dirty="0">
              <a:solidFill>
                <a:schemeClr val="tx1"/>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56503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468A28EC-BB15-5580-C891-C8C0F23630D7}"/>
              </a:ext>
            </a:extLst>
          </p:cNvPr>
          <p:cNvSpPr txBox="1"/>
          <p:nvPr/>
        </p:nvSpPr>
        <p:spPr>
          <a:xfrm>
            <a:off x="285750" y="1242318"/>
            <a:ext cx="9525000" cy="5324535"/>
          </a:xfrm>
          <a:prstGeom prst="rect">
            <a:avLst/>
          </a:prstGeom>
          <a:noFill/>
        </p:spPr>
        <p:txBody>
          <a:bodyPr wrap="square" rtlCol="0">
            <a:spAutoFit/>
          </a:bodyPr>
          <a:lstStyle/>
          <a:p>
            <a:pPr algn="l"/>
            <a:r>
              <a:rPr lang="en-GB" sz="2000" b="1" i="0" dirty="0">
                <a:solidFill>
                  <a:srgbClr val="0D0D0D"/>
                </a:solidFill>
                <a:effectLst/>
                <a:latin typeface="Times New Roman" panose="02020603050405020304" pitchFamily="18" charset="0"/>
                <a:cs typeface="Times New Roman" panose="02020603050405020304" pitchFamily="18" charset="0"/>
              </a:rPr>
              <a:t>Architecture:</a:t>
            </a:r>
            <a:r>
              <a:rPr lang="en-GB" sz="2000" b="0" i="0" dirty="0">
                <a:solidFill>
                  <a:srgbClr val="0D0D0D"/>
                </a:solidFill>
                <a:effectLst/>
                <a:latin typeface="Times New Roman" panose="02020603050405020304" pitchFamily="18" charset="0"/>
                <a:cs typeface="Times New Roman" panose="02020603050405020304" pitchFamily="18" charset="0"/>
              </a:rPr>
              <a:t> Our approach utilizes Long Short-Term Memory (LSTM) neural networks, a type of recurrent neural network (RNN), to capture intricate patterns in stock market data over time. The LSTM architecture comprises multiple LSTM layers followed by fully connected layers to process sequential data and make predictions.</a:t>
            </a:r>
          </a:p>
          <a:p>
            <a:pPr algn="l"/>
            <a:endParaRPr lang="en-GB" sz="2000" b="0" i="0" dirty="0">
              <a:solidFill>
                <a:srgbClr val="0D0D0D"/>
              </a:solidFill>
              <a:effectLst/>
              <a:latin typeface="Times New Roman" panose="02020603050405020304" pitchFamily="18" charset="0"/>
              <a:cs typeface="Times New Roman" panose="02020603050405020304" pitchFamily="18" charset="0"/>
            </a:endParaRPr>
          </a:p>
          <a:p>
            <a:pPr algn="l"/>
            <a:r>
              <a:rPr lang="en-GB" sz="2000" b="1" i="0" dirty="0">
                <a:solidFill>
                  <a:srgbClr val="0D0D0D"/>
                </a:solidFill>
                <a:effectLst/>
                <a:latin typeface="Times New Roman" panose="02020603050405020304" pitchFamily="18" charset="0"/>
                <a:cs typeface="Times New Roman" panose="02020603050405020304" pitchFamily="18" charset="0"/>
              </a:rPr>
              <a:t>Training:</a:t>
            </a:r>
            <a:r>
              <a:rPr lang="en-GB" sz="2000" b="0" i="0" dirty="0">
                <a:solidFill>
                  <a:srgbClr val="0D0D0D"/>
                </a:solidFill>
                <a:effectLst/>
                <a:latin typeface="Times New Roman" panose="02020603050405020304" pitchFamily="18" charset="0"/>
                <a:cs typeface="Times New Roman" panose="02020603050405020304" pitchFamily="18" charset="0"/>
              </a:rPr>
              <a:t> The LSTM model is trained using historical stock market data, including opening and closing prices, trading volume, and other relevant features. During training, the model learns to predict future stock prices based on past performance. We employ techniques such as batch normalization and dropout to prevent overfitting and improve generalization.</a:t>
            </a:r>
          </a:p>
          <a:p>
            <a:pPr algn="l"/>
            <a:endParaRPr lang="en-GB" sz="2000" b="0" i="0" dirty="0">
              <a:solidFill>
                <a:srgbClr val="0D0D0D"/>
              </a:solidFill>
              <a:effectLst/>
              <a:latin typeface="Times New Roman" panose="02020603050405020304" pitchFamily="18" charset="0"/>
              <a:cs typeface="Times New Roman" panose="02020603050405020304" pitchFamily="18" charset="0"/>
            </a:endParaRPr>
          </a:p>
          <a:p>
            <a:pPr algn="l"/>
            <a:r>
              <a:rPr lang="en-GB" sz="2000" b="1" i="0" dirty="0">
                <a:solidFill>
                  <a:srgbClr val="0D0D0D"/>
                </a:solidFill>
                <a:effectLst/>
                <a:latin typeface="Times New Roman" panose="02020603050405020304" pitchFamily="18" charset="0"/>
                <a:cs typeface="Times New Roman" panose="02020603050405020304" pitchFamily="18" charset="0"/>
              </a:rPr>
              <a:t>Evaluation:</a:t>
            </a:r>
            <a:r>
              <a:rPr lang="en-GB" sz="2000" b="0" i="0" dirty="0">
                <a:solidFill>
                  <a:srgbClr val="0D0D0D"/>
                </a:solidFill>
                <a:effectLst/>
                <a:latin typeface="Times New Roman" panose="02020603050405020304" pitchFamily="18" charset="0"/>
                <a:cs typeface="Times New Roman" panose="02020603050405020304" pitchFamily="18" charset="0"/>
              </a:rPr>
              <a:t> To assess the performance of our LSTM model, we employ metrics such as mean squared error (MSE) and mean absolute error (MAE). Additionally, we conduct cross-validation and </a:t>
            </a:r>
            <a:r>
              <a:rPr lang="en-GB" sz="2000" b="0" i="0" dirty="0" err="1">
                <a:solidFill>
                  <a:srgbClr val="0D0D0D"/>
                </a:solidFill>
                <a:effectLst/>
                <a:latin typeface="Times New Roman" panose="02020603050405020304" pitchFamily="18" charset="0"/>
                <a:cs typeface="Times New Roman" panose="02020603050405020304" pitchFamily="18" charset="0"/>
              </a:rPr>
              <a:t>backtesting</a:t>
            </a:r>
            <a:r>
              <a:rPr lang="en-GB" sz="2000" b="0" i="0" dirty="0">
                <a:solidFill>
                  <a:srgbClr val="0D0D0D"/>
                </a:solidFill>
                <a:effectLst/>
                <a:latin typeface="Times New Roman" panose="02020603050405020304" pitchFamily="18" charset="0"/>
                <a:cs typeface="Times New Roman" panose="02020603050405020304" pitchFamily="18" charset="0"/>
              </a:rPr>
              <a:t> to validate the model's robustness and predictive accuracy. By </a:t>
            </a:r>
            <a:r>
              <a:rPr lang="en-GB" sz="2000" b="0" i="0" dirty="0" err="1">
                <a:solidFill>
                  <a:srgbClr val="0D0D0D"/>
                </a:solidFill>
                <a:effectLst/>
                <a:latin typeface="Times New Roman" panose="02020603050405020304" pitchFamily="18" charset="0"/>
                <a:cs typeface="Times New Roman" panose="02020603050405020304" pitchFamily="18" charset="0"/>
              </a:rPr>
              <a:t>analyzing</a:t>
            </a:r>
            <a:r>
              <a:rPr lang="en-GB" sz="2000" b="0" i="0" dirty="0">
                <a:solidFill>
                  <a:srgbClr val="0D0D0D"/>
                </a:solidFill>
                <a:effectLst/>
                <a:latin typeface="Times New Roman" panose="02020603050405020304" pitchFamily="18" charset="0"/>
                <a:cs typeface="Times New Roman" panose="02020603050405020304" pitchFamily="18" charset="0"/>
              </a:rPr>
              <a:t> the model's performance on both training and validation datasets, we ensure reliable predictions for real-world applications.</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56578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8" name="Picture 7">
            <a:extLst>
              <a:ext uri="{FF2B5EF4-FFF2-40B4-BE49-F238E27FC236}">
                <a16:creationId xmlns:a16="http://schemas.microsoft.com/office/drawing/2014/main" id="{E0DA5ED0-2124-6473-E12C-7FFE634DF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507806"/>
            <a:ext cx="8339876" cy="33554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0" name="Picture 9">
            <a:extLst>
              <a:ext uri="{FF2B5EF4-FFF2-40B4-BE49-F238E27FC236}">
                <a16:creationId xmlns:a16="http://schemas.microsoft.com/office/drawing/2014/main" id="{0908A9F0-C638-6F00-9103-7F8BC9916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3067" y="946625"/>
            <a:ext cx="3562847" cy="5430008"/>
          </a:xfrm>
          <a:prstGeom prst="rect">
            <a:avLst/>
          </a:prstGeom>
        </p:spPr>
      </p:pic>
    </p:spTree>
    <p:extLst>
      <p:ext uri="{BB962C8B-B14F-4D97-AF65-F5344CB8AC3E}">
        <p14:creationId xmlns:p14="http://schemas.microsoft.com/office/powerpoint/2010/main" val="113231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6143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lang="en-IN" spc="-60" dirty="0"/>
              <a:t>CONCLUSION</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2" name="TextBox 1">
            <a:extLst>
              <a:ext uri="{FF2B5EF4-FFF2-40B4-BE49-F238E27FC236}">
                <a16:creationId xmlns:a16="http://schemas.microsoft.com/office/drawing/2014/main" id="{ABFB7CCC-D0D3-7F93-6935-4AD36B4CE859}"/>
              </a:ext>
            </a:extLst>
          </p:cNvPr>
          <p:cNvSpPr txBox="1"/>
          <p:nvPr/>
        </p:nvSpPr>
        <p:spPr>
          <a:xfrm>
            <a:off x="380618" y="1213773"/>
            <a:ext cx="10896600" cy="2554545"/>
          </a:xfrm>
          <a:prstGeom prst="rect">
            <a:avLst/>
          </a:prstGeom>
          <a:noFill/>
        </p:spPr>
        <p:txBody>
          <a:bodyPr wrap="square" rtlCol="0">
            <a:spAutoFit/>
          </a:bodyPr>
          <a:lstStyle/>
          <a:p>
            <a:pPr algn="just"/>
            <a:r>
              <a:rPr lang="en-GB" sz="2000" b="0" i="0" dirty="0">
                <a:solidFill>
                  <a:srgbClr val="0D0D0D"/>
                </a:solidFill>
                <a:effectLst/>
                <a:latin typeface="Times New Roman" panose="02020603050405020304" pitchFamily="18" charset="0"/>
                <a:cs typeface="Times New Roman" panose="02020603050405020304" pitchFamily="18" charset="0"/>
              </a:rPr>
              <a:t>In summary, our project showcases the efficacy of LSTM neural networks for stock market analysis and prediction. By leveraging historical stock data and advanced deep learning techniques, we've created a model capable of accurately forecasting future stock prices. Through rigorous training and evaluation, we've validated the model's performance, highlighting its potential for practical applications in financial markets. Moving forward, further optimizations can enhance the model's predictive abilities, empowering investors and financial analysts with valuable insights for informed decision-making. Ultimately, our project underscores the importance of data-driven approaches and machine learning advancements in forecasting stock market trends.</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CD76B73-D7E5-DC6F-2A24-9B3D44514957}"/>
              </a:ext>
            </a:extLst>
          </p:cNvPr>
          <p:cNvSpPr txBox="1"/>
          <p:nvPr/>
        </p:nvSpPr>
        <p:spPr>
          <a:xfrm>
            <a:off x="914400" y="4101009"/>
            <a:ext cx="7162800" cy="2308324"/>
          </a:xfrm>
          <a:prstGeom prst="rect">
            <a:avLst/>
          </a:prstGeom>
          <a:noFill/>
        </p:spPr>
        <p:txBody>
          <a:bodyPr wrap="square" rtlCol="0">
            <a:spAutoFit/>
          </a:bodyPr>
          <a:lstStyle/>
          <a:p>
            <a:r>
              <a:rPr lang="en-IN" b="1" dirty="0"/>
              <a:t>REFERENCES</a:t>
            </a:r>
          </a:p>
          <a:p>
            <a:endParaRPr lang="en-IN" b="1" dirty="0"/>
          </a:p>
          <a:p>
            <a:r>
              <a:rPr lang="en-IN" dirty="0">
                <a:hlinkClick r:id="rId3"/>
              </a:rPr>
              <a:t>https://en.wikipedia.org/wiki/Long_short-term_memory</a:t>
            </a:r>
            <a:r>
              <a:rPr lang="en-IN" dirty="0"/>
              <a:t> </a:t>
            </a:r>
          </a:p>
          <a:p>
            <a:r>
              <a:rPr lang="en-IN" dirty="0">
                <a:hlinkClick r:id="rId4"/>
              </a:rPr>
              <a:t>https://pypi.org/project/yfinance/</a:t>
            </a:r>
            <a:r>
              <a:rPr lang="en-IN" dirty="0"/>
              <a:t> </a:t>
            </a:r>
          </a:p>
          <a:p>
            <a:r>
              <a:rPr lang="en-IN" dirty="0">
                <a:hlinkClick r:id="rId5"/>
              </a:rPr>
              <a:t>https://matplotlib.org/stable/index.html</a:t>
            </a:r>
            <a:r>
              <a:rPr lang="en-IN" dirty="0"/>
              <a:t> </a:t>
            </a:r>
          </a:p>
          <a:p>
            <a:endParaRPr lang="en-IN" dirty="0"/>
          </a:p>
          <a:p>
            <a:endParaRPr lang="en-IN" dirty="0"/>
          </a:p>
          <a:p>
            <a:endParaRPr lang="en-IN" dirty="0"/>
          </a:p>
        </p:txBody>
      </p:sp>
    </p:spTree>
    <p:extLst>
      <p:ext uri="{BB962C8B-B14F-4D97-AF65-F5344CB8AC3E}">
        <p14:creationId xmlns:p14="http://schemas.microsoft.com/office/powerpoint/2010/main" val="114223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90096C5-7828-E853-ED80-35C9899515C8}"/>
              </a:ext>
            </a:extLst>
          </p:cNvPr>
          <p:cNvSpPr txBox="1"/>
          <p:nvPr/>
        </p:nvSpPr>
        <p:spPr>
          <a:xfrm>
            <a:off x="695325" y="2590800"/>
            <a:ext cx="8839200" cy="1323439"/>
          </a:xfrm>
          <a:prstGeom prst="rect">
            <a:avLst/>
          </a:prstGeom>
          <a:noFill/>
        </p:spPr>
        <p:txBody>
          <a:bodyPr wrap="square" rtlCol="0">
            <a:spAutoFit/>
          </a:bodyPr>
          <a:lstStyle/>
          <a:p>
            <a:pPr algn="ctr"/>
            <a:r>
              <a:rPr lang="en-GB" sz="4000" dirty="0">
                <a:latin typeface="Times New Roman" panose="02020603050405020304" pitchFamily="18" charset="0"/>
                <a:cs typeface="Times New Roman" panose="02020603050405020304" pitchFamily="18" charset="0"/>
              </a:rPr>
              <a:t>Stock Market Analysis and Prediction using LSTM</a:t>
            </a:r>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F552086B-BAF1-6E59-7151-BCE358063EF6}"/>
              </a:ext>
            </a:extLst>
          </p:cNvPr>
          <p:cNvSpPr txBox="1"/>
          <p:nvPr/>
        </p:nvSpPr>
        <p:spPr>
          <a:xfrm>
            <a:off x="1676400" y="1752600"/>
            <a:ext cx="6219887" cy="3816429"/>
          </a:xfrm>
          <a:prstGeom prst="rect">
            <a:avLst/>
          </a:prstGeom>
          <a:noFill/>
        </p:spPr>
        <p:txBody>
          <a:bodyPr wrap="square" rtlCol="0">
            <a:spAutoFit/>
          </a:bodyPr>
          <a:lstStyle/>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Solution &amp; Value Proposition</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Results</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Conclusion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0E3C9ACA-5737-09E0-F287-8D0035F05E9C}"/>
              </a:ext>
            </a:extLst>
          </p:cNvPr>
          <p:cNvSpPr txBox="1"/>
          <p:nvPr/>
        </p:nvSpPr>
        <p:spPr>
          <a:xfrm>
            <a:off x="676275" y="1700153"/>
            <a:ext cx="7219950" cy="3816429"/>
          </a:xfrm>
          <a:prstGeom prst="rect">
            <a:avLst/>
          </a:prstGeom>
          <a:noFill/>
        </p:spPr>
        <p:txBody>
          <a:bodyPr wrap="square" rtlCol="0">
            <a:spAutoFit/>
          </a:bodyPr>
          <a:lstStyle/>
          <a:p>
            <a:pPr algn="just"/>
            <a:r>
              <a:rPr lang="en-GB" sz="2200" b="0" i="0" dirty="0">
                <a:solidFill>
                  <a:srgbClr val="0D0D0D"/>
                </a:solidFill>
                <a:effectLst/>
                <a:latin typeface="Times New Roman" panose="02020603050405020304" pitchFamily="18" charset="0"/>
                <a:cs typeface="Times New Roman" panose="02020603050405020304" pitchFamily="18" charset="0"/>
              </a:rPr>
              <a:t>The project aims to revolutionize financial forecasting by leveraging cutting-edge deep learning techniques. Traditional methods often fall short in capturing the complexities of financial markets, leading to inaccurate predictions. Therefore, there's a critical need for a robust system that utilizes advanced algorithms like LSTM and CNNs to model stock prices, market trends, and risk factors accurately. By harnessing deep learning, the project seeks to empower investors and analysts with more reliable and timely insights, ultimately enhancing decision-making and risk management in finance.</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57200" y="695563"/>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D8A1F876-9FAF-8D1E-3C60-99620F331F61}"/>
              </a:ext>
            </a:extLst>
          </p:cNvPr>
          <p:cNvSpPr txBox="1"/>
          <p:nvPr/>
        </p:nvSpPr>
        <p:spPr>
          <a:xfrm>
            <a:off x="381000" y="1584861"/>
            <a:ext cx="8915400" cy="5293757"/>
          </a:xfrm>
          <a:prstGeom prst="rect">
            <a:avLst/>
          </a:prstGeom>
          <a:noFill/>
        </p:spPr>
        <p:txBody>
          <a:bodyPr wrap="square" rtlCol="0">
            <a:spAutoFit/>
          </a:bodyPr>
          <a:lstStyle/>
          <a:p>
            <a:pPr algn="just"/>
            <a:r>
              <a:rPr lang="en-US" sz="2000" b="1" i="0" dirty="0">
                <a:solidFill>
                  <a:srgbClr val="0D0D0D"/>
                </a:solidFill>
                <a:effectLst/>
                <a:latin typeface="Times New Roman" panose="02020603050405020304" pitchFamily="18" charset="0"/>
                <a:cs typeface="Times New Roman" panose="02020603050405020304" pitchFamily="18" charset="0"/>
              </a:rPr>
              <a:t>Objective:</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GB" sz="2000" b="0" i="0" dirty="0">
                <a:solidFill>
                  <a:srgbClr val="0D0D0D"/>
                </a:solidFill>
                <a:effectLst/>
                <a:latin typeface="Times New Roman" panose="02020603050405020304" pitchFamily="18" charset="0"/>
                <a:cs typeface="Times New Roman" panose="02020603050405020304" pitchFamily="18" charset="0"/>
              </a:rPr>
              <a:t>The primary objective of this project is to develop a comprehensive stock market analysis and prediction system using deep learning techniques, specifically Long Short-Term Memory (LSTM) networks. This system aims to provide investors and analysts with valuable insights into stock price movements, risk assessment, and future market trends.</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just"/>
            <a:r>
              <a:rPr lang="en-IN" sz="2000" b="1" i="0" dirty="0">
                <a:solidFill>
                  <a:srgbClr val="0D0D0D"/>
                </a:solidFill>
                <a:effectLst/>
                <a:latin typeface="Times New Roman" panose="02020603050405020304" pitchFamily="18" charset="0"/>
                <a:cs typeface="Times New Roman" panose="02020603050405020304" pitchFamily="18" charset="0"/>
              </a:rPr>
              <a:t>Approach:</a:t>
            </a:r>
          </a:p>
          <a:p>
            <a:pPr algn="just"/>
            <a:endParaRPr lang="en-IN" sz="20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000" b="1" i="0" dirty="0">
                <a:solidFill>
                  <a:srgbClr val="0D0D0D"/>
                </a:solidFill>
                <a:effectLst/>
                <a:latin typeface="Times New Roman" panose="02020603050405020304" pitchFamily="18" charset="0"/>
                <a:cs typeface="Times New Roman" panose="02020603050405020304" pitchFamily="18" charset="0"/>
              </a:rPr>
              <a:t>Data Collection: </a:t>
            </a:r>
            <a:r>
              <a:rPr lang="en-GB" sz="2000" i="0" dirty="0">
                <a:solidFill>
                  <a:srgbClr val="0D0D0D"/>
                </a:solidFill>
                <a:effectLst/>
                <a:latin typeface="Times New Roman" panose="02020603050405020304" pitchFamily="18" charset="0"/>
                <a:cs typeface="Times New Roman" panose="02020603050405020304" pitchFamily="18" charset="0"/>
              </a:rPr>
              <a:t>Gather historical stock market data for selected technology stocks (e.g., Apple, Amazon, Google, Microsoft) using the Yahoo Finance API.</a:t>
            </a:r>
          </a:p>
          <a:p>
            <a:pPr algn="just">
              <a:buFont typeface="Arial" panose="020B0604020202020204" pitchFamily="34" charset="0"/>
              <a:buChar char="•"/>
            </a:pPr>
            <a:endParaRPr lang="en-GB" sz="200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000" b="1" i="0" dirty="0">
                <a:solidFill>
                  <a:srgbClr val="0D0D0D"/>
                </a:solidFill>
                <a:effectLst/>
                <a:latin typeface="Times New Roman" panose="02020603050405020304" pitchFamily="18" charset="0"/>
                <a:cs typeface="Times New Roman" panose="02020603050405020304" pitchFamily="18" charset="0"/>
              </a:rPr>
              <a:t>Data Exploration: </a:t>
            </a:r>
            <a:r>
              <a:rPr lang="en-GB" sz="2000" i="0" dirty="0">
                <a:solidFill>
                  <a:srgbClr val="0D0D0D"/>
                </a:solidFill>
                <a:effectLst/>
                <a:latin typeface="Times New Roman" panose="02020603050405020304" pitchFamily="18" charset="0"/>
                <a:cs typeface="Times New Roman" panose="02020603050405020304" pitchFamily="18" charset="0"/>
              </a:rPr>
              <a:t>Explore the collected data to understand the trends, patterns, and relationships between different stocks.</a:t>
            </a:r>
          </a:p>
          <a:p>
            <a:pPr algn="just">
              <a:buFont typeface="Arial" panose="020B0604020202020204" pitchFamily="34" charset="0"/>
              <a:buChar char="•"/>
            </a:pPr>
            <a:endParaRPr lang="en-GB" sz="200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000" b="1" i="0" dirty="0">
                <a:solidFill>
                  <a:srgbClr val="0D0D0D"/>
                </a:solidFill>
                <a:effectLst/>
                <a:latin typeface="Times New Roman" panose="02020603050405020304" pitchFamily="18" charset="0"/>
                <a:cs typeface="Times New Roman" panose="02020603050405020304" pitchFamily="18" charset="0"/>
              </a:rPr>
              <a:t>Feature Engineering: </a:t>
            </a:r>
            <a:r>
              <a:rPr lang="en-GB" sz="2000" i="0" dirty="0">
                <a:solidFill>
                  <a:srgbClr val="0D0D0D"/>
                </a:solidFill>
                <a:effectLst/>
                <a:latin typeface="Times New Roman" panose="02020603050405020304" pitchFamily="18" charset="0"/>
                <a:cs typeface="Times New Roman" panose="02020603050405020304" pitchFamily="18" charset="0"/>
              </a:rPr>
              <a:t>Extract relevant features such as daily returns, moving averages, and correlation coefficients to feed into the LSTM model.</a:t>
            </a:r>
            <a:endParaRPr lang="en-US" i="0" dirty="0">
              <a:solidFill>
                <a:srgbClr val="0D0D0D"/>
              </a:solidFill>
              <a:effectLst/>
              <a:latin typeface="Söhne"/>
            </a:endParaRPr>
          </a:p>
          <a:p>
            <a:endParaRPr lang="en-IN" dirty="0"/>
          </a:p>
        </p:txBody>
      </p:sp>
    </p:spTree>
    <p:extLst>
      <p:ext uri="{BB962C8B-B14F-4D97-AF65-F5344CB8AC3E}">
        <p14:creationId xmlns:p14="http://schemas.microsoft.com/office/powerpoint/2010/main" val="165785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61035" y="733048"/>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2" name="TextBox 11">
            <a:extLst>
              <a:ext uri="{FF2B5EF4-FFF2-40B4-BE49-F238E27FC236}">
                <a16:creationId xmlns:a16="http://schemas.microsoft.com/office/drawing/2014/main" id="{D8A1F876-9FAF-8D1E-3C60-99620F331F61}"/>
              </a:ext>
            </a:extLst>
          </p:cNvPr>
          <p:cNvSpPr txBox="1"/>
          <p:nvPr/>
        </p:nvSpPr>
        <p:spPr>
          <a:xfrm>
            <a:off x="381000" y="1584861"/>
            <a:ext cx="8915400" cy="4708981"/>
          </a:xfrm>
          <a:prstGeom prst="rect">
            <a:avLst/>
          </a:prstGeom>
          <a:noFill/>
        </p:spPr>
        <p:txBody>
          <a:bodyPr wrap="square" rtlCol="0">
            <a:spAutoFit/>
          </a:bodyPr>
          <a:lstStyle/>
          <a:p>
            <a:pPr marL="285750" indent="-285750">
              <a:buFont typeface="Arial" panose="020B0604020202020204" pitchFamily="34" charset="0"/>
              <a:buChar char="•"/>
            </a:pPr>
            <a:r>
              <a:rPr lang="en-GB" sz="2000" b="1" i="0" dirty="0">
                <a:solidFill>
                  <a:srgbClr val="0D0D0D"/>
                </a:solidFill>
                <a:effectLst/>
                <a:latin typeface="Times New Roman" panose="02020603050405020304" pitchFamily="18" charset="0"/>
                <a:cs typeface="Times New Roman" panose="02020603050405020304" pitchFamily="18" charset="0"/>
              </a:rPr>
              <a:t>Model Development: </a:t>
            </a:r>
            <a:r>
              <a:rPr lang="en-GB" sz="2000" b="0" i="0" dirty="0">
                <a:solidFill>
                  <a:srgbClr val="0D0D0D"/>
                </a:solidFill>
                <a:effectLst/>
                <a:latin typeface="Times New Roman" panose="02020603050405020304" pitchFamily="18" charset="0"/>
                <a:cs typeface="Times New Roman" panose="02020603050405020304" pitchFamily="18" charset="0"/>
              </a:rPr>
              <a:t>Build an LSTM-based deep learning model to predict future stock prices based on historical data.</a:t>
            </a:r>
          </a:p>
          <a:p>
            <a:pPr marL="285750" indent="-285750">
              <a:buFont typeface="Arial" panose="020B0604020202020204" pitchFamily="34" charset="0"/>
              <a:buChar char="•"/>
            </a:pP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000" b="1" i="0" dirty="0">
                <a:solidFill>
                  <a:srgbClr val="0D0D0D"/>
                </a:solidFill>
                <a:effectLst/>
                <a:latin typeface="Times New Roman" panose="02020603050405020304" pitchFamily="18" charset="0"/>
                <a:cs typeface="Times New Roman" panose="02020603050405020304" pitchFamily="18" charset="0"/>
              </a:rPr>
              <a:t>Model Training: </a:t>
            </a:r>
            <a:r>
              <a:rPr lang="en-GB" sz="2000" b="0" i="0" dirty="0">
                <a:solidFill>
                  <a:srgbClr val="0D0D0D"/>
                </a:solidFill>
                <a:effectLst/>
                <a:latin typeface="Times New Roman" panose="02020603050405020304" pitchFamily="18" charset="0"/>
                <a:cs typeface="Times New Roman" panose="02020603050405020304" pitchFamily="18" charset="0"/>
              </a:rPr>
              <a:t>Train the LSTM model using the collected stock market data, optimizing its parameters for improved accuracy.</a:t>
            </a:r>
          </a:p>
          <a:p>
            <a:pPr marL="285750" indent="-285750">
              <a:buFont typeface="Arial" panose="020B0604020202020204" pitchFamily="34" charset="0"/>
              <a:buChar char="•"/>
            </a:pP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000" b="1" i="0" dirty="0">
                <a:solidFill>
                  <a:srgbClr val="0D0D0D"/>
                </a:solidFill>
                <a:effectLst/>
                <a:latin typeface="Times New Roman" panose="02020603050405020304" pitchFamily="18" charset="0"/>
                <a:cs typeface="Times New Roman" panose="02020603050405020304" pitchFamily="18" charset="0"/>
              </a:rPr>
              <a:t>Evaluation: </a:t>
            </a:r>
            <a:r>
              <a:rPr lang="en-GB" sz="2000" b="0" i="0" dirty="0">
                <a:solidFill>
                  <a:srgbClr val="0D0D0D"/>
                </a:solidFill>
                <a:effectLst/>
                <a:latin typeface="Times New Roman" panose="02020603050405020304" pitchFamily="18" charset="0"/>
                <a:cs typeface="Times New Roman" panose="02020603050405020304" pitchFamily="18" charset="0"/>
              </a:rPr>
              <a:t>Evaluate the performance of the LSTM model using appropriate metrics such as Mean Absolute Error (MAE) or Root Mean Square Error (RMSE).</a:t>
            </a:r>
          </a:p>
          <a:p>
            <a:pPr marL="285750" indent="-285750">
              <a:buFont typeface="Arial" panose="020B0604020202020204" pitchFamily="34" charset="0"/>
              <a:buChar char="•"/>
            </a:pP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000" b="1" i="0" dirty="0">
                <a:solidFill>
                  <a:srgbClr val="0D0D0D"/>
                </a:solidFill>
                <a:effectLst/>
                <a:latin typeface="Times New Roman" panose="02020603050405020304" pitchFamily="18" charset="0"/>
                <a:cs typeface="Times New Roman" panose="02020603050405020304" pitchFamily="18" charset="0"/>
              </a:rPr>
              <a:t>Deployment: </a:t>
            </a:r>
            <a:r>
              <a:rPr lang="en-GB" sz="2000" b="0" i="0" dirty="0">
                <a:solidFill>
                  <a:srgbClr val="0D0D0D"/>
                </a:solidFill>
                <a:effectLst/>
                <a:latin typeface="Times New Roman" panose="02020603050405020304" pitchFamily="18" charset="0"/>
                <a:cs typeface="Times New Roman" panose="02020603050405020304" pitchFamily="18" charset="0"/>
              </a:rPr>
              <a:t>Deploy the trained model into a production environment, allowing users to make real-time predictions and </a:t>
            </a:r>
            <a:r>
              <a:rPr lang="en-GB" sz="2000" b="0" i="0" dirty="0" err="1">
                <a:solidFill>
                  <a:srgbClr val="0D0D0D"/>
                </a:solidFill>
                <a:effectLst/>
                <a:latin typeface="Times New Roman" panose="02020603050405020304" pitchFamily="18" charset="0"/>
                <a:cs typeface="Times New Roman" panose="02020603050405020304" pitchFamily="18" charset="0"/>
              </a:rPr>
              <a:t>analyze</a:t>
            </a:r>
            <a:r>
              <a:rPr lang="en-GB" sz="2000" b="0" i="0" dirty="0">
                <a:solidFill>
                  <a:srgbClr val="0D0D0D"/>
                </a:solidFill>
                <a:effectLst/>
                <a:latin typeface="Times New Roman" panose="02020603050405020304" pitchFamily="18" charset="0"/>
                <a:cs typeface="Times New Roman" panose="02020603050405020304" pitchFamily="18" charset="0"/>
              </a:rPr>
              <a:t> stock market trends.</a:t>
            </a:r>
          </a:p>
          <a:p>
            <a:pPr marL="285750" indent="-285750">
              <a:buFont typeface="Arial" panose="020B0604020202020204" pitchFamily="34" charset="0"/>
              <a:buChar char="•"/>
            </a:pP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000" b="1" i="0" dirty="0">
                <a:solidFill>
                  <a:srgbClr val="0D0D0D"/>
                </a:solidFill>
                <a:effectLst/>
                <a:latin typeface="Times New Roman" panose="02020603050405020304" pitchFamily="18" charset="0"/>
                <a:cs typeface="Times New Roman" panose="02020603050405020304" pitchFamily="18" charset="0"/>
              </a:rPr>
              <a:t>Continuous Improvement: </a:t>
            </a:r>
            <a:r>
              <a:rPr lang="en-GB" sz="2000" b="0" i="0" dirty="0">
                <a:solidFill>
                  <a:srgbClr val="0D0D0D"/>
                </a:solidFill>
                <a:effectLst/>
                <a:latin typeface="Times New Roman" panose="02020603050405020304" pitchFamily="18" charset="0"/>
                <a:cs typeface="Times New Roman" panose="02020603050405020304" pitchFamily="18" charset="0"/>
              </a:rPr>
              <a:t>Implement mechanisms for continuous monitoring and updating of the model to adapt to changing market conditions and improve prediction accuracy over time.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27684" y="47625"/>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6E89B33F-729B-330C-DB8B-CD2343025208}"/>
              </a:ext>
            </a:extLst>
          </p:cNvPr>
          <p:cNvSpPr txBox="1"/>
          <p:nvPr/>
        </p:nvSpPr>
        <p:spPr>
          <a:xfrm>
            <a:off x="527684" y="1066800"/>
            <a:ext cx="11405235" cy="8094524"/>
          </a:xfrm>
          <a:prstGeom prst="rect">
            <a:avLst/>
          </a:prstGeom>
          <a:noFill/>
        </p:spPr>
        <p:txBody>
          <a:bodyPr wrap="square" rtlCol="0">
            <a:spAutoFit/>
          </a:bodyPr>
          <a:lstStyle/>
          <a:p>
            <a:pPr algn="just"/>
            <a:r>
              <a:rPr lang="en-GB" sz="2000" b="1" dirty="0">
                <a:latin typeface="Times New Roman" panose="02020603050405020304" pitchFamily="18" charset="0"/>
                <a:cs typeface="Times New Roman" panose="02020603050405020304" pitchFamily="18" charset="0"/>
              </a:rPr>
              <a:t>Investors: </a:t>
            </a:r>
            <a:r>
              <a:rPr lang="en-GB" sz="2000" dirty="0">
                <a:latin typeface="Times New Roman" panose="02020603050405020304" pitchFamily="18" charset="0"/>
                <a:cs typeface="Times New Roman" panose="02020603050405020304" pitchFamily="18" charset="0"/>
              </a:rPr>
              <a:t>Individual and institutional investors who are interested in making informed decisions about buying, selling, or holding stocks based on market trends and predictions.</a:t>
            </a:r>
          </a:p>
          <a:p>
            <a:pPr algn="just"/>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Financial Analysts: </a:t>
            </a:r>
            <a:r>
              <a:rPr lang="en-GB" sz="2000" dirty="0">
                <a:latin typeface="Times New Roman" panose="02020603050405020304" pitchFamily="18" charset="0"/>
                <a:cs typeface="Times New Roman" panose="02020603050405020304" pitchFamily="18" charset="0"/>
              </a:rPr>
              <a:t>Professionals in the financial industry who require detailed insights into stock performance, risk assessment, and future market trends to provide recommendations to clients or make strategic investment decisions.</a:t>
            </a:r>
          </a:p>
          <a:p>
            <a:pPr algn="just"/>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Traders: </a:t>
            </a:r>
            <a:r>
              <a:rPr lang="en-GB" sz="2000" dirty="0">
                <a:latin typeface="Times New Roman" panose="02020603050405020304" pitchFamily="18" charset="0"/>
                <a:cs typeface="Times New Roman" panose="02020603050405020304" pitchFamily="18" charset="0"/>
              </a:rPr>
              <a:t>Active traders who engage in buying and selling stocks frequently and rely on timely market analysis and predictions to execute profitable trades.</a:t>
            </a:r>
          </a:p>
          <a:p>
            <a:pPr algn="just"/>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Researchers: </a:t>
            </a:r>
            <a:r>
              <a:rPr lang="en-GB" sz="2000" dirty="0">
                <a:latin typeface="Times New Roman" panose="02020603050405020304" pitchFamily="18" charset="0"/>
                <a:cs typeface="Times New Roman" panose="02020603050405020304" pitchFamily="18" charset="0"/>
              </a:rPr>
              <a:t>Academics and researchers in the field of finance and economics who study stock market </a:t>
            </a:r>
            <a:r>
              <a:rPr lang="en-GB" sz="2000" dirty="0" err="1">
                <a:latin typeface="Times New Roman" panose="02020603050405020304" pitchFamily="18" charset="0"/>
                <a:cs typeface="Times New Roman" panose="02020603050405020304" pitchFamily="18" charset="0"/>
              </a:rPr>
              <a:t>behavior</a:t>
            </a:r>
            <a:r>
              <a:rPr lang="en-GB" sz="2000" dirty="0">
                <a:latin typeface="Times New Roman" panose="02020603050405020304" pitchFamily="18" charset="0"/>
                <a:cs typeface="Times New Roman" panose="02020603050405020304" pitchFamily="18" charset="0"/>
              </a:rPr>
              <a:t>, market efficiency, and the impact of various factors on stock prices.</a:t>
            </a:r>
          </a:p>
          <a:p>
            <a:pPr algn="just"/>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Financial Institutions: </a:t>
            </a:r>
            <a:r>
              <a:rPr lang="en-GB" sz="2000" dirty="0">
                <a:latin typeface="Times New Roman" panose="02020603050405020304" pitchFamily="18" charset="0"/>
                <a:cs typeface="Times New Roman" panose="02020603050405020304" pitchFamily="18" charset="0"/>
              </a:rPr>
              <a:t>Banks, hedge funds, and other financial institutions that manage investment portfolios and require sophisticated tools for portfolio optimization, risk management, and asset allocation.</a:t>
            </a:r>
          </a:p>
          <a:p>
            <a:pPr algn="just"/>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General Public: </a:t>
            </a:r>
            <a:r>
              <a:rPr lang="en-GB" sz="2000" dirty="0">
                <a:latin typeface="Times New Roman" panose="02020603050405020304" pitchFamily="18" charset="0"/>
                <a:cs typeface="Times New Roman" panose="02020603050405020304" pitchFamily="18" charset="0"/>
              </a:rPr>
              <a:t>Individuals interested in staying informed about the stock market and understanding the factors influencing stock prices, even if they may not be actively trading or investing themselves.</a:t>
            </a: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6086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D017EE6E-4F62-D270-203D-E9F549AE0F5F}"/>
              </a:ext>
            </a:extLst>
          </p:cNvPr>
          <p:cNvSpPr txBox="1"/>
          <p:nvPr/>
        </p:nvSpPr>
        <p:spPr>
          <a:xfrm>
            <a:off x="1143000" y="1815941"/>
            <a:ext cx="7924800" cy="1107996"/>
          </a:xfrm>
          <a:prstGeom prst="rect">
            <a:avLst/>
          </a:prstGeom>
          <a:noFill/>
        </p:spPr>
        <p:txBody>
          <a:bodyPr wrap="square" rtlCol="0">
            <a:spAutoFit/>
          </a:bodyPr>
          <a:lstStyle/>
          <a:p>
            <a:pPr algn="just"/>
            <a:r>
              <a:rPr lang="en-GB" sz="2200" dirty="0">
                <a:solidFill>
                  <a:srgbClr val="0D0D0D"/>
                </a:solidFill>
                <a:latin typeface="Times New Roman" panose="02020603050405020304" pitchFamily="18" charset="0"/>
                <a:cs typeface="Times New Roman" panose="02020603050405020304" pitchFamily="18" charset="0"/>
              </a:rPr>
              <a:t>Our system offers comprehensive stock market analysis and prediction capabilities, integrating data from Yahoo Finance and advanced algorithms. </a:t>
            </a:r>
            <a:endParaRPr lang="en-IN" sz="2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B32DBD3-8CF6-E577-A253-39836498DAAA}"/>
              </a:ext>
            </a:extLst>
          </p:cNvPr>
          <p:cNvSpPr txBox="1"/>
          <p:nvPr/>
        </p:nvSpPr>
        <p:spPr>
          <a:xfrm>
            <a:off x="558165" y="3232072"/>
            <a:ext cx="9147606" cy="3139321"/>
          </a:xfrm>
          <a:prstGeom prst="rect">
            <a:avLst/>
          </a:prstGeom>
          <a:noFill/>
        </p:spPr>
        <p:txBody>
          <a:bodyPr wrap="square" rtlCol="0">
            <a:spAutoFit/>
          </a:bodyPr>
          <a:lstStyle/>
          <a:p>
            <a:pPr algn="just"/>
            <a:r>
              <a:rPr lang="en-US" sz="2200" b="1" i="0" dirty="0">
                <a:solidFill>
                  <a:srgbClr val="0D0D0D"/>
                </a:solidFill>
                <a:effectLst/>
                <a:latin typeface="Times New Roman" panose="02020603050405020304" pitchFamily="18" charset="0"/>
                <a:cs typeface="Times New Roman" panose="02020603050405020304" pitchFamily="18" charset="0"/>
              </a:rPr>
              <a:t>VALUE PROPOSITION:</a:t>
            </a:r>
          </a:p>
          <a:p>
            <a:pPr algn="just"/>
            <a:endParaRPr lang="en-US" sz="2200" b="1"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200" b="1" i="0" dirty="0">
                <a:solidFill>
                  <a:srgbClr val="0D0D0D"/>
                </a:solidFill>
                <a:effectLst/>
                <a:latin typeface="Times New Roman" panose="02020603050405020304" pitchFamily="18" charset="0"/>
                <a:cs typeface="Times New Roman" panose="02020603050405020304" pitchFamily="18" charset="0"/>
              </a:rPr>
              <a:t>Data-driven insights: </a:t>
            </a:r>
            <a:r>
              <a:rPr lang="en-GB" sz="2200" i="0" dirty="0">
                <a:solidFill>
                  <a:srgbClr val="0D0D0D"/>
                </a:solidFill>
                <a:effectLst/>
                <a:latin typeface="Times New Roman" panose="02020603050405020304" pitchFamily="18" charset="0"/>
                <a:cs typeface="Times New Roman" panose="02020603050405020304" pitchFamily="18" charset="0"/>
              </a:rPr>
              <a:t>Utilizing historical data for informed decision-making.</a:t>
            </a:r>
          </a:p>
          <a:p>
            <a:pPr algn="just">
              <a:buFont typeface="Arial" panose="020B0604020202020204" pitchFamily="34" charset="0"/>
              <a:buChar char="•"/>
            </a:pPr>
            <a:r>
              <a:rPr lang="en-GB" sz="2200" b="1" i="0" dirty="0">
                <a:solidFill>
                  <a:srgbClr val="0D0D0D"/>
                </a:solidFill>
                <a:effectLst/>
                <a:latin typeface="Times New Roman" panose="02020603050405020304" pitchFamily="18" charset="0"/>
                <a:cs typeface="Times New Roman" panose="02020603050405020304" pitchFamily="18" charset="0"/>
              </a:rPr>
              <a:t>Risk assessment: </a:t>
            </a:r>
            <a:r>
              <a:rPr lang="en-GB" sz="2200" i="0" dirty="0" err="1">
                <a:solidFill>
                  <a:srgbClr val="0D0D0D"/>
                </a:solidFill>
                <a:effectLst/>
                <a:latin typeface="Times New Roman" panose="02020603050405020304" pitchFamily="18" charset="0"/>
                <a:cs typeface="Times New Roman" panose="02020603050405020304" pitchFamily="18" charset="0"/>
              </a:rPr>
              <a:t>Analyzing</a:t>
            </a:r>
            <a:r>
              <a:rPr lang="en-GB" sz="2200" i="0" dirty="0">
                <a:solidFill>
                  <a:srgbClr val="0D0D0D"/>
                </a:solidFill>
                <a:effectLst/>
                <a:latin typeface="Times New Roman" panose="02020603050405020304" pitchFamily="18" charset="0"/>
                <a:cs typeface="Times New Roman" panose="02020603050405020304" pitchFamily="18" charset="0"/>
              </a:rPr>
              <a:t> stock volatility for better risk management.</a:t>
            </a:r>
          </a:p>
          <a:p>
            <a:pPr algn="just">
              <a:buFont typeface="Arial" panose="020B0604020202020204" pitchFamily="34" charset="0"/>
              <a:buChar char="•"/>
            </a:pPr>
            <a:r>
              <a:rPr lang="en-GB" sz="2200" b="1" i="0" dirty="0">
                <a:solidFill>
                  <a:srgbClr val="0D0D0D"/>
                </a:solidFill>
                <a:effectLst/>
                <a:latin typeface="Times New Roman" panose="02020603050405020304" pitchFamily="18" charset="0"/>
                <a:cs typeface="Times New Roman" panose="02020603050405020304" pitchFamily="18" charset="0"/>
              </a:rPr>
              <a:t>Predictive analytics: </a:t>
            </a:r>
            <a:r>
              <a:rPr lang="en-GB" sz="2200" i="0" dirty="0">
                <a:solidFill>
                  <a:srgbClr val="0D0D0D"/>
                </a:solidFill>
                <a:effectLst/>
                <a:latin typeface="Times New Roman" panose="02020603050405020304" pitchFamily="18" charset="0"/>
                <a:cs typeface="Times New Roman" panose="02020603050405020304" pitchFamily="18" charset="0"/>
              </a:rPr>
              <a:t>Forecasting future stock prices using LSTM networks.</a:t>
            </a:r>
          </a:p>
          <a:p>
            <a:pPr algn="just">
              <a:buFont typeface="Arial" panose="020B0604020202020204" pitchFamily="34" charset="0"/>
              <a:buChar char="•"/>
            </a:pPr>
            <a:r>
              <a:rPr lang="en-GB" sz="2200" b="1" i="0" dirty="0">
                <a:solidFill>
                  <a:srgbClr val="0D0D0D"/>
                </a:solidFill>
                <a:effectLst/>
                <a:latin typeface="Times New Roman" panose="02020603050405020304" pitchFamily="18" charset="0"/>
                <a:cs typeface="Times New Roman" panose="02020603050405020304" pitchFamily="18" charset="0"/>
              </a:rPr>
              <a:t>User-friendly interface: </a:t>
            </a:r>
            <a:r>
              <a:rPr lang="en-GB" sz="2200" i="0" dirty="0">
                <a:solidFill>
                  <a:srgbClr val="0D0D0D"/>
                </a:solidFill>
                <a:effectLst/>
                <a:latin typeface="Times New Roman" panose="02020603050405020304" pitchFamily="18" charset="0"/>
                <a:cs typeface="Times New Roman" panose="02020603050405020304" pitchFamily="18" charset="0"/>
              </a:rPr>
              <a:t>Accessible to investors, analysts, and researchers.</a:t>
            </a:r>
          </a:p>
          <a:p>
            <a:pPr algn="just">
              <a:buFont typeface="Arial" panose="020B0604020202020204" pitchFamily="34" charset="0"/>
              <a:buChar char="•"/>
            </a:pPr>
            <a:r>
              <a:rPr lang="en-GB" sz="2200" b="1" i="0" dirty="0">
                <a:solidFill>
                  <a:srgbClr val="0D0D0D"/>
                </a:solidFill>
                <a:effectLst/>
                <a:latin typeface="Times New Roman" panose="02020603050405020304" pitchFamily="18" charset="0"/>
                <a:cs typeface="Times New Roman" panose="02020603050405020304" pitchFamily="18" charset="0"/>
              </a:rPr>
              <a:t>Real-time updates: </a:t>
            </a:r>
            <a:r>
              <a:rPr lang="en-GB" sz="2200" i="0" dirty="0">
                <a:solidFill>
                  <a:srgbClr val="0D0D0D"/>
                </a:solidFill>
                <a:effectLst/>
                <a:latin typeface="Times New Roman" panose="02020603050405020304" pitchFamily="18" charset="0"/>
                <a:cs typeface="Times New Roman" panose="02020603050405020304" pitchFamily="18" charset="0"/>
              </a:rPr>
              <a:t>Fetching live data for up-to-date market information.</a:t>
            </a:r>
          </a:p>
          <a:p>
            <a:pPr algn="just">
              <a:buFont typeface="Arial" panose="020B0604020202020204" pitchFamily="34" charset="0"/>
              <a:buChar char="•"/>
            </a:pPr>
            <a:r>
              <a:rPr lang="en-GB" sz="2200" b="1" i="0" dirty="0">
                <a:solidFill>
                  <a:srgbClr val="0D0D0D"/>
                </a:solidFill>
                <a:effectLst/>
                <a:latin typeface="Times New Roman" panose="02020603050405020304" pitchFamily="18" charset="0"/>
                <a:cs typeface="Times New Roman" panose="02020603050405020304" pitchFamily="18" charset="0"/>
              </a:rPr>
              <a:t>Enhanced decision-making: </a:t>
            </a:r>
            <a:r>
              <a:rPr lang="en-GB" sz="2200" i="0" dirty="0">
                <a:solidFill>
                  <a:srgbClr val="0D0D0D"/>
                </a:solidFill>
                <a:effectLst/>
                <a:latin typeface="Times New Roman" panose="02020603050405020304" pitchFamily="18" charset="0"/>
                <a:cs typeface="Times New Roman" panose="02020603050405020304" pitchFamily="18" charset="0"/>
              </a:rPr>
              <a:t>Empowering users with actionable insights for financial success.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0449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534400" y="1520096"/>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17865BF4-9743-9F3B-96AD-2E5D002AD458}"/>
              </a:ext>
            </a:extLst>
          </p:cNvPr>
          <p:cNvSpPr txBox="1"/>
          <p:nvPr/>
        </p:nvSpPr>
        <p:spPr>
          <a:xfrm>
            <a:off x="990600" y="1905000"/>
            <a:ext cx="7391400" cy="2246769"/>
          </a:xfrm>
          <a:prstGeom prst="rect">
            <a:avLst/>
          </a:prstGeom>
          <a:noFill/>
        </p:spPr>
        <p:txBody>
          <a:bodyPr wrap="square" rtlCol="0">
            <a:spAutoFit/>
          </a:bodyPr>
          <a:lstStyle/>
          <a:p>
            <a:pPr algn="just"/>
            <a:r>
              <a:rPr lang="en-GB" sz="2000" b="0" i="0" dirty="0">
                <a:solidFill>
                  <a:srgbClr val="0D0D0D"/>
                </a:solidFill>
                <a:effectLst/>
                <a:latin typeface="Times New Roman" panose="02020603050405020304" pitchFamily="18" charset="0"/>
                <a:cs typeface="Times New Roman" panose="02020603050405020304" pitchFamily="18" charset="0"/>
              </a:rPr>
              <a:t>Our solution revolutionizes stock market analysis by leveraging cutting-edge technologies and data-driven methodologies. With real-time updates, predictive analytics, and user-friendly interfaces, investors gain unprecedented insights for confident decision-making. Whether you're a seasoned trader or a novice investor, our platform empowers you to navigate the complexities of the stock market with ease, maximizing your potential for financial success.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943</TotalTime>
  <Words>1110</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PROJECT OVERVIEW</vt:lpstr>
      <vt:lpstr>WHO ARE THE END USERS?</vt:lpstr>
      <vt:lpstr>YOUR SOLUTION AND ITS VALUE PROPOSITION</vt:lpstr>
      <vt:lpstr>THE WOW IN YOUR SOLUTION</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Riyaayini S.V</dc:creator>
  <cp:lastModifiedBy>Riyaayini S.V</cp:lastModifiedBy>
  <cp:revision>16</cp:revision>
  <dcterms:created xsi:type="dcterms:W3CDTF">2024-04-03T13:48:49Z</dcterms:created>
  <dcterms:modified xsi:type="dcterms:W3CDTF">2024-04-05T13:58:48Z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