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75" r:id="rId2"/>
    <p:sldId id="272" r:id="rId3"/>
    <p:sldId id="273" r:id="rId4"/>
    <p:sldId id="274" r:id="rId5"/>
    <p:sldId id="276" r:id="rId6"/>
    <p:sldId id="27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72F335A-FF4A-2E3B-6E5E-3577F5397457}" name="Elizabeth Donnelly" initials="ED" userId="S::ebdonnelly@umass.edu::9b61a123-10be-4998-9f3d-2b1441f63510" providerId="AD"/>
  <p188:author id="{7892F89D-366D-1784-31E8-944B8A38CC8F}" name="Ramya Reddy Kamaganikuntla" initials="RK" userId="S::rkamaganikun@umass.edu::73ac81e9-fedd-4260-9718-5ce674bfda7e" providerId="AD"/>
  <p188:author id="{D0CD039F-F561-BE8C-BB75-B6BD38C091B3}" name="Reilly Loomis" initials="RL" userId="S::rloomis@umass.edu::968b49d6-b045-402d-8251-ba3e631fa0e7" providerId="AD"/>
  <p188:author id="{89D73BCD-19E3-BBE6-07EC-F75C4B6BFCD9}" name="Margarite Vaccaro" initials="MV" userId="S::mjvaccaro@umass.edu::75558b5d-f3df-4607-ac29-bb9401d547b3" providerId="AD"/>
  <p188:author id="{3627A6F8-91C3-D57D-78EB-D3D4A4B81FF6}" name="Maggie Vaccaro" initials="MV" userId="fc28a780a0b53de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45" autoAdjust="0"/>
  </p:normalViewPr>
  <p:slideViewPr>
    <p:cSldViewPr snapToGrid="0">
      <p:cViewPr>
        <p:scale>
          <a:sx n="92" d="100"/>
          <a:sy n="92" d="100"/>
        </p:scale>
        <p:origin x="6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017AB-7D15-4F68-81FB-0F08A8D7C51B}" type="datetimeFigureOut">
              <a:rPr lang="en-US" smtClean="0"/>
              <a:t>12/10/2023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78607-7A8C-4C15-854F-9EF6865E6E90}" type="slidenum">
              <a:rPr lang="en-US" smtClean="0"/>
              <a:t>‹#›</a:t>
            </a:fld>
            <a:endParaRPr lang="en-US"/>
          </a:p>
        </p:txBody>
      </p:sp>
    </p:spTree>
    <p:extLst>
      <p:ext uri="{BB962C8B-B14F-4D97-AF65-F5344CB8AC3E}">
        <p14:creationId xmlns:p14="http://schemas.microsoft.com/office/powerpoint/2010/main" val="3291492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703A356-1970-465C-8EA7-B80FE74D77A1}" type="datetimeFigureOut">
              <a:rPr lang="en-US" smtClean="0"/>
              <a:t>12/10/2023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93C4D9B-5FE6-4BEB-98D5-BD2AD33C2543}" type="slidenum">
              <a:rPr lang="en-US" smtClean="0"/>
              <a:t>‹#›</a:t>
            </a:fld>
            <a:endParaRPr lang="en-US"/>
          </a:p>
        </p:txBody>
      </p:sp>
    </p:spTree>
    <p:extLst>
      <p:ext uri="{BB962C8B-B14F-4D97-AF65-F5344CB8AC3E}">
        <p14:creationId xmlns:p14="http://schemas.microsoft.com/office/powerpoint/2010/main" val="1231203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03A356-1970-465C-8EA7-B80FE74D77A1}"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C4D9B-5FE6-4BEB-98D5-BD2AD33C2543}" type="slidenum">
              <a:rPr lang="en-US" smtClean="0"/>
              <a:t>‹#›</a:t>
            </a:fld>
            <a:endParaRPr lang="en-US"/>
          </a:p>
        </p:txBody>
      </p:sp>
    </p:spTree>
    <p:extLst>
      <p:ext uri="{BB962C8B-B14F-4D97-AF65-F5344CB8AC3E}">
        <p14:creationId xmlns:p14="http://schemas.microsoft.com/office/powerpoint/2010/main" val="37753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703A356-1970-465C-8EA7-B80FE74D77A1}" type="datetimeFigureOut">
              <a:rPr lang="en-US" smtClean="0"/>
              <a:t>12/10/2023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93C4D9B-5FE6-4BEB-98D5-BD2AD33C2543}" type="slidenum">
              <a:rPr lang="en-US" smtClean="0"/>
              <a:t>‹#›</a:t>
            </a:fld>
            <a:endParaRPr lang="en-US"/>
          </a:p>
        </p:txBody>
      </p:sp>
    </p:spTree>
    <p:extLst>
      <p:ext uri="{BB962C8B-B14F-4D97-AF65-F5344CB8AC3E}">
        <p14:creationId xmlns:p14="http://schemas.microsoft.com/office/powerpoint/2010/main" val="876656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03A356-1970-465C-8EA7-B80FE74D77A1}"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B93C4D9B-5FE6-4BEB-98D5-BD2AD33C2543}" type="slidenum">
              <a:rPr lang="en-US" smtClean="0"/>
              <a:t>‹#›</a:t>
            </a:fld>
            <a:endParaRPr lang="en-US"/>
          </a:p>
        </p:txBody>
      </p:sp>
    </p:spTree>
    <p:extLst>
      <p:ext uri="{BB962C8B-B14F-4D97-AF65-F5344CB8AC3E}">
        <p14:creationId xmlns:p14="http://schemas.microsoft.com/office/powerpoint/2010/main" val="339427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703A356-1970-465C-8EA7-B80FE74D77A1}" type="datetimeFigureOut">
              <a:rPr lang="en-US" smtClean="0"/>
              <a:t>12/10/2023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93C4D9B-5FE6-4BEB-98D5-BD2AD33C2543}" type="slidenum">
              <a:rPr lang="en-US" smtClean="0"/>
              <a:t>‹#›</a:t>
            </a:fld>
            <a:endParaRPr lang="en-US"/>
          </a:p>
        </p:txBody>
      </p:sp>
    </p:spTree>
    <p:extLst>
      <p:ext uri="{BB962C8B-B14F-4D97-AF65-F5344CB8AC3E}">
        <p14:creationId xmlns:p14="http://schemas.microsoft.com/office/powerpoint/2010/main" val="98232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03A356-1970-465C-8EA7-B80FE74D77A1}"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C4D9B-5FE6-4BEB-98D5-BD2AD33C2543}" type="slidenum">
              <a:rPr lang="en-US" smtClean="0"/>
              <a:t>‹#›</a:t>
            </a:fld>
            <a:endParaRPr lang="en-US"/>
          </a:p>
        </p:txBody>
      </p:sp>
    </p:spTree>
    <p:extLst>
      <p:ext uri="{BB962C8B-B14F-4D97-AF65-F5344CB8AC3E}">
        <p14:creationId xmlns:p14="http://schemas.microsoft.com/office/powerpoint/2010/main" val="304911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03A356-1970-465C-8EA7-B80FE74D77A1}" type="datetimeFigureOut">
              <a:rPr lang="en-US" smtClean="0"/>
              <a:t>12/10/2023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3C4D9B-5FE6-4BEB-98D5-BD2AD33C2543}" type="slidenum">
              <a:rPr lang="en-US" smtClean="0"/>
              <a:t>‹#›</a:t>
            </a:fld>
            <a:endParaRPr lang="en-US"/>
          </a:p>
        </p:txBody>
      </p:sp>
    </p:spTree>
    <p:extLst>
      <p:ext uri="{BB962C8B-B14F-4D97-AF65-F5344CB8AC3E}">
        <p14:creationId xmlns:p14="http://schemas.microsoft.com/office/powerpoint/2010/main" val="187596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03A356-1970-465C-8EA7-B80FE74D77A1}" type="datetimeFigureOut">
              <a:rPr lang="en-US" smtClean="0"/>
              <a:t>12/10/2023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3C4D9B-5FE6-4BEB-98D5-BD2AD33C2543}" type="slidenum">
              <a:rPr lang="en-US" smtClean="0"/>
              <a:t>‹#›</a:t>
            </a:fld>
            <a:endParaRPr lang="en-US"/>
          </a:p>
        </p:txBody>
      </p:sp>
    </p:spTree>
    <p:extLst>
      <p:ext uri="{BB962C8B-B14F-4D97-AF65-F5344CB8AC3E}">
        <p14:creationId xmlns:p14="http://schemas.microsoft.com/office/powerpoint/2010/main" val="250739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03A356-1970-465C-8EA7-B80FE74D77A1}" type="datetimeFigureOut">
              <a:rPr lang="en-US" smtClean="0"/>
              <a:t>12/10/2023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3C4D9B-5FE6-4BEB-98D5-BD2AD33C2543}" type="slidenum">
              <a:rPr lang="en-US" smtClean="0"/>
              <a:t>‹#›</a:t>
            </a:fld>
            <a:endParaRPr lang="en-US"/>
          </a:p>
        </p:txBody>
      </p:sp>
    </p:spTree>
    <p:extLst>
      <p:ext uri="{BB962C8B-B14F-4D97-AF65-F5344CB8AC3E}">
        <p14:creationId xmlns:p14="http://schemas.microsoft.com/office/powerpoint/2010/main" val="81660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703A356-1970-465C-8EA7-B80FE74D77A1}" type="datetimeFigureOut">
              <a:rPr lang="en-US" smtClean="0"/>
              <a:t>12/10/2023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93C4D9B-5FE6-4BEB-98D5-BD2AD33C2543}" type="slidenum">
              <a:rPr lang="en-US" smtClean="0"/>
              <a:t>‹#›</a:t>
            </a:fld>
            <a:endParaRPr lang="en-US"/>
          </a:p>
        </p:txBody>
      </p:sp>
    </p:spTree>
    <p:extLst>
      <p:ext uri="{BB962C8B-B14F-4D97-AF65-F5344CB8AC3E}">
        <p14:creationId xmlns:p14="http://schemas.microsoft.com/office/powerpoint/2010/main" val="133447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03A356-1970-465C-8EA7-B80FE74D77A1}"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C4D9B-5FE6-4BEB-98D5-BD2AD33C2543}" type="slidenum">
              <a:rPr lang="en-US" smtClean="0"/>
              <a:t>‹#›</a:t>
            </a:fld>
            <a:endParaRPr lang="en-US"/>
          </a:p>
        </p:txBody>
      </p:sp>
    </p:spTree>
    <p:extLst>
      <p:ext uri="{BB962C8B-B14F-4D97-AF65-F5344CB8AC3E}">
        <p14:creationId xmlns:p14="http://schemas.microsoft.com/office/powerpoint/2010/main" val="416989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703A356-1970-465C-8EA7-B80FE74D77A1}" type="datetimeFigureOut">
              <a:rPr lang="en-US" smtClean="0"/>
              <a:t>12/10/2023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93C4D9B-5FE6-4BEB-98D5-BD2AD33C2543}"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020559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7773-0B6D-4E2B-7D58-76E7EB83E467}"/>
              </a:ext>
            </a:extLst>
          </p:cNvPr>
          <p:cNvSpPr>
            <a:spLocks noGrp="1"/>
          </p:cNvSpPr>
          <p:nvPr>
            <p:ph type="title"/>
          </p:nvPr>
        </p:nvSpPr>
        <p:spPr/>
        <p:txBody>
          <a:bodyPr/>
          <a:lstStyle/>
          <a:p>
            <a:r>
              <a:rPr lang="en-US" dirty="0"/>
              <a:t>MS PROJECT SCHEDULE USING AGILE TECHNIQUES</a:t>
            </a:r>
          </a:p>
        </p:txBody>
      </p:sp>
      <p:sp>
        <p:nvSpPr>
          <p:cNvPr id="3" name="Content Placeholder 2">
            <a:extLst>
              <a:ext uri="{FF2B5EF4-FFF2-40B4-BE49-F238E27FC236}">
                <a16:creationId xmlns:a16="http://schemas.microsoft.com/office/drawing/2014/main" id="{0A6EC0B6-4B39-1F02-FCAB-40F5C7298636}"/>
              </a:ext>
            </a:extLst>
          </p:cNvPr>
          <p:cNvSpPr>
            <a:spLocks noGrp="1"/>
          </p:cNvSpPr>
          <p:nvPr>
            <p:ph idx="1"/>
          </p:nvPr>
        </p:nvSpPr>
        <p:spPr/>
        <p:txBody>
          <a:bodyPr>
            <a:normAutofit fontScale="85000" lnSpcReduction="20000"/>
          </a:bodyPr>
          <a:lstStyle/>
          <a:p>
            <a:endParaRPr lang="en-US" dirty="0"/>
          </a:p>
          <a:p>
            <a:r>
              <a:rPr lang="en-US" dirty="0"/>
              <a:t>The schedule is set to run from April 1</a:t>
            </a:r>
            <a:r>
              <a:rPr lang="en-US" baseline="30000" dirty="0"/>
              <a:t>st</a:t>
            </a:r>
            <a:r>
              <a:rPr lang="en-US" dirty="0"/>
              <a:t> to Sept 28, a total of 181 days. </a:t>
            </a:r>
          </a:p>
          <a:p>
            <a:r>
              <a:rPr lang="en-US" dirty="0"/>
              <a:t>The task that will start will be project initialization, methodology selection, then planning phase, Project Charter Development, AI Tool Development, Execution and Closure and reporting. </a:t>
            </a:r>
          </a:p>
          <a:p>
            <a:r>
              <a:rPr lang="en-US" dirty="0"/>
              <a:t>On April 1, the project initialization will begin with media announcement on April 1. That will be done after meeting with Helen, Murat, and TPZ to discuss project details and confirming the project lead. The other tasks that will be carried out under the initialization phase on day 1 will include;</a:t>
            </a:r>
          </a:p>
          <a:p>
            <a:r>
              <a:rPr lang="en-US" dirty="0"/>
              <a:t>Choosing the methodology in this case, an agile approach, which will allow the team to adapt to changes and iterate the product throughout the project, providing continuous delivery and feedback from key stakeholders because the requirements are not defined at this point in time. </a:t>
            </a:r>
          </a:p>
          <a:p>
            <a:r>
              <a:rPr lang="en-US" dirty="0"/>
              <a:t>Discussing missing buy-in from Business Unit Leaders </a:t>
            </a:r>
          </a:p>
          <a:p>
            <a:r>
              <a:rPr lang="en-US" dirty="0"/>
              <a:t>Clarifying the importance of timing for AI 2025 functionality and personnel cost savings.</a:t>
            </a:r>
          </a:p>
          <a:p>
            <a:r>
              <a:rPr lang="en-US" dirty="0"/>
              <a:t>Reviewing and adjusting the fee structure.</a:t>
            </a:r>
          </a:p>
          <a:p>
            <a:endParaRPr lang="en-US" dirty="0"/>
          </a:p>
        </p:txBody>
      </p:sp>
    </p:spTree>
    <p:extLst>
      <p:ext uri="{BB962C8B-B14F-4D97-AF65-F5344CB8AC3E}">
        <p14:creationId xmlns:p14="http://schemas.microsoft.com/office/powerpoint/2010/main" val="52342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3EDF-23E7-FBCE-AB9B-2C4A180A844E}"/>
              </a:ext>
            </a:extLst>
          </p:cNvPr>
          <p:cNvSpPr>
            <a:spLocks noGrp="1"/>
          </p:cNvSpPr>
          <p:nvPr>
            <p:ph type="title"/>
          </p:nvPr>
        </p:nvSpPr>
        <p:spPr/>
        <p:txBody>
          <a:bodyPr/>
          <a:lstStyle/>
          <a:p>
            <a:r>
              <a:rPr lang="en-US" dirty="0"/>
              <a:t>PLANNING PHASE</a:t>
            </a:r>
          </a:p>
        </p:txBody>
      </p:sp>
      <p:sp>
        <p:nvSpPr>
          <p:cNvPr id="3" name="Content Placeholder 2">
            <a:extLst>
              <a:ext uri="{FF2B5EF4-FFF2-40B4-BE49-F238E27FC236}">
                <a16:creationId xmlns:a16="http://schemas.microsoft.com/office/drawing/2014/main" id="{EB820000-E3C5-7EA1-CBE6-64D8FED60EE1}"/>
              </a:ext>
            </a:extLst>
          </p:cNvPr>
          <p:cNvSpPr>
            <a:spLocks noGrp="1"/>
          </p:cNvSpPr>
          <p:nvPr>
            <p:ph idx="1"/>
          </p:nvPr>
        </p:nvSpPr>
        <p:spPr>
          <a:xfrm>
            <a:off x="581192" y="2147455"/>
            <a:ext cx="11029615" cy="3711344"/>
          </a:xfrm>
        </p:spPr>
        <p:txBody>
          <a:bodyPr>
            <a:normAutofit fontScale="92500" lnSpcReduction="20000"/>
          </a:bodyPr>
          <a:lstStyle/>
          <a:p>
            <a:endParaRPr lang="en-US" dirty="0"/>
          </a:p>
          <a:p>
            <a:r>
              <a:rPr lang="en-US" dirty="0"/>
              <a:t>This phase will have the following tasks which will be carried out within 1 week</a:t>
            </a:r>
          </a:p>
          <a:p>
            <a:r>
              <a:rPr lang="en-US" dirty="0"/>
              <a:t>A project Pre-Mortem as requested by Helen.</a:t>
            </a:r>
          </a:p>
          <a:p>
            <a:r>
              <a:rPr lang="en-US" dirty="0"/>
              <a:t>Provide initial thoughts on the contract type (Fixed Fee, T&amp;M, etc.) and reasons.</a:t>
            </a:r>
          </a:p>
          <a:p>
            <a:r>
              <a:rPr lang="en-US" dirty="0"/>
              <a:t>Identify potential KPIs for the project.</a:t>
            </a:r>
          </a:p>
          <a:p>
            <a:pPr lvl="1"/>
            <a:r>
              <a:rPr lang="en-US" dirty="0"/>
              <a:t>Satisfaction rate- Ask AI technology and dashboard users to complete a short survey to measure satisfaction and effectiveness with the project at set dates to identify potential problems </a:t>
            </a:r>
          </a:p>
          <a:p>
            <a:pPr lvl="1"/>
            <a:r>
              <a:rPr lang="en-US" dirty="0"/>
              <a:t> Adoption Rate (%) - Measure what percentage of employees in all business units are using the new technology and dashboard at set dates to measure rollout process</a:t>
            </a:r>
          </a:p>
          <a:p>
            <a:pPr lvl="1"/>
            <a:r>
              <a:rPr lang="en-US" dirty="0"/>
              <a:t>Cost Reduction (%) - Measure company costs before, during and after project rollout to measure the effect of streamlining processes and reducing redundancies within the company </a:t>
            </a:r>
          </a:p>
          <a:p>
            <a:r>
              <a:rPr lang="en-US" dirty="0"/>
              <a:t>Submit the project schedule to Liz for approval from stakeholders.</a:t>
            </a:r>
          </a:p>
          <a:p>
            <a:pPr marL="0" indent="0">
              <a:buNone/>
            </a:pPr>
            <a:endParaRPr lang="en-US" dirty="0"/>
          </a:p>
          <a:p>
            <a:endParaRPr lang="en-US" dirty="0"/>
          </a:p>
        </p:txBody>
      </p:sp>
    </p:spTree>
    <p:extLst>
      <p:ext uri="{BB962C8B-B14F-4D97-AF65-F5344CB8AC3E}">
        <p14:creationId xmlns:p14="http://schemas.microsoft.com/office/powerpoint/2010/main" val="66605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C1AB-CB49-656A-AC90-DE725D690318}"/>
              </a:ext>
            </a:extLst>
          </p:cNvPr>
          <p:cNvSpPr>
            <a:spLocks noGrp="1"/>
          </p:cNvSpPr>
          <p:nvPr>
            <p:ph type="title"/>
          </p:nvPr>
        </p:nvSpPr>
        <p:spPr/>
        <p:txBody>
          <a:bodyPr/>
          <a:lstStyle/>
          <a:p>
            <a:r>
              <a:rPr lang="en-US" dirty="0"/>
              <a:t>Project charter development</a:t>
            </a:r>
          </a:p>
        </p:txBody>
      </p:sp>
      <p:sp>
        <p:nvSpPr>
          <p:cNvPr id="3" name="Content Placeholder 2">
            <a:extLst>
              <a:ext uri="{FF2B5EF4-FFF2-40B4-BE49-F238E27FC236}">
                <a16:creationId xmlns:a16="http://schemas.microsoft.com/office/drawing/2014/main" id="{86824718-B715-7135-5FEA-0D364B2D2F4C}"/>
              </a:ext>
            </a:extLst>
          </p:cNvPr>
          <p:cNvSpPr>
            <a:spLocks noGrp="1"/>
          </p:cNvSpPr>
          <p:nvPr>
            <p:ph idx="1"/>
          </p:nvPr>
        </p:nvSpPr>
        <p:spPr/>
        <p:txBody>
          <a:bodyPr>
            <a:normAutofit/>
          </a:bodyPr>
          <a:lstStyle/>
          <a:p>
            <a:r>
              <a:rPr lang="en-US" dirty="0"/>
              <a:t>Develop a Project Charter outlining the project's goals, scope, stakeholders, and the chosen project management technique.</a:t>
            </a:r>
          </a:p>
          <a:p>
            <a:r>
              <a:rPr lang="en-US" dirty="0"/>
              <a:t>Identify and analyze key stakeholders, understanding their goals and motivations.</a:t>
            </a:r>
          </a:p>
          <a:p>
            <a:r>
              <a:rPr lang="en-US" dirty="0"/>
              <a:t>Review and approval of the MS Project schedule by key stakeholders. This will take 1 week</a:t>
            </a:r>
          </a:p>
          <a:p>
            <a:r>
              <a:rPr lang="en-US" dirty="0"/>
              <a:t>Execute the project based on the approved schedule.</a:t>
            </a:r>
          </a:p>
        </p:txBody>
      </p:sp>
    </p:spTree>
    <p:extLst>
      <p:ext uri="{BB962C8B-B14F-4D97-AF65-F5344CB8AC3E}">
        <p14:creationId xmlns:p14="http://schemas.microsoft.com/office/powerpoint/2010/main" val="2153767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56B8-CC1D-3872-7959-341893C7F5FA}"/>
              </a:ext>
            </a:extLst>
          </p:cNvPr>
          <p:cNvSpPr>
            <a:spLocks noGrp="1"/>
          </p:cNvSpPr>
          <p:nvPr>
            <p:ph type="title"/>
          </p:nvPr>
        </p:nvSpPr>
        <p:spPr/>
        <p:txBody>
          <a:bodyPr/>
          <a:lstStyle/>
          <a:p>
            <a:r>
              <a:rPr lang="en-US" dirty="0"/>
              <a:t>AI 2025 DEVELOPMENT</a:t>
            </a:r>
          </a:p>
        </p:txBody>
      </p:sp>
      <p:sp>
        <p:nvSpPr>
          <p:cNvPr id="3" name="Content Placeholder 2">
            <a:extLst>
              <a:ext uri="{FF2B5EF4-FFF2-40B4-BE49-F238E27FC236}">
                <a16:creationId xmlns:a16="http://schemas.microsoft.com/office/drawing/2014/main" id="{24407A1D-647B-217D-24FE-B7033367E609}"/>
              </a:ext>
            </a:extLst>
          </p:cNvPr>
          <p:cNvSpPr>
            <a:spLocks noGrp="1"/>
          </p:cNvSpPr>
          <p:nvPr>
            <p:ph idx="1"/>
          </p:nvPr>
        </p:nvSpPr>
        <p:spPr/>
        <p:txBody>
          <a:bodyPr>
            <a:normAutofit lnSpcReduction="10000"/>
          </a:bodyPr>
          <a:lstStyle/>
          <a:p>
            <a:r>
              <a:rPr lang="en-US" dirty="0"/>
              <a:t>Develop the global AI tool for forecasting consumer demand by consolidating tools from the two business units. This will be assigned to TPZ</a:t>
            </a:r>
          </a:p>
          <a:p>
            <a:r>
              <a:rPr lang="en-US" dirty="0"/>
              <a:t>Conduct requirements gathering sessions with stakeholders from both business units.</a:t>
            </a:r>
          </a:p>
          <a:p>
            <a:r>
              <a:rPr lang="en-US" dirty="0"/>
              <a:t>Collaborate with TPZ on the design and development of the AI tool.</a:t>
            </a:r>
          </a:p>
          <a:p>
            <a:r>
              <a:rPr lang="en-US" dirty="0"/>
              <a:t>Implement features for accurate sales forecasting and cost reduction.</a:t>
            </a:r>
          </a:p>
          <a:p>
            <a:r>
              <a:rPr lang="en-US" dirty="0"/>
              <a:t>Establish regular review sessions with key stakeholders to gather feedback on tool development progress.</a:t>
            </a:r>
          </a:p>
          <a:p>
            <a:r>
              <a:rPr lang="en-US" dirty="0"/>
              <a:t>Use the key performance indicators (KPIs) to executive decision-making.</a:t>
            </a:r>
          </a:p>
          <a:p>
            <a:r>
              <a:rPr lang="en-US" dirty="0"/>
              <a:t>Work with a user experience (UX) designer to create a visually appealing and intuitive dashboard interface.</a:t>
            </a:r>
          </a:p>
          <a:p>
            <a:r>
              <a:rPr lang="en-US" dirty="0"/>
              <a:t>Conduct usability testing sessions with executives to gather feedback and make necessary adjustments.</a:t>
            </a:r>
          </a:p>
          <a:p>
            <a:r>
              <a:rPr lang="en-US" dirty="0"/>
              <a:t>Ensure seamless integration of the dashboard with the AI tool for real-time data updates.</a:t>
            </a:r>
          </a:p>
        </p:txBody>
      </p:sp>
    </p:spTree>
    <p:extLst>
      <p:ext uri="{BB962C8B-B14F-4D97-AF65-F5344CB8AC3E}">
        <p14:creationId xmlns:p14="http://schemas.microsoft.com/office/powerpoint/2010/main" val="264397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A4BE-CF3B-E391-0747-B7976A782ED1}"/>
              </a:ext>
            </a:extLst>
          </p:cNvPr>
          <p:cNvSpPr>
            <a:spLocks noGrp="1"/>
          </p:cNvSpPr>
          <p:nvPr>
            <p:ph type="title"/>
          </p:nvPr>
        </p:nvSpPr>
        <p:spPr/>
        <p:txBody>
          <a:bodyPr/>
          <a:lstStyle/>
          <a:p>
            <a:r>
              <a:rPr lang="en-US" dirty="0"/>
              <a:t>EXECUTION</a:t>
            </a:r>
          </a:p>
        </p:txBody>
      </p:sp>
      <p:sp>
        <p:nvSpPr>
          <p:cNvPr id="3" name="Content Placeholder 2">
            <a:extLst>
              <a:ext uri="{FF2B5EF4-FFF2-40B4-BE49-F238E27FC236}">
                <a16:creationId xmlns:a16="http://schemas.microsoft.com/office/drawing/2014/main" id="{579D74F9-68FB-5FBD-D435-7D49DE087334}"/>
              </a:ext>
            </a:extLst>
          </p:cNvPr>
          <p:cNvSpPr>
            <a:spLocks noGrp="1"/>
          </p:cNvSpPr>
          <p:nvPr>
            <p:ph idx="1"/>
          </p:nvPr>
        </p:nvSpPr>
        <p:spPr/>
        <p:txBody>
          <a:bodyPr/>
          <a:lstStyle/>
          <a:p>
            <a:r>
              <a:rPr lang="en-US" dirty="0"/>
              <a:t>The tasks here will be done under execution.</a:t>
            </a:r>
          </a:p>
          <a:p>
            <a:r>
              <a:rPr lang="en-US" dirty="0"/>
              <a:t>Plan and execute initiatives for cost reduction, including personnel layoffs, while minimizing disruption to operations.</a:t>
            </a:r>
          </a:p>
          <a:p>
            <a:r>
              <a:rPr lang="en-US" dirty="0"/>
              <a:t>Collaborate with HR and finance teams to analyze current labor costs and identify areas for reduction.</a:t>
            </a:r>
          </a:p>
          <a:p>
            <a:r>
              <a:rPr lang="en-US" dirty="0"/>
              <a:t>Develop a communication plan for announcing layoffs and managing employee concerns.</a:t>
            </a:r>
          </a:p>
          <a:p>
            <a:r>
              <a:rPr lang="en-US" dirty="0"/>
              <a:t>Implement training programs to ensure a smooth transition from existing forecasting processes to the new AI tool.</a:t>
            </a:r>
          </a:p>
          <a:p>
            <a:r>
              <a:rPr lang="en-US" dirty="0"/>
              <a:t>Monitor and report on the financial impact of cost reduction initiatives.</a:t>
            </a:r>
          </a:p>
          <a:p>
            <a:endParaRPr lang="en-US" dirty="0"/>
          </a:p>
        </p:txBody>
      </p:sp>
    </p:spTree>
    <p:extLst>
      <p:ext uri="{BB962C8B-B14F-4D97-AF65-F5344CB8AC3E}">
        <p14:creationId xmlns:p14="http://schemas.microsoft.com/office/powerpoint/2010/main" val="304555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DE3D5-1540-1B0D-7357-0AADFEA4EEC9}"/>
              </a:ext>
            </a:extLst>
          </p:cNvPr>
          <p:cNvSpPr>
            <a:spLocks noGrp="1"/>
          </p:cNvSpPr>
          <p:nvPr>
            <p:ph type="title"/>
          </p:nvPr>
        </p:nvSpPr>
        <p:spPr/>
        <p:txBody>
          <a:bodyPr/>
          <a:lstStyle/>
          <a:p>
            <a:r>
              <a:rPr lang="en-US" dirty="0"/>
              <a:t>Closure and reporting</a:t>
            </a:r>
          </a:p>
        </p:txBody>
      </p:sp>
      <p:sp>
        <p:nvSpPr>
          <p:cNvPr id="3" name="Content Placeholder 2">
            <a:extLst>
              <a:ext uri="{FF2B5EF4-FFF2-40B4-BE49-F238E27FC236}">
                <a16:creationId xmlns:a16="http://schemas.microsoft.com/office/drawing/2014/main" id="{6468B214-A425-5E3E-C220-D6D1B8771523}"/>
              </a:ext>
            </a:extLst>
          </p:cNvPr>
          <p:cNvSpPr>
            <a:spLocks noGrp="1"/>
          </p:cNvSpPr>
          <p:nvPr>
            <p:ph idx="1"/>
          </p:nvPr>
        </p:nvSpPr>
        <p:spPr/>
        <p:txBody>
          <a:bodyPr>
            <a:normAutofit fontScale="92500" lnSpcReduction="20000"/>
          </a:bodyPr>
          <a:lstStyle/>
          <a:p>
            <a:r>
              <a:rPr lang="en-US" dirty="0"/>
              <a:t>The tasks here include; Engage with key stakeholders to secure buy-in and ensure alignment with project goals.</a:t>
            </a:r>
          </a:p>
          <a:p>
            <a:r>
              <a:rPr lang="en-US" dirty="0"/>
              <a:t>Conduct stakeholder analysis to identify individuals and groups affected by the project.</a:t>
            </a:r>
          </a:p>
          <a:p>
            <a:r>
              <a:rPr lang="en-US" dirty="0"/>
              <a:t>Schedule regular communication sessions with business unit leaders to address concerns and gather support.</a:t>
            </a:r>
          </a:p>
          <a:p>
            <a:r>
              <a:rPr lang="en-US" dirty="0"/>
              <a:t>Develop a comprehensive stakeholder engagement plan, including communication channels and frequency.</a:t>
            </a:r>
          </a:p>
          <a:p>
            <a:r>
              <a:rPr lang="en-US" dirty="0"/>
              <a:t>Establish a feedback loop to capture stakeholder input and adjust project plans accordingly.</a:t>
            </a:r>
          </a:p>
          <a:p>
            <a:r>
              <a:rPr lang="en-US" dirty="0"/>
              <a:t>Key Milestones include the following;</a:t>
            </a:r>
          </a:p>
          <a:p>
            <a:r>
              <a:rPr lang="en-US" dirty="0"/>
              <a:t>    Milestone 1: Project initiation and confirmation of the project lead.</a:t>
            </a:r>
          </a:p>
          <a:p>
            <a:r>
              <a:rPr lang="en-US" dirty="0"/>
              <a:t>    Milestone 2: Proposal submission and approval.</a:t>
            </a:r>
          </a:p>
          <a:p>
            <a:r>
              <a:rPr lang="en-US" dirty="0"/>
              <a:t>    Milestone 3: Project management technique selection.</a:t>
            </a:r>
          </a:p>
          <a:p>
            <a:r>
              <a:rPr lang="en-US" dirty="0"/>
              <a:t>    Milestone 4: Approval of the Project Charter and MS Project schedule.</a:t>
            </a:r>
          </a:p>
          <a:p>
            <a:r>
              <a:rPr lang="en-US" dirty="0"/>
              <a:t>    Milestone 5: Full-time role initiation and Project Coordinator onboarding.</a:t>
            </a:r>
          </a:p>
        </p:txBody>
      </p:sp>
    </p:spTree>
    <p:extLst>
      <p:ext uri="{BB962C8B-B14F-4D97-AF65-F5344CB8AC3E}">
        <p14:creationId xmlns:p14="http://schemas.microsoft.com/office/powerpoint/2010/main" val="3461150713"/>
      </p:ext>
    </p:extLst>
  </p:cSld>
  <p:clrMapOvr>
    <a:masterClrMapping/>
  </p:clrMapOvr>
</p:sld>
</file>

<file path=ppt/theme/theme1.xml><?xml version="1.0" encoding="utf-8"?>
<a:theme xmlns:a="http://schemas.openxmlformats.org/drawingml/2006/main" name="UMASS Amherst Theme">
  <a:themeElements>
    <a:clrScheme name="Custom 1">
      <a:dk1>
        <a:sysClr val="windowText" lastClr="000000"/>
      </a:dk1>
      <a:lt1>
        <a:sysClr val="window" lastClr="FFFFFF"/>
      </a:lt1>
      <a:dk2>
        <a:srgbClr val="3D3D3D"/>
      </a:dk2>
      <a:lt2>
        <a:srgbClr val="EBEBEB"/>
      </a:lt2>
      <a:accent1>
        <a:srgbClr val="881C1C"/>
      </a:accent1>
      <a:accent2>
        <a:srgbClr val="828282"/>
      </a:accent2>
      <a:accent3>
        <a:srgbClr val="A5A5A5"/>
      </a:accent3>
      <a:accent4>
        <a:srgbClr val="000000"/>
      </a:accent4>
      <a:accent5>
        <a:srgbClr val="66B1CE"/>
      </a:accent5>
      <a:accent6>
        <a:srgbClr val="40619D"/>
      </a:accent6>
      <a:hlink>
        <a:srgbClr val="881C1C"/>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UMASS Amherst Theme" id="{7A2825A9-3EEB-449F-844B-29224FCDC734}" vid="{E06D262B-8510-41E7-9445-D66B6C6790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UMASS Amherst Theme</Template>
  <TotalTime>344</TotalTime>
  <Words>759</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Gill Sans MT</vt:lpstr>
      <vt:lpstr>Wingdings 2</vt:lpstr>
      <vt:lpstr>UMASS Amherst Theme</vt:lpstr>
      <vt:lpstr>MS PROJECT SCHEDULE USING AGILE TECHNIQUES</vt:lpstr>
      <vt:lpstr>PLANNING PHASE</vt:lpstr>
      <vt:lpstr>Project charter development</vt:lpstr>
      <vt:lpstr>AI 2025 DEVELOPMENT</vt:lpstr>
      <vt:lpstr>EXECUTION</vt:lpstr>
      <vt:lpstr>Closure and reporting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Case Study #2</dc:title>
  <dc:creator>Maggie Vaccaro</dc:creator>
  <cp:lastModifiedBy>Pamela Masoka</cp:lastModifiedBy>
  <cp:revision>8</cp:revision>
  <dcterms:created xsi:type="dcterms:W3CDTF">2023-11-10T21:31:53Z</dcterms:created>
  <dcterms:modified xsi:type="dcterms:W3CDTF">2023-12-11T00:21:01Z</dcterms:modified>
</cp:coreProperties>
</file>