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970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B914D5C-E6F7-4E72-91C0-E84DBEF30CC4}" type="datetimeFigureOut">
              <a:rPr lang="en-IN" smtClean="0"/>
              <a:t>07-07-2020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69994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1857344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7889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4233703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70477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2691662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1844668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320447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47081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14D5C-E6F7-4E72-91C0-E84DBEF30CC4}" type="datetimeFigureOut">
              <a:rPr lang="en-IN" smtClean="0"/>
              <a:t>07-07-2020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356627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914D5C-E6F7-4E72-91C0-E84DBEF30CC4}"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203420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14D5C-E6F7-4E72-91C0-E84DBEF30CC4}" type="datetimeFigureOut">
              <a:rPr lang="en-IN" smtClean="0"/>
              <a:t>07-07-2020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38373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914D5C-E6F7-4E72-91C0-E84DBEF30CC4}" type="datetimeFigureOut">
              <a:rPr lang="en-IN" smtClean="0"/>
              <a:t>07-07-2020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144838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14D5C-E6F7-4E72-91C0-E84DBEF30CC4}" type="datetimeFigureOut">
              <a:rPr lang="en-IN" smtClean="0"/>
              <a:t>07-07-2020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314044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914D5C-E6F7-4E72-91C0-E84DBEF30CC4}"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345146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914D5C-E6F7-4E72-91C0-E84DBEF30CC4}" type="datetimeFigureOut">
              <a:rPr lang="en-IN" smtClean="0"/>
              <a:t>07-07-2020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8FDC7-5F59-40FB-AD42-4E45BE6B63BF}" type="slidenum">
              <a:rPr lang="en-IN" smtClean="0"/>
              <a:t>‹#›</a:t>
            </a:fld>
            <a:endParaRPr lang="en-IN"/>
          </a:p>
        </p:txBody>
      </p:sp>
    </p:spTree>
    <p:extLst>
      <p:ext uri="{BB962C8B-B14F-4D97-AF65-F5344CB8AC3E}">
        <p14:creationId xmlns:p14="http://schemas.microsoft.com/office/powerpoint/2010/main" val="225890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914D5C-E6F7-4E72-91C0-E84DBEF30CC4}" type="datetimeFigureOut">
              <a:rPr lang="en-IN" smtClean="0"/>
              <a:t>07-07-2020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7B8FDC7-5F59-40FB-AD42-4E45BE6B63BF}" type="slidenum">
              <a:rPr lang="en-IN" smtClean="0"/>
              <a:t>‹#›</a:t>
            </a:fld>
            <a:endParaRPr lang="en-IN"/>
          </a:p>
        </p:txBody>
      </p:sp>
    </p:spTree>
    <p:extLst>
      <p:ext uri="{BB962C8B-B14F-4D97-AF65-F5344CB8AC3E}">
        <p14:creationId xmlns:p14="http://schemas.microsoft.com/office/powerpoint/2010/main" val="784300754"/>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B2551A-973C-4C57-8824-B21B88730A0A}"/>
              </a:ext>
            </a:extLst>
          </p:cNvPr>
          <p:cNvSpPr txBox="1"/>
          <p:nvPr/>
        </p:nvSpPr>
        <p:spPr>
          <a:xfrm>
            <a:off x="470517" y="2246051"/>
            <a:ext cx="11141475" cy="2123658"/>
          </a:xfrm>
          <a:prstGeom prst="rect">
            <a:avLst/>
          </a:prstGeom>
          <a:noFill/>
        </p:spPr>
        <p:txBody>
          <a:bodyPr wrap="square" rtlCol="0">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Name – Riya Kishor </a:t>
            </a:r>
            <a:r>
              <a:rPr lang="en-IN" sz="2400" dirty="0" err="1">
                <a:solidFill>
                  <a:schemeClr val="bg1"/>
                </a:solidFill>
                <a:latin typeface="Times New Roman" panose="02020603050405020304" pitchFamily="18" charset="0"/>
                <a:cs typeface="Times New Roman" panose="02020603050405020304" pitchFamily="18" charset="0"/>
              </a:rPr>
              <a:t>Bhanushali</a:t>
            </a:r>
            <a:endParaRPr lang="en-IN" sz="2400" dirty="0">
              <a:solidFill>
                <a:schemeClr val="bg1"/>
              </a:solidFill>
              <a:latin typeface="Times New Roman" panose="02020603050405020304" pitchFamily="18" charset="0"/>
              <a:cs typeface="Times New Roman" panose="02020603050405020304" pitchFamily="18" charset="0"/>
            </a:endParaRPr>
          </a:p>
          <a:p>
            <a:pPr algn="ctr"/>
            <a:r>
              <a:rPr lang="en-IN" sz="2400" dirty="0">
                <a:solidFill>
                  <a:schemeClr val="bg1"/>
                </a:solidFill>
                <a:latin typeface="Times New Roman" panose="02020603050405020304" pitchFamily="18" charset="0"/>
                <a:cs typeface="Times New Roman" panose="02020603050405020304" pitchFamily="18" charset="0"/>
              </a:rPr>
              <a:t>College – Shah and anchor </a:t>
            </a:r>
            <a:r>
              <a:rPr lang="en-IN" sz="2400" dirty="0" err="1">
                <a:solidFill>
                  <a:schemeClr val="bg1"/>
                </a:solidFill>
                <a:latin typeface="Times New Roman" panose="02020603050405020304" pitchFamily="18" charset="0"/>
                <a:cs typeface="Times New Roman" panose="02020603050405020304" pitchFamily="18" charset="0"/>
              </a:rPr>
              <a:t>kutchhi</a:t>
            </a:r>
            <a:r>
              <a:rPr lang="en-IN" sz="2400" dirty="0">
                <a:solidFill>
                  <a:schemeClr val="bg1"/>
                </a:solidFill>
                <a:latin typeface="Times New Roman" panose="02020603050405020304" pitchFamily="18" charset="0"/>
                <a:cs typeface="Times New Roman" panose="02020603050405020304" pitchFamily="18" charset="0"/>
              </a:rPr>
              <a:t> engineering college</a:t>
            </a:r>
          </a:p>
          <a:p>
            <a:pPr algn="ctr"/>
            <a:r>
              <a:rPr lang="en-IN" sz="2400" dirty="0">
                <a:solidFill>
                  <a:schemeClr val="bg1"/>
                </a:solidFill>
                <a:latin typeface="Times New Roman" panose="02020603050405020304" pitchFamily="18" charset="0"/>
                <a:cs typeface="Times New Roman" panose="02020603050405020304" pitchFamily="18" charset="0"/>
              </a:rPr>
              <a:t>Subject – Data Science</a:t>
            </a:r>
          </a:p>
          <a:p>
            <a:pPr algn="ctr"/>
            <a:r>
              <a:rPr lang="en-IN" sz="2400" dirty="0">
                <a:solidFill>
                  <a:schemeClr val="bg1"/>
                </a:solidFill>
                <a:latin typeface="Times New Roman" panose="02020603050405020304" pitchFamily="18" charset="0"/>
                <a:cs typeface="Times New Roman" panose="02020603050405020304" pitchFamily="18" charset="0"/>
              </a:rPr>
              <a:t>Topic – Customer Segmentation</a:t>
            </a: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75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37AE1-E83A-4108-9936-089836990059}"/>
              </a:ext>
            </a:extLst>
          </p:cNvPr>
          <p:cNvSpPr>
            <a:spLocks noGrp="1"/>
          </p:cNvSpPr>
          <p:nvPr>
            <p:ph idx="1"/>
          </p:nvPr>
        </p:nvSpPr>
        <p:spPr>
          <a:xfrm>
            <a:off x="684211" y="685801"/>
            <a:ext cx="10794615" cy="894424"/>
          </a:xfrm>
        </p:spPr>
        <p:txBody>
          <a:bodyPr>
            <a:normAutofit/>
          </a:bodyPr>
          <a:lstStyle/>
          <a:p>
            <a:pPr marL="0" indent="0" algn="ctr">
              <a:buNone/>
            </a:pPr>
            <a:r>
              <a:rPr lang="en-IN" sz="2400" b="1" u="sng"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A9198787-213A-4202-8DC9-E52CC9979A87}"/>
              </a:ext>
            </a:extLst>
          </p:cNvPr>
          <p:cNvSpPr txBox="1"/>
          <p:nvPr/>
        </p:nvSpPr>
        <p:spPr>
          <a:xfrm>
            <a:off x="550416" y="1988598"/>
            <a:ext cx="11105965" cy="400110"/>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E473C6-5992-4668-B47E-2224ADD7BE29}"/>
              </a:ext>
            </a:extLst>
          </p:cNvPr>
          <p:cNvSpPr txBox="1"/>
          <p:nvPr/>
        </p:nvSpPr>
        <p:spPr>
          <a:xfrm>
            <a:off x="684211" y="1926454"/>
            <a:ext cx="10723595" cy="1938992"/>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Customer Segmentation is a popular application of unsupervised learning. Using</a:t>
            </a:r>
          </a:p>
          <a:p>
            <a:r>
              <a:rPr lang="en-US" sz="2000" dirty="0">
                <a:solidFill>
                  <a:schemeClr val="bg1"/>
                </a:solidFill>
                <a:latin typeface="Times New Roman" panose="02020603050405020304" pitchFamily="18" charset="0"/>
                <a:cs typeface="Times New Roman" panose="02020603050405020304" pitchFamily="18" charset="0"/>
              </a:rPr>
              <a:t>clustering, identify segments of customers to target the potential user base. They divide</a:t>
            </a:r>
          </a:p>
          <a:p>
            <a:r>
              <a:rPr lang="en-US" sz="2000" dirty="0">
                <a:solidFill>
                  <a:schemeClr val="bg1"/>
                </a:solidFill>
                <a:latin typeface="Times New Roman" panose="02020603050405020304" pitchFamily="18" charset="0"/>
                <a:cs typeface="Times New Roman" panose="02020603050405020304" pitchFamily="18" charset="0"/>
              </a:rPr>
              <a:t>customers into groups according to common characteristics like gender, age, interests,</a:t>
            </a:r>
          </a:p>
          <a:p>
            <a:r>
              <a:rPr lang="en-US" sz="2000" dirty="0">
                <a:solidFill>
                  <a:schemeClr val="bg1"/>
                </a:solidFill>
                <a:latin typeface="Times New Roman" panose="02020603050405020304" pitchFamily="18" charset="0"/>
                <a:cs typeface="Times New Roman" panose="02020603050405020304" pitchFamily="18" charset="0"/>
              </a:rPr>
              <a:t>and spending habits so they can market to each group effectively.</a:t>
            </a:r>
          </a:p>
          <a:p>
            <a:r>
              <a:rPr lang="en-US" sz="2000" dirty="0">
                <a:solidFill>
                  <a:schemeClr val="bg1"/>
                </a:solidFill>
                <a:latin typeface="Times New Roman" panose="02020603050405020304" pitchFamily="18" charset="0"/>
                <a:cs typeface="Times New Roman" panose="02020603050405020304" pitchFamily="18" charset="0"/>
              </a:rPr>
              <a:t>Use K-means clustering and also visualize the gender and age distributions. Then</a:t>
            </a:r>
          </a:p>
          <a:p>
            <a:r>
              <a:rPr lang="en-US" sz="2000" dirty="0">
                <a:solidFill>
                  <a:schemeClr val="bg1"/>
                </a:solidFill>
                <a:latin typeface="Times New Roman" panose="02020603050405020304" pitchFamily="18" charset="0"/>
                <a:cs typeface="Times New Roman" panose="02020603050405020304" pitchFamily="18" charset="0"/>
              </a:rPr>
              <a:t>analyze their annual incomes and spending scores.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83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B9F44-8270-463D-A6EB-3E61E6546298}"/>
              </a:ext>
            </a:extLst>
          </p:cNvPr>
          <p:cNvSpPr>
            <a:spLocks noGrp="1"/>
          </p:cNvSpPr>
          <p:nvPr>
            <p:ph idx="1"/>
          </p:nvPr>
        </p:nvSpPr>
        <p:spPr>
          <a:xfrm>
            <a:off x="684211" y="685800"/>
            <a:ext cx="10546039" cy="1071979"/>
          </a:xfrm>
        </p:spPr>
        <p:txBody>
          <a:bodyPr>
            <a:normAutofit/>
          </a:bodyPr>
          <a:lstStyle/>
          <a:p>
            <a:pPr marL="0" indent="0" algn="ctr">
              <a:buNone/>
            </a:pPr>
            <a:r>
              <a:rPr lang="en-IN" sz="2400" b="1" dirty="0">
                <a:latin typeface="Times New Roman" panose="02020603050405020304" pitchFamily="18" charset="0"/>
                <a:cs typeface="Times New Roman" panose="02020603050405020304" pitchFamily="18" charset="0"/>
              </a:rPr>
              <a:t>    What is customer segmentation?</a:t>
            </a:r>
          </a:p>
        </p:txBody>
      </p:sp>
      <p:sp>
        <p:nvSpPr>
          <p:cNvPr id="4" name="TextBox 3">
            <a:extLst>
              <a:ext uri="{FF2B5EF4-FFF2-40B4-BE49-F238E27FC236}">
                <a16:creationId xmlns:a16="http://schemas.microsoft.com/office/drawing/2014/main" id="{A98758FD-E3AB-403E-803A-420DD65211CC}"/>
              </a:ext>
            </a:extLst>
          </p:cNvPr>
          <p:cNvSpPr txBox="1"/>
          <p:nvPr/>
        </p:nvSpPr>
        <p:spPr>
          <a:xfrm>
            <a:off x="568486" y="1573113"/>
            <a:ext cx="11055028" cy="3785652"/>
          </a:xfrm>
          <a:prstGeom prst="rect">
            <a:avLst/>
          </a:prstGeom>
          <a:noFill/>
        </p:spPr>
        <p:txBody>
          <a:bodyPr wrap="square" rtlCol="0">
            <a:spAutoFit/>
          </a:bodyPr>
          <a:lstStyle/>
          <a:p>
            <a:r>
              <a:rPr lang="en-IN" sz="2000" dirty="0">
                <a:solidFill>
                  <a:srgbClr val="242424"/>
                </a:solidFill>
                <a:effectLst/>
                <a:latin typeface="Times New Roman" panose="02020603050405020304" pitchFamily="18" charset="0"/>
                <a:ea typeface="Calibri" panose="020F0502020204030204" pitchFamily="34" charset="0"/>
              </a:rPr>
              <a:t>Customer segmentation is the process of grouping customers together based on common characteristics. </a:t>
            </a:r>
          </a:p>
          <a:p>
            <a:r>
              <a:rPr lang="en-IN" sz="2000"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Customer segmentation offers the technique to divide the customers into the groups so that they can be offered appropriate products and also the one can also identify the profitable group to target . The given dataset is totally business-to-consumer marketing , therefore the company segments according to the demographics that includes Age, Gender , </a:t>
            </a:r>
            <a:r>
              <a:rPr lang="en-IN" sz="2000" dirty="0">
                <a:solidFill>
                  <a:srgbClr val="242424"/>
                </a:solidFill>
                <a:latin typeface="Times New Roman" panose="02020603050405020304" pitchFamily="18" charset="0"/>
                <a:ea typeface="Calibri" panose="020F0502020204030204" pitchFamily="34" charset="0"/>
                <a:cs typeface="Times New Roman" panose="02020603050405020304" pitchFamily="18" charset="0"/>
              </a:rPr>
              <a:t>Income ,etc.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Customer segmentation helps to grow company in various aspects such as increased customer retention , price optimization , ability to expand , capitalized at right time and many more.</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solidFill>
                <a:srgbClr val="242424"/>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242424"/>
                </a:solidFill>
                <a:latin typeface="Times New Roman" panose="02020603050405020304" pitchFamily="18" charset="0"/>
                <a:ea typeface="Calibri" panose="020F0502020204030204" pitchFamily="34" charset="0"/>
                <a:cs typeface="Times New Roman" panose="02020603050405020304" pitchFamily="18" charset="0"/>
              </a:rPr>
              <a:t>Here in these given scenario we are  going segment the customers on the basis pf their annuals income and spending score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76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CACE9-4409-44E4-94C1-22E39C344A25}"/>
              </a:ext>
            </a:extLst>
          </p:cNvPr>
          <p:cNvSpPr>
            <a:spLocks noGrp="1"/>
          </p:cNvSpPr>
          <p:nvPr>
            <p:ph idx="1"/>
          </p:nvPr>
        </p:nvSpPr>
        <p:spPr>
          <a:xfrm>
            <a:off x="684210" y="685801"/>
            <a:ext cx="10404000" cy="929936"/>
          </a:xfrm>
        </p:spPr>
        <p:txBody>
          <a:bodyPr>
            <a:normAutofit/>
          </a:bodyPr>
          <a:lstStyle/>
          <a:p>
            <a:pPr marL="0" indent="0" algn="ctr">
              <a:buNone/>
            </a:pPr>
            <a:r>
              <a:rPr lang="en-IN" sz="2400" b="1" u="sng" dirty="0">
                <a:latin typeface="Times New Roman" panose="02020603050405020304" pitchFamily="18" charset="0"/>
                <a:cs typeface="Times New Roman" panose="02020603050405020304" pitchFamily="18" charset="0"/>
              </a:rPr>
              <a:t>Mall Customer Dataset</a:t>
            </a:r>
          </a:p>
        </p:txBody>
      </p:sp>
      <p:sp>
        <p:nvSpPr>
          <p:cNvPr id="4" name="TextBox 3">
            <a:extLst>
              <a:ext uri="{FF2B5EF4-FFF2-40B4-BE49-F238E27FC236}">
                <a16:creationId xmlns:a16="http://schemas.microsoft.com/office/drawing/2014/main" id="{B15381C2-0C33-43F4-937A-43C5F0D2A5CD}"/>
              </a:ext>
            </a:extLst>
          </p:cNvPr>
          <p:cNvSpPr txBox="1"/>
          <p:nvPr/>
        </p:nvSpPr>
        <p:spPr>
          <a:xfrm>
            <a:off x="585926" y="1766656"/>
            <a:ext cx="11123721" cy="2862322"/>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                                                                                                                                                                                                                   </a:t>
            </a: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The given dataset consist of the basic information of the customers that visit the mall such as their age, gender , annual income and their spending score . The spending score is calculated from the amount of the money they have spend and given the score between 1 to 100 . The dataset consist of 200 rows and 5 columns . After analysing the dataset  we came to the result that the annual income and the spending score are the main factors that can be used to segments the customers using the clustering K-Means algorithm.</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99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4709A-C8D2-45FB-8AF4-50BF944CEB1A}"/>
              </a:ext>
            </a:extLst>
          </p:cNvPr>
          <p:cNvSpPr>
            <a:spLocks noGrp="1"/>
          </p:cNvSpPr>
          <p:nvPr>
            <p:ph idx="1"/>
          </p:nvPr>
        </p:nvSpPr>
        <p:spPr>
          <a:xfrm>
            <a:off x="684211" y="685800"/>
            <a:ext cx="10412875" cy="956569"/>
          </a:xfrm>
        </p:spPr>
        <p:txBody>
          <a:bodyPr>
            <a:normAutofit/>
          </a:bodyPr>
          <a:lstStyle/>
          <a:p>
            <a:pPr marL="0" indent="0" algn="ctr">
              <a:buNone/>
            </a:pPr>
            <a:r>
              <a:rPr lang="en-IN" sz="2400" b="1" u="sng" dirty="0">
                <a:latin typeface="Times New Roman" panose="02020603050405020304" pitchFamily="18" charset="0"/>
                <a:cs typeface="Times New Roman" panose="02020603050405020304" pitchFamily="18" charset="0"/>
              </a:rPr>
              <a:t>Data visualization</a:t>
            </a:r>
          </a:p>
          <a:p>
            <a:pPr marL="0" indent="0" algn="ctr">
              <a:buNone/>
            </a:pPr>
            <a:endParaRPr lang="en-IN" sz="24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23D8EC-6AB6-4A07-ACB4-C90C9FBE9EAC}"/>
              </a:ext>
            </a:extLst>
          </p:cNvPr>
          <p:cNvSpPr txBox="1"/>
          <p:nvPr/>
        </p:nvSpPr>
        <p:spPr>
          <a:xfrm>
            <a:off x="550416" y="1562470"/>
            <a:ext cx="10546670" cy="317009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Data Visualization is the graphical representation of the provided data. By using charts, plots, graphs we can easily see the outliers and understand the patterns.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These is the bar plot of the gender . From these we can analyze </a:t>
            </a:r>
          </a:p>
          <a:p>
            <a:r>
              <a:rPr lang="en-IN" sz="2000" dirty="0">
                <a:solidFill>
                  <a:schemeClr val="bg1"/>
                </a:solidFill>
                <a:latin typeface="Times New Roman" panose="02020603050405020304" pitchFamily="18" charset="0"/>
                <a:cs typeface="Times New Roman" panose="02020603050405020304" pitchFamily="18" charset="0"/>
              </a:rPr>
              <a:t>that the number of the female are more than male that visit to the</a:t>
            </a:r>
          </a:p>
          <a:p>
            <a:r>
              <a:rPr lang="en-IN" sz="2000" dirty="0">
                <a:solidFill>
                  <a:schemeClr val="bg1"/>
                </a:solidFill>
                <a:latin typeface="Times New Roman" panose="02020603050405020304" pitchFamily="18" charset="0"/>
                <a:cs typeface="Times New Roman" panose="02020603050405020304" pitchFamily="18" charset="0"/>
              </a:rPr>
              <a:t>Mall.</a:t>
            </a: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F9D06D4A-0905-4516-97F9-F820DB09BC3D}"/>
              </a:ext>
            </a:extLst>
          </p:cNvPr>
          <p:cNvPicPr>
            <a:picLocks noChangeAspect="1"/>
          </p:cNvPicPr>
          <p:nvPr/>
        </p:nvPicPr>
        <p:blipFill>
          <a:blip r:embed="rId2"/>
          <a:stretch>
            <a:fillRect/>
          </a:stretch>
        </p:blipFill>
        <p:spPr>
          <a:xfrm>
            <a:off x="7412855" y="2115243"/>
            <a:ext cx="3579367" cy="1489091"/>
          </a:xfrm>
          <a:prstGeom prst="rect">
            <a:avLst/>
          </a:prstGeom>
        </p:spPr>
      </p:pic>
      <p:pic>
        <p:nvPicPr>
          <p:cNvPr id="7" name="Picture 6">
            <a:extLst>
              <a:ext uri="{FF2B5EF4-FFF2-40B4-BE49-F238E27FC236}">
                <a16:creationId xmlns:a16="http://schemas.microsoft.com/office/drawing/2014/main" id="{ED5326BB-7990-4D36-830A-AD24F6DA7A49}"/>
              </a:ext>
            </a:extLst>
          </p:cNvPr>
          <p:cNvPicPr>
            <a:picLocks noChangeAspect="1"/>
          </p:cNvPicPr>
          <p:nvPr/>
        </p:nvPicPr>
        <p:blipFill>
          <a:blip r:embed="rId3"/>
          <a:stretch>
            <a:fillRect/>
          </a:stretch>
        </p:blipFill>
        <p:spPr>
          <a:xfrm>
            <a:off x="861134" y="3952920"/>
            <a:ext cx="4438836" cy="1890944"/>
          </a:xfrm>
          <a:prstGeom prst="rect">
            <a:avLst/>
          </a:prstGeom>
        </p:spPr>
      </p:pic>
      <p:sp>
        <p:nvSpPr>
          <p:cNvPr id="10" name="TextBox 9">
            <a:extLst>
              <a:ext uri="{FF2B5EF4-FFF2-40B4-BE49-F238E27FC236}">
                <a16:creationId xmlns:a16="http://schemas.microsoft.com/office/drawing/2014/main" id="{D7D4C51E-69F8-42E1-8B09-DA057F354D80}"/>
              </a:ext>
            </a:extLst>
          </p:cNvPr>
          <p:cNvSpPr txBox="1"/>
          <p:nvPr/>
        </p:nvSpPr>
        <p:spPr>
          <a:xfrm>
            <a:off x="5974673" y="4077208"/>
            <a:ext cx="5566298" cy="1323439"/>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These is the bar plot of the age . From these we can evaluate that the customers of the age group 26-35 visit most in the mall hence to maximize the profit we should target the customers from this age group.</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97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7342F-BCC6-4616-A373-515BDD58BBE5}"/>
              </a:ext>
            </a:extLst>
          </p:cNvPr>
          <p:cNvPicPr>
            <a:picLocks noChangeAspect="1"/>
          </p:cNvPicPr>
          <p:nvPr/>
        </p:nvPicPr>
        <p:blipFill>
          <a:blip r:embed="rId2"/>
          <a:stretch>
            <a:fillRect/>
          </a:stretch>
        </p:blipFill>
        <p:spPr>
          <a:xfrm>
            <a:off x="7013360" y="381693"/>
            <a:ext cx="4046784" cy="2157321"/>
          </a:xfrm>
          <a:prstGeom prst="rect">
            <a:avLst/>
          </a:prstGeom>
        </p:spPr>
      </p:pic>
      <p:sp>
        <p:nvSpPr>
          <p:cNvPr id="6" name="TextBox 5">
            <a:extLst>
              <a:ext uri="{FF2B5EF4-FFF2-40B4-BE49-F238E27FC236}">
                <a16:creationId xmlns:a16="http://schemas.microsoft.com/office/drawing/2014/main" id="{A1DC569A-7F8B-46D0-AE78-E7FA96C7C9DD}"/>
              </a:ext>
            </a:extLst>
          </p:cNvPr>
          <p:cNvSpPr txBox="1"/>
          <p:nvPr/>
        </p:nvSpPr>
        <p:spPr>
          <a:xfrm>
            <a:off x="517864" y="763480"/>
            <a:ext cx="6113755" cy="1015663"/>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These is the plot of the annual income of the customers , from this we came to know that maximum customers have the income between 60,000 to 90,000$ . </a:t>
            </a:r>
          </a:p>
        </p:txBody>
      </p:sp>
      <p:pic>
        <p:nvPicPr>
          <p:cNvPr id="7" name="Picture 6">
            <a:extLst>
              <a:ext uri="{FF2B5EF4-FFF2-40B4-BE49-F238E27FC236}">
                <a16:creationId xmlns:a16="http://schemas.microsoft.com/office/drawing/2014/main" id="{D9E71FCC-2789-4288-A305-66F180320051}"/>
              </a:ext>
            </a:extLst>
          </p:cNvPr>
          <p:cNvPicPr>
            <a:picLocks noChangeAspect="1"/>
          </p:cNvPicPr>
          <p:nvPr/>
        </p:nvPicPr>
        <p:blipFill>
          <a:blip r:embed="rId3"/>
          <a:stretch>
            <a:fillRect/>
          </a:stretch>
        </p:blipFill>
        <p:spPr>
          <a:xfrm>
            <a:off x="244736" y="3098308"/>
            <a:ext cx="3981035" cy="2139518"/>
          </a:xfrm>
          <a:prstGeom prst="rect">
            <a:avLst/>
          </a:prstGeom>
        </p:spPr>
      </p:pic>
      <p:sp>
        <p:nvSpPr>
          <p:cNvPr id="8" name="TextBox 7">
            <a:extLst>
              <a:ext uri="{FF2B5EF4-FFF2-40B4-BE49-F238E27FC236}">
                <a16:creationId xmlns:a16="http://schemas.microsoft.com/office/drawing/2014/main" id="{14249DFF-1F2A-4342-8AC5-C912FB7C6B22}"/>
              </a:ext>
            </a:extLst>
          </p:cNvPr>
          <p:cNvSpPr txBox="1"/>
          <p:nvPr/>
        </p:nvSpPr>
        <p:spPr>
          <a:xfrm>
            <a:off x="4847208" y="3213717"/>
            <a:ext cx="6800295" cy="1938992"/>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It is the bar graph of the spending score vs annual income .</a:t>
            </a:r>
          </a:p>
          <a:p>
            <a:r>
              <a:rPr lang="en-IN" sz="2000" dirty="0">
                <a:solidFill>
                  <a:schemeClr val="bg1"/>
                </a:solidFill>
                <a:latin typeface="Times New Roman" panose="02020603050405020304" pitchFamily="18" charset="0"/>
                <a:cs typeface="Times New Roman" panose="02020603050405020304" pitchFamily="18" charset="0"/>
              </a:rPr>
              <a:t>From these we conclude that the customer having the more income only has the more spending score . Hence , if we want to increase the sale at the mall we should mainly target this group of the people.</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78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D0649-C487-42A8-A408-C36078EFE48B}"/>
              </a:ext>
            </a:extLst>
          </p:cNvPr>
          <p:cNvSpPr>
            <a:spLocks noGrp="1"/>
          </p:cNvSpPr>
          <p:nvPr>
            <p:ph idx="1"/>
          </p:nvPr>
        </p:nvSpPr>
        <p:spPr>
          <a:xfrm>
            <a:off x="684211" y="685801"/>
            <a:ext cx="10688083" cy="1027589"/>
          </a:xfrm>
        </p:spPr>
        <p:txBody>
          <a:bodyPr>
            <a:normAutofit/>
          </a:bodyPr>
          <a:lstStyle/>
          <a:p>
            <a:pPr marL="0" indent="0" algn="ctr">
              <a:buNone/>
            </a:pPr>
            <a:r>
              <a:rPr lang="en-IN" sz="2400" b="1" u="sng" dirty="0">
                <a:solidFill>
                  <a:schemeClr val="bg1"/>
                </a:solidFill>
                <a:latin typeface="Times New Roman" panose="02020603050405020304" pitchFamily="18" charset="0"/>
                <a:cs typeface="Times New Roman" panose="02020603050405020304" pitchFamily="18" charset="0"/>
              </a:rPr>
              <a:t>K-Means Clustering</a:t>
            </a:r>
          </a:p>
        </p:txBody>
      </p:sp>
      <p:pic>
        <p:nvPicPr>
          <p:cNvPr id="4" name="Picture 3">
            <a:extLst>
              <a:ext uri="{FF2B5EF4-FFF2-40B4-BE49-F238E27FC236}">
                <a16:creationId xmlns:a16="http://schemas.microsoft.com/office/drawing/2014/main" id="{D8258A3B-FDB7-48EE-891B-B61BCC140B06}"/>
              </a:ext>
            </a:extLst>
          </p:cNvPr>
          <p:cNvPicPr>
            <a:picLocks noChangeAspect="1"/>
          </p:cNvPicPr>
          <p:nvPr/>
        </p:nvPicPr>
        <p:blipFill>
          <a:blip r:embed="rId2"/>
          <a:stretch>
            <a:fillRect/>
          </a:stretch>
        </p:blipFill>
        <p:spPr>
          <a:xfrm>
            <a:off x="7575195" y="1890713"/>
            <a:ext cx="4008889" cy="2796698"/>
          </a:xfrm>
          <a:prstGeom prst="rect">
            <a:avLst/>
          </a:prstGeom>
        </p:spPr>
      </p:pic>
      <p:sp>
        <p:nvSpPr>
          <p:cNvPr id="5" name="TextBox 4">
            <a:extLst>
              <a:ext uri="{FF2B5EF4-FFF2-40B4-BE49-F238E27FC236}">
                <a16:creationId xmlns:a16="http://schemas.microsoft.com/office/drawing/2014/main" id="{A04F0EC6-6F03-490B-B56C-37F54B6570DD}"/>
              </a:ext>
            </a:extLst>
          </p:cNvPr>
          <p:cNvSpPr txBox="1"/>
          <p:nvPr/>
        </p:nvSpPr>
        <p:spPr>
          <a:xfrm>
            <a:off x="532660" y="1961965"/>
            <a:ext cx="6711519" cy="3754874"/>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Customer Segmentation is a popular application of unsupervised learning. Using K-means clustering we can identify the segments of customers based on their demographic, geographical, psychographics and behavioral data. K-means clustering can be used to compare customers annual income, spending income. There can be 5 clusters that can be drawn which are annual income high spending low ,vice versa and some which have annual and spending  equal and some for annual and spending is high and for some annual and spending is low. Through which it will easier to target customers for their marketing business.</a:t>
            </a:r>
            <a:endParaRPr lang="en-IN" sz="20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31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AD5C1-E2B2-4FE1-B036-FF6C44B8BDC4}"/>
              </a:ext>
            </a:extLst>
          </p:cNvPr>
          <p:cNvSpPr txBox="1"/>
          <p:nvPr/>
        </p:nvSpPr>
        <p:spPr>
          <a:xfrm>
            <a:off x="816746" y="2228671"/>
            <a:ext cx="10156053" cy="1200329"/>
          </a:xfrm>
          <a:prstGeom prst="rect">
            <a:avLst/>
          </a:prstGeom>
          <a:noFill/>
        </p:spPr>
        <p:txBody>
          <a:bodyPr wrap="square" rtlCol="0">
            <a:spAutoFit/>
          </a:bodyPr>
          <a:lstStyle/>
          <a:p>
            <a:pPr algn="ctr"/>
            <a:r>
              <a:rPr lang="en-IN" sz="4800" b="1" u="sng" dirty="0">
                <a:solidFill>
                  <a:schemeClr val="bg1"/>
                </a:solidFill>
                <a:latin typeface="Times New Roman" panose="02020603050405020304" pitchFamily="18" charset="0"/>
                <a:cs typeface="Times New Roman" panose="02020603050405020304" pitchFamily="18" charset="0"/>
              </a:rPr>
              <a:t>THANK YOU</a:t>
            </a:r>
          </a:p>
          <a:p>
            <a:pPr algn="ctr"/>
            <a:endParaRPr lang="en-IN" sz="24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21245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622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Riya Katariya</dc:creator>
  <cp:lastModifiedBy>Riya Katariya</cp:lastModifiedBy>
  <cp:revision>14</cp:revision>
  <dcterms:created xsi:type="dcterms:W3CDTF">2020-07-07T07:58:34Z</dcterms:created>
  <dcterms:modified xsi:type="dcterms:W3CDTF">2020-07-07T09:56:25Z</dcterms:modified>
</cp:coreProperties>
</file>