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10287000" cx="18288000"/>
  <p:notesSz cx="6858000" cy="9144000"/>
  <p:embeddedFontLst>
    <p:embeddedFont>
      <p:font typeface="Poppins"/>
      <p:regular r:id="rId16"/>
      <p:bold r:id="rId17"/>
      <p:italic r:id="rId18"/>
      <p:boldItalic r:id="rId19"/>
    </p:embeddedFont>
    <p:embeddedFont>
      <p:font typeface="Fira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regular.fntdata"/><Relationship Id="rId11" Type="http://schemas.openxmlformats.org/officeDocument/2006/relationships/slide" Target="slides/slide6.xml"/><Relationship Id="rId22" Type="http://schemas.openxmlformats.org/officeDocument/2006/relationships/font" Target="fonts/FiraSans-italic.fntdata"/><Relationship Id="rId10" Type="http://schemas.openxmlformats.org/officeDocument/2006/relationships/slide" Target="slides/slide5.xml"/><Relationship Id="rId21" Type="http://schemas.openxmlformats.org/officeDocument/2006/relationships/font" Target="fonts/FiraSans-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Fira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0" name="Google Shape;3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1.jpg"/><Relationship Id="rId5" Type="http://schemas.openxmlformats.org/officeDocument/2006/relationships/image" Target="../media/image16.jpg"/><Relationship Id="rId6"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png"/><Relationship Id="rId9"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17.png"/><Relationship Id="rId8"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21.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18.png"/><Relationship Id="rId5"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20.jpg"/><Relationship Id="rId5"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27.png"/><Relationship Id="rId5"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7" l="0" r="0" t="-9219"/>
            </a:stretch>
          </a:blipFill>
          <a:ln>
            <a:noFill/>
          </a:ln>
        </p:spPr>
      </p:sp>
      <p:sp>
        <p:nvSpPr>
          <p:cNvPr id="85" name="Google Shape;85;p13"/>
          <p:cNvSpPr/>
          <p:nvPr/>
        </p:nvSpPr>
        <p:spPr>
          <a:xfrm>
            <a:off x="11813756" y="-17125"/>
            <a:ext cx="6474244" cy="10321258"/>
          </a:xfrm>
          <a:custGeom>
            <a:rect b="b" l="l" r="r" t="t"/>
            <a:pathLst>
              <a:path extrusionOk="0" h="10321258" w="6474244">
                <a:moveTo>
                  <a:pt x="0" y="0"/>
                </a:moveTo>
                <a:lnTo>
                  <a:pt x="6474244" y="0"/>
                </a:lnTo>
                <a:lnTo>
                  <a:pt x="6474244" y="10321258"/>
                </a:lnTo>
                <a:lnTo>
                  <a:pt x="0" y="10321258"/>
                </a:lnTo>
                <a:lnTo>
                  <a:pt x="0" y="0"/>
                </a:lnTo>
                <a:close/>
              </a:path>
            </a:pathLst>
          </a:custGeom>
          <a:blipFill rotWithShape="1">
            <a:blip r:embed="rId4">
              <a:alphaModFix/>
            </a:blip>
            <a:stretch>
              <a:fillRect b="0" l="0" r="0" t="0"/>
            </a:stretch>
          </a:blipFill>
          <a:ln>
            <a:noFill/>
          </a:ln>
        </p:spPr>
      </p:sp>
      <p:grpSp>
        <p:nvGrpSpPr>
          <p:cNvPr id="86" name="Google Shape;86;p13"/>
          <p:cNvGrpSpPr/>
          <p:nvPr/>
        </p:nvGrpSpPr>
        <p:grpSpPr>
          <a:xfrm>
            <a:off x="0" y="-72330"/>
            <a:ext cx="945283" cy="7170285"/>
            <a:chOff x="0" y="-19050"/>
            <a:chExt cx="248964" cy="1888470"/>
          </a:xfrm>
        </p:grpSpPr>
        <p:sp>
          <p:nvSpPr>
            <p:cNvPr id="87" name="Google Shape;87;p13"/>
            <p:cNvSpPr/>
            <p:nvPr/>
          </p:nvSpPr>
          <p:spPr>
            <a:xfrm>
              <a:off x="0" y="0"/>
              <a:ext cx="248964" cy="1869420"/>
            </a:xfrm>
            <a:custGeom>
              <a:rect b="b" l="l" r="r" t="t"/>
              <a:pathLst>
                <a:path extrusionOk="0" h="1869420" w="248964">
                  <a:moveTo>
                    <a:pt x="0" y="0"/>
                  </a:moveTo>
                  <a:lnTo>
                    <a:pt x="248964" y="0"/>
                  </a:lnTo>
                  <a:lnTo>
                    <a:pt x="248964" y="1869420"/>
                  </a:lnTo>
                  <a:lnTo>
                    <a:pt x="0" y="1869420"/>
                  </a:lnTo>
                  <a:close/>
                </a:path>
              </a:pathLst>
            </a:custGeom>
            <a:solidFill>
              <a:srgbClr val="1B9461"/>
            </a:solidFill>
            <a:ln>
              <a:noFill/>
            </a:ln>
          </p:spPr>
        </p:sp>
        <p:sp>
          <p:nvSpPr>
            <p:cNvPr id="88" name="Google Shape;88;p13"/>
            <p:cNvSpPr txBox="1"/>
            <p:nvPr/>
          </p:nvSpPr>
          <p:spPr>
            <a:xfrm>
              <a:off x="0" y="-19050"/>
              <a:ext cx="248964" cy="188847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3"/>
          <p:cNvGrpSpPr/>
          <p:nvPr/>
        </p:nvGrpSpPr>
        <p:grpSpPr>
          <a:xfrm>
            <a:off x="0" y="7025625"/>
            <a:ext cx="945283" cy="3261375"/>
            <a:chOff x="0" y="-19050"/>
            <a:chExt cx="248964" cy="858963"/>
          </a:xfrm>
        </p:grpSpPr>
        <p:sp>
          <p:nvSpPr>
            <p:cNvPr id="90" name="Google Shape;90;p13"/>
            <p:cNvSpPr/>
            <p:nvPr/>
          </p:nvSpPr>
          <p:spPr>
            <a:xfrm>
              <a:off x="0" y="0"/>
              <a:ext cx="248964" cy="839913"/>
            </a:xfrm>
            <a:custGeom>
              <a:rect b="b" l="l" r="r" t="t"/>
              <a:pathLst>
                <a:path extrusionOk="0" h="839913" w="248964">
                  <a:moveTo>
                    <a:pt x="0" y="0"/>
                  </a:moveTo>
                  <a:lnTo>
                    <a:pt x="248964" y="0"/>
                  </a:lnTo>
                  <a:lnTo>
                    <a:pt x="248964" y="839913"/>
                  </a:lnTo>
                  <a:lnTo>
                    <a:pt x="0" y="839913"/>
                  </a:lnTo>
                  <a:close/>
                </a:path>
              </a:pathLst>
            </a:custGeom>
            <a:solidFill>
              <a:srgbClr val="222222"/>
            </a:solidFill>
            <a:ln>
              <a:noFill/>
            </a:ln>
          </p:spPr>
        </p:sp>
        <p:sp>
          <p:nvSpPr>
            <p:cNvPr id="91" name="Google Shape;91;p13"/>
            <p:cNvSpPr txBox="1"/>
            <p:nvPr/>
          </p:nvSpPr>
          <p:spPr>
            <a:xfrm>
              <a:off x="0" y="-19050"/>
              <a:ext cx="248964" cy="85896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2" name="Google Shape;92;p13"/>
          <p:cNvSpPr/>
          <p:nvPr/>
        </p:nvSpPr>
        <p:spPr>
          <a:xfrm>
            <a:off x="15334998" y="8512390"/>
            <a:ext cx="919202" cy="745910"/>
          </a:xfrm>
          <a:custGeom>
            <a:rect b="b" l="l" r="r" t="t"/>
            <a:pathLst>
              <a:path extrusionOk="0" h="745910" w="919202">
                <a:moveTo>
                  <a:pt x="0" y="0"/>
                </a:moveTo>
                <a:lnTo>
                  <a:pt x="919201" y="0"/>
                </a:lnTo>
                <a:lnTo>
                  <a:pt x="919201" y="745910"/>
                </a:lnTo>
                <a:lnTo>
                  <a:pt x="0" y="745910"/>
                </a:lnTo>
                <a:lnTo>
                  <a:pt x="0" y="0"/>
                </a:lnTo>
                <a:close/>
              </a:path>
            </a:pathLst>
          </a:custGeom>
          <a:blipFill rotWithShape="1">
            <a:blip r:embed="rId5">
              <a:alphaModFix/>
            </a:blip>
            <a:stretch>
              <a:fillRect b="0" l="0" r="0" t="0"/>
            </a:stretch>
          </a:blipFill>
          <a:ln>
            <a:noFill/>
          </a:ln>
        </p:spPr>
      </p:sp>
      <p:sp>
        <p:nvSpPr>
          <p:cNvPr id="93" name="Google Shape;93;p13"/>
          <p:cNvSpPr txBox="1"/>
          <p:nvPr/>
        </p:nvSpPr>
        <p:spPr>
          <a:xfrm>
            <a:off x="1410825" y="3705775"/>
            <a:ext cx="10806900" cy="4374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900"/>
              <a:buFont typeface="Arial"/>
              <a:buNone/>
            </a:pPr>
            <a:r>
              <a:rPr b="1" i="0" lang="en-US" sz="4900" u="none" cap="none" strike="noStrike">
                <a:solidFill>
                  <a:srgbClr val="222222"/>
                </a:solidFill>
                <a:latin typeface="Poppins"/>
                <a:ea typeface="Poppins"/>
                <a:cs typeface="Poppins"/>
                <a:sym typeface="Poppins"/>
              </a:rPr>
              <a:t>Enhancing Profitability and Efficiency at Khai Khajani House: A Data-Driven Analysis of Sales and Operations in Dumartarai Wholesale Market </a:t>
            </a:r>
            <a:endParaRPr b="0" i="0" sz="300" u="none" cap="none" strike="noStrike">
              <a:solidFill>
                <a:srgbClr val="000000"/>
              </a:solidFill>
              <a:latin typeface="Arial"/>
              <a:ea typeface="Arial"/>
              <a:cs typeface="Arial"/>
              <a:sym typeface="Arial"/>
            </a:endParaRPr>
          </a:p>
        </p:txBody>
      </p:sp>
      <p:sp>
        <p:nvSpPr>
          <p:cNvPr id="94" name="Google Shape;94;p13"/>
          <p:cNvSpPr txBox="1"/>
          <p:nvPr/>
        </p:nvSpPr>
        <p:spPr>
          <a:xfrm>
            <a:off x="1256649" y="8512399"/>
            <a:ext cx="11070300" cy="461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1" lang="en-US" sz="3000" u="none" cap="none" strike="noStrike">
                <a:solidFill>
                  <a:srgbClr val="1B9461"/>
                </a:solidFill>
                <a:latin typeface="Poppins"/>
                <a:ea typeface="Poppins"/>
                <a:cs typeface="Poppins"/>
                <a:sym typeface="Poppins"/>
              </a:rPr>
              <a:t>by Riya Chandrabel [ 22f3003173 ]</a:t>
            </a:r>
            <a:endParaRPr b="0" i="0" sz="1400" u="none" cap="none" strike="noStrike">
              <a:solidFill>
                <a:srgbClr val="000000"/>
              </a:solidFill>
              <a:latin typeface="Arial"/>
              <a:ea typeface="Arial"/>
              <a:cs typeface="Arial"/>
              <a:sym typeface="Arial"/>
            </a:endParaRPr>
          </a:p>
        </p:txBody>
      </p:sp>
      <p:grpSp>
        <p:nvGrpSpPr>
          <p:cNvPr id="95" name="Google Shape;95;p13"/>
          <p:cNvGrpSpPr/>
          <p:nvPr/>
        </p:nvGrpSpPr>
        <p:grpSpPr>
          <a:xfrm>
            <a:off x="1410824" y="2149236"/>
            <a:ext cx="8187429" cy="1219746"/>
            <a:chOff x="0" y="-49620"/>
            <a:chExt cx="10916573" cy="1626329"/>
          </a:xfrm>
        </p:grpSpPr>
        <p:sp>
          <p:nvSpPr>
            <p:cNvPr id="96" name="Google Shape;96;p13"/>
            <p:cNvSpPr txBox="1"/>
            <p:nvPr/>
          </p:nvSpPr>
          <p:spPr>
            <a:xfrm>
              <a:off x="2093873" y="423820"/>
              <a:ext cx="8822700" cy="677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300"/>
                <a:buFont typeface="Arial"/>
                <a:buNone/>
              </a:pPr>
              <a:r>
                <a:rPr b="1" i="0" lang="en-US" sz="3300" u="none" cap="none" strike="noStrike">
                  <a:solidFill>
                    <a:srgbClr val="222222"/>
                  </a:solidFill>
                  <a:latin typeface="Fira Sans"/>
                  <a:ea typeface="Fira Sans"/>
                  <a:cs typeface="Fira Sans"/>
                  <a:sym typeface="Fira Sans"/>
                </a:rPr>
                <a:t>BDM Capstone Project </a:t>
              </a:r>
              <a:endParaRPr b="0" i="0" sz="1400" u="none" cap="none" strike="noStrike">
                <a:solidFill>
                  <a:srgbClr val="000000"/>
                </a:solidFill>
                <a:latin typeface="Arial"/>
                <a:ea typeface="Arial"/>
                <a:cs typeface="Arial"/>
                <a:sym typeface="Arial"/>
              </a:endParaRPr>
            </a:p>
          </p:txBody>
        </p:sp>
        <p:sp>
          <p:nvSpPr>
            <p:cNvPr id="97" name="Google Shape;97;p13"/>
            <p:cNvSpPr/>
            <p:nvPr/>
          </p:nvSpPr>
          <p:spPr>
            <a:xfrm>
              <a:off x="0" y="-49620"/>
              <a:ext cx="1626329" cy="1626329"/>
            </a:xfrm>
            <a:custGeom>
              <a:rect b="b" l="l" r="r" t="t"/>
              <a:pathLst>
                <a:path extrusionOk="0" h="1626329" w="1626329">
                  <a:moveTo>
                    <a:pt x="0" y="0"/>
                  </a:moveTo>
                  <a:lnTo>
                    <a:pt x="1626329" y="0"/>
                  </a:lnTo>
                  <a:lnTo>
                    <a:pt x="1626329" y="1626329"/>
                  </a:lnTo>
                  <a:lnTo>
                    <a:pt x="0" y="1626329"/>
                  </a:lnTo>
                  <a:lnTo>
                    <a:pt x="0" y="0"/>
                  </a:lnTo>
                  <a:close/>
                </a:path>
              </a:pathLst>
            </a:custGeom>
            <a:blipFill rotWithShape="1">
              <a:blip r:embed="rId6">
                <a:alphaModFix/>
              </a:blip>
              <a:stretch>
                <a:fillRect b="0" l="0" r="0" t="0"/>
              </a:stretch>
            </a:blipFill>
            <a:ln>
              <a:noFill/>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2"/>
          <p:cNvSpPr/>
          <p:nvPr/>
        </p:nvSpPr>
        <p:spPr>
          <a:xfrm flipH="1">
            <a:off x="0" y="15240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9217" l="0" r="0" t="-9219"/>
            </a:stretch>
          </a:blipFill>
          <a:ln>
            <a:noFill/>
          </a:ln>
        </p:spPr>
      </p:sp>
      <p:grpSp>
        <p:nvGrpSpPr>
          <p:cNvPr id="380" name="Google Shape;380;p22"/>
          <p:cNvGrpSpPr/>
          <p:nvPr/>
        </p:nvGrpSpPr>
        <p:grpSpPr>
          <a:xfrm>
            <a:off x="-754699" y="-72331"/>
            <a:ext cx="1028700" cy="1843772"/>
            <a:chOff x="0" y="-19050"/>
            <a:chExt cx="270933" cy="485602"/>
          </a:xfrm>
        </p:grpSpPr>
        <p:sp>
          <p:nvSpPr>
            <p:cNvPr id="381" name="Google Shape;381;p22"/>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382" name="Google Shape;382;p22"/>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83" name="Google Shape;383;p22"/>
          <p:cNvGrpSpPr/>
          <p:nvPr/>
        </p:nvGrpSpPr>
        <p:grpSpPr>
          <a:xfrm>
            <a:off x="-754699" y="8241042"/>
            <a:ext cx="1028700" cy="1242062"/>
            <a:chOff x="0" y="-19050"/>
            <a:chExt cx="270933" cy="327127"/>
          </a:xfrm>
        </p:grpSpPr>
        <p:sp>
          <p:nvSpPr>
            <p:cNvPr id="384" name="Google Shape;384;p22"/>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385" name="Google Shape;385;p22"/>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86" name="Google Shape;386;p22"/>
          <p:cNvGrpSpPr/>
          <p:nvPr/>
        </p:nvGrpSpPr>
        <p:grpSpPr>
          <a:xfrm>
            <a:off x="-754699" y="9410773"/>
            <a:ext cx="1028700" cy="1101031"/>
            <a:chOff x="0" y="-19050"/>
            <a:chExt cx="270933" cy="289983"/>
          </a:xfrm>
        </p:grpSpPr>
        <p:sp>
          <p:nvSpPr>
            <p:cNvPr id="387" name="Google Shape;387;p2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388" name="Google Shape;388;p22"/>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389" name="Google Shape;389;p22"/>
          <p:cNvCxnSpPr/>
          <p:nvPr/>
        </p:nvCxnSpPr>
        <p:spPr>
          <a:xfrm>
            <a:off x="514350" y="2142480"/>
            <a:ext cx="903745" cy="0"/>
          </a:xfrm>
          <a:prstGeom prst="straightConnector1">
            <a:avLst/>
          </a:prstGeom>
          <a:noFill/>
          <a:ln cap="flat" cmpd="sng" w="161925">
            <a:solidFill>
              <a:srgbClr val="1B9461"/>
            </a:solidFill>
            <a:prstDash val="solid"/>
            <a:round/>
            <a:headEnd len="sm" w="sm" type="none"/>
            <a:tailEnd len="sm" w="sm" type="none"/>
          </a:ln>
        </p:spPr>
      </p:cxnSp>
      <p:sp>
        <p:nvSpPr>
          <p:cNvPr id="390" name="Google Shape;390;p22"/>
          <p:cNvSpPr txBox="1"/>
          <p:nvPr/>
        </p:nvSpPr>
        <p:spPr>
          <a:xfrm>
            <a:off x="514350" y="981075"/>
            <a:ext cx="11698974" cy="847725"/>
          </a:xfrm>
          <a:prstGeom prst="rect">
            <a:avLst/>
          </a:prstGeom>
          <a:noFill/>
          <a:ln>
            <a:noFill/>
          </a:ln>
        </p:spPr>
        <p:txBody>
          <a:bodyPr anchorCtr="0" anchor="t" bIns="0" lIns="0" spcFirstLastPara="1" rIns="0" wrap="square" tIns="0">
            <a:spAutoFit/>
          </a:bodyPr>
          <a:lstStyle/>
          <a:p>
            <a:pPr indent="0" lvl="0" marL="0" marR="0" rtl="0" algn="l">
              <a:lnSpc>
                <a:spcPct val="119992"/>
              </a:lnSpc>
              <a:spcBef>
                <a:spcPts val="0"/>
              </a:spcBef>
              <a:spcAft>
                <a:spcPts val="0"/>
              </a:spcAft>
              <a:buClr>
                <a:srgbClr val="000000"/>
              </a:buClr>
              <a:buSzPts val="5252"/>
              <a:buFont typeface="Arial"/>
              <a:buNone/>
            </a:pPr>
            <a:r>
              <a:rPr b="1" i="0" lang="en-US" sz="5252" u="none" cap="none" strike="noStrike">
                <a:solidFill>
                  <a:srgbClr val="1B9461"/>
                </a:solidFill>
                <a:latin typeface="Poppins"/>
                <a:ea typeface="Poppins"/>
                <a:cs typeface="Poppins"/>
                <a:sym typeface="Poppins"/>
              </a:rPr>
              <a:t>Recommendations</a:t>
            </a:r>
            <a:endParaRPr b="0" i="0" sz="1400" u="none" cap="none" strike="noStrike">
              <a:solidFill>
                <a:srgbClr val="000000"/>
              </a:solidFill>
              <a:latin typeface="Arial"/>
              <a:ea typeface="Arial"/>
              <a:cs typeface="Arial"/>
              <a:sym typeface="Arial"/>
            </a:endParaRPr>
          </a:p>
        </p:txBody>
      </p:sp>
      <p:grpSp>
        <p:nvGrpSpPr>
          <p:cNvPr id="391" name="Google Shape;391;p22"/>
          <p:cNvGrpSpPr/>
          <p:nvPr/>
        </p:nvGrpSpPr>
        <p:grpSpPr>
          <a:xfrm>
            <a:off x="514350" y="2532127"/>
            <a:ext cx="17290270" cy="710897"/>
            <a:chOff x="0" y="0"/>
            <a:chExt cx="23053693" cy="947863"/>
          </a:xfrm>
        </p:grpSpPr>
        <p:grpSp>
          <p:nvGrpSpPr>
            <p:cNvPr id="392" name="Google Shape;392;p22"/>
            <p:cNvGrpSpPr/>
            <p:nvPr/>
          </p:nvGrpSpPr>
          <p:grpSpPr>
            <a:xfrm>
              <a:off x="0" y="0"/>
              <a:ext cx="947863" cy="947863"/>
              <a:chOff x="0" y="0"/>
              <a:chExt cx="812800" cy="812800"/>
            </a:xfrm>
          </p:grpSpPr>
          <p:sp>
            <p:nvSpPr>
              <p:cNvPr id="393" name="Google Shape;393;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1</a:t>
                </a:r>
                <a:endParaRPr b="0" i="0" sz="1400" u="none" cap="none" strike="noStrike">
                  <a:solidFill>
                    <a:srgbClr val="000000"/>
                  </a:solidFill>
                  <a:latin typeface="Arial"/>
                  <a:ea typeface="Arial"/>
                  <a:cs typeface="Arial"/>
                  <a:sym typeface="Arial"/>
                </a:endParaRPr>
              </a:p>
            </p:txBody>
          </p:sp>
        </p:grpSp>
        <p:sp>
          <p:nvSpPr>
            <p:cNvPr id="395" name="Google Shape;395;p22"/>
            <p:cNvSpPr txBox="1"/>
            <p:nvPr/>
          </p:nvSpPr>
          <p:spPr>
            <a:xfrm>
              <a:off x="1204993" y="99281"/>
              <a:ext cx="21848700" cy="767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700" u="none" cap="none" strike="noStrike">
                  <a:solidFill>
                    <a:schemeClr val="dk1"/>
                  </a:solidFill>
                  <a:latin typeface="Poppins"/>
                  <a:ea typeface="Poppins"/>
                  <a:cs typeface="Poppins"/>
                  <a:sym typeface="Poppins"/>
                </a:rPr>
                <a:t>Optimize Inventory Based on Product Demand</a:t>
              </a:r>
              <a:endParaRPr b="1" i="0" sz="17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700"/>
                <a:buFont typeface="Arial"/>
                <a:buNone/>
              </a:pPr>
              <a:r>
                <a:rPr b="0" i="0" lang="en-US" sz="1700" u="none" cap="none" strike="noStrike">
                  <a:solidFill>
                    <a:schemeClr val="dk1"/>
                  </a:solidFill>
                  <a:latin typeface="Poppins"/>
                  <a:ea typeface="Poppins"/>
                  <a:cs typeface="Poppins"/>
                  <a:sym typeface="Poppins"/>
                </a:rPr>
                <a:t>Stock more of high-demand items like Dark Mocha Truffles and Dark Truffle Bites; reduce or bundle slow-moving products like Pistachio Delight Bars.</a:t>
              </a:r>
              <a:endParaRPr b="0" i="0" sz="2400" u="none" cap="none" strike="noStrike">
                <a:solidFill>
                  <a:srgbClr val="000000"/>
                </a:solidFill>
                <a:latin typeface="Poppins"/>
                <a:ea typeface="Poppins"/>
                <a:cs typeface="Poppins"/>
                <a:sym typeface="Poppins"/>
              </a:endParaRPr>
            </a:p>
          </p:txBody>
        </p:sp>
      </p:grpSp>
      <p:grpSp>
        <p:nvGrpSpPr>
          <p:cNvPr id="396" name="Google Shape;396;p22"/>
          <p:cNvGrpSpPr/>
          <p:nvPr/>
        </p:nvGrpSpPr>
        <p:grpSpPr>
          <a:xfrm>
            <a:off x="514350" y="3469885"/>
            <a:ext cx="17290270" cy="837449"/>
            <a:chOff x="0" y="-2319"/>
            <a:chExt cx="23053693" cy="1116600"/>
          </a:xfrm>
        </p:grpSpPr>
        <p:grpSp>
          <p:nvGrpSpPr>
            <p:cNvPr id="397" name="Google Shape;397;p22"/>
            <p:cNvGrpSpPr/>
            <p:nvPr/>
          </p:nvGrpSpPr>
          <p:grpSpPr>
            <a:xfrm>
              <a:off x="0" y="0"/>
              <a:ext cx="947863" cy="947863"/>
              <a:chOff x="0" y="0"/>
              <a:chExt cx="812800" cy="812800"/>
            </a:xfrm>
          </p:grpSpPr>
          <p:sp>
            <p:nvSpPr>
              <p:cNvPr id="398" name="Google Shape;398;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2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2</a:t>
                </a:r>
                <a:endParaRPr b="0" i="0" sz="1400" u="none" cap="none" strike="noStrike">
                  <a:solidFill>
                    <a:srgbClr val="000000"/>
                  </a:solidFill>
                  <a:latin typeface="Arial"/>
                  <a:ea typeface="Arial"/>
                  <a:cs typeface="Arial"/>
                  <a:sym typeface="Arial"/>
                </a:endParaRPr>
              </a:p>
            </p:txBody>
          </p:sp>
        </p:grpSp>
        <p:sp>
          <p:nvSpPr>
            <p:cNvPr id="400" name="Google Shape;400;p22"/>
            <p:cNvSpPr txBox="1"/>
            <p:nvPr/>
          </p:nvSpPr>
          <p:spPr>
            <a:xfrm>
              <a:off x="1204993" y="-2319"/>
              <a:ext cx="21848700" cy="1116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600" u="none" cap="none" strike="noStrike">
                  <a:solidFill>
                    <a:schemeClr val="dk1"/>
                  </a:solidFill>
                  <a:latin typeface="Poppins"/>
                  <a:ea typeface="Poppins"/>
                  <a:cs typeface="Poppins"/>
                  <a:sym typeface="Poppins"/>
                </a:rPr>
                <a:t>Align Discounts with Customer Value</a:t>
              </a:r>
              <a:endParaRPr b="1" i="0" sz="16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600"/>
                <a:buFont typeface="Arial"/>
                <a:buNone/>
              </a:pPr>
              <a:r>
                <a:rPr b="0" i="0" lang="en-US" sz="1600" u="none" cap="none" strike="noStrike">
                  <a:solidFill>
                    <a:schemeClr val="dk1"/>
                  </a:solidFill>
                  <a:latin typeface="Poppins"/>
                  <a:ea typeface="Poppins"/>
                  <a:cs typeface="Poppins"/>
                  <a:sym typeface="Poppins"/>
                </a:rPr>
                <a:t>Avoid high flat-rate discounts for low-contribution segments (e.g., Hotels). Offer performance-based or tiered discounts to retain and reward high-value customers like Wholesalers.</a:t>
              </a:r>
              <a:endParaRPr b="0" i="0" sz="2300" u="none" cap="none" strike="noStrike">
                <a:solidFill>
                  <a:srgbClr val="000000"/>
                </a:solidFill>
                <a:latin typeface="Poppins"/>
                <a:ea typeface="Poppins"/>
                <a:cs typeface="Poppins"/>
                <a:sym typeface="Poppins"/>
              </a:endParaRPr>
            </a:p>
          </p:txBody>
        </p:sp>
      </p:grpSp>
      <p:grpSp>
        <p:nvGrpSpPr>
          <p:cNvPr id="401" name="Google Shape;401;p22"/>
          <p:cNvGrpSpPr/>
          <p:nvPr/>
        </p:nvGrpSpPr>
        <p:grpSpPr>
          <a:xfrm>
            <a:off x="514350" y="4409382"/>
            <a:ext cx="17290270" cy="889649"/>
            <a:chOff x="0" y="-2319"/>
            <a:chExt cx="23053693" cy="1186200"/>
          </a:xfrm>
        </p:grpSpPr>
        <p:grpSp>
          <p:nvGrpSpPr>
            <p:cNvPr id="402" name="Google Shape;402;p22"/>
            <p:cNvGrpSpPr/>
            <p:nvPr/>
          </p:nvGrpSpPr>
          <p:grpSpPr>
            <a:xfrm>
              <a:off x="0" y="0"/>
              <a:ext cx="947863" cy="947863"/>
              <a:chOff x="0" y="0"/>
              <a:chExt cx="812800" cy="812800"/>
            </a:xfrm>
          </p:grpSpPr>
          <p:sp>
            <p:nvSpPr>
              <p:cNvPr id="403" name="Google Shape;403;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3</a:t>
                </a:r>
                <a:endParaRPr b="0" i="0" sz="1400" u="none" cap="none" strike="noStrike">
                  <a:solidFill>
                    <a:srgbClr val="000000"/>
                  </a:solidFill>
                  <a:latin typeface="Arial"/>
                  <a:ea typeface="Arial"/>
                  <a:cs typeface="Arial"/>
                  <a:sym typeface="Arial"/>
                </a:endParaRPr>
              </a:p>
            </p:txBody>
          </p:sp>
        </p:grpSp>
        <p:sp>
          <p:nvSpPr>
            <p:cNvPr id="405" name="Google Shape;405;p22"/>
            <p:cNvSpPr txBox="1"/>
            <p:nvPr/>
          </p:nvSpPr>
          <p:spPr>
            <a:xfrm>
              <a:off x="1204993" y="-2319"/>
              <a:ext cx="21848700" cy="1186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700" u="none" cap="none" strike="noStrike">
                  <a:solidFill>
                    <a:schemeClr val="dk1"/>
                  </a:solidFill>
                  <a:latin typeface="Poppins"/>
                  <a:ea typeface="Poppins"/>
                  <a:cs typeface="Poppins"/>
                  <a:sym typeface="Poppins"/>
                </a:rPr>
                <a:t>Encourage Digital Payment Adoption</a:t>
              </a:r>
              <a:endParaRPr b="1" i="0" sz="17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700"/>
                <a:buFont typeface="Arial"/>
                <a:buNone/>
              </a:pPr>
              <a:r>
                <a:rPr b="0" i="0" lang="en-US" sz="1700" u="none" cap="none" strike="noStrike">
                  <a:solidFill>
                    <a:schemeClr val="dk1"/>
                  </a:solidFill>
                  <a:latin typeface="Poppins"/>
                  <a:ea typeface="Poppins"/>
                  <a:cs typeface="Poppins"/>
                  <a:sym typeface="Poppins"/>
                </a:rPr>
                <a:t>UPI is already the most used payment mode (39.8%). Incentivize cash-heavy buyers like Local Stores to shift to digital methods for better tracking and cash flow.</a:t>
              </a:r>
              <a:endParaRPr b="0" i="0" sz="2400" u="none" cap="none" strike="noStrike">
                <a:solidFill>
                  <a:srgbClr val="000000"/>
                </a:solidFill>
                <a:latin typeface="Poppins"/>
                <a:ea typeface="Poppins"/>
                <a:cs typeface="Poppins"/>
                <a:sym typeface="Poppins"/>
              </a:endParaRPr>
            </a:p>
          </p:txBody>
        </p:sp>
      </p:grpSp>
      <p:grpSp>
        <p:nvGrpSpPr>
          <p:cNvPr id="406" name="Google Shape;406;p22"/>
          <p:cNvGrpSpPr/>
          <p:nvPr/>
        </p:nvGrpSpPr>
        <p:grpSpPr>
          <a:xfrm>
            <a:off x="514350" y="5348879"/>
            <a:ext cx="17290270" cy="889649"/>
            <a:chOff x="0" y="-2319"/>
            <a:chExt cx="23053693" cy="1186200"/>
          </a:xfrm>
        </p:grpSpPr>
        <p:grpSp>
          <p:nvGrpSpPr>
            <p:cNvPr id="407" name="Google Shape;407;p22"/>
            <p:cNvGrpSpPr/>
            <p:nvPr/>
          </p:nvGrpSpPr>
          <p:grpSpPr>
            <a:xfrm>
              <a:off x="0" y="0"/>
              <a:ext cx="947863" cy="947863"/>
              <a:chOff x="0" y="0"/>
              <a:chExt cx="812800" cy="812800"/>
            </a:xfrm>
          </p:grpSpPr>
          <p:sp>
            <p:nvSpPr>
              <p:cNvPr id="408" name="Google Shape;408;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4</a:t>
                </a:r>
                <a:endParaRPr b="0" i="0" sz="1400" u="none" cap="none" strike="noStrike">
                  <a:solidFill>
                    <a:srgbClr val="000000"/>
                  </a:solidFill>
                  <a:latin typeface="Arial"/>
                  <a:ea typeface="Arial"/>
                  <a:cs typeface="Arial"/>
                  <a:sym typeface="Arial"/>
                </a:endParaRPr>
              </a:p>
            </p:txBody>
          </p:sp>
        </p:grpSp>
        <p:sp>
          <p:nvSpPr>
            <p:cNvPr id="410" name="Google Shape;410;p22"/>
            <p:cNvSpPr txBox="1"/>
            <p:nvPr/>
          </p:nvSpPr>
          <p:spPr>
            <a:xfrm>
              <a:off x="1204993" y="-2319"/>
              <a:ext cx="21848700" cy="1186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700" u="none" cap="none" strike="noStrike">
                  <a:solidFill>
                    <a:schemeClr val="dk1"/>
                  </a:solidFill>
                  <a:latin typeface="Poppins"/>
                  <a:ea typeface="Poppins"/>
                  <a:cs typeface="Poppins"/>
                  <a:sym typeface="Poppins"/>
                </a:rPr>
                <a:t>Automate Billing and Invoicing</a:t>
              </a:r>
              <a:endParaRPr b="1" i="0" sz="17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700"/>
                <a:buFont typeface="Arial"/>
                <a:buNone/>
              </a:pPr>
              <a:r>
                <a:rPr b="0" i="0" lang="en-US" sz="1700" u="none" cap="none" strike="noStrike">
                  <a:solidFill>
                    <a:schemeClr val="dk1"/>
                  </a:solidFill>
                  <a:latin typeface="Poppins"/>
                  <a:ea typeface="Poppins"/>
                  <a:cs typeface="Poppins"/>
                  <a:sym typeface="Poppins"/>
                </a:rPr>
                <a:t>Streamline UPI, Credit, and Bank Transfer invoicing to reduce manual errors, speed up transactions, and improve payment efficiency—especially for large-volume Wholesalers.</a:t>
              </a:r>
              <a:endParaRPr b="1" i="1" sz="2400" u="none" cap="none" strike="noStrike">
                <a:solidFill>
                  <a:srgbClr val="000000"/>
                </a:solidFill>
                <a:latin typeface="Poppins"/>
                <a:ea typeface="Poppins"/>
                <a:cs typeface="Poppins"/>
                <a:sym typeface="Poppins"/>
              </a:endParaRPr>
            </a:p>
          </p:txBody>
        </p:sp>
      </p:grpSp>
      <p:grpSp>
        <p:nvGrpSpPr>
          <p:cNvPr id="411" name="Google Shape;411;p22"/>
          <p:cNvGrpSpPr/>
          <p:nvPr/>
        </p:nvGrpSpPr>
        <p:grpSpPr>
          <a:xfrm>
            <a:off x="514350" y="6288376"/>
            <a:ext cx="17290270" cy="889649"/>
            <a:chOff x="0" y="-2319"/>
            <a:chExt cx="23053693" cy="1186200"/>
          </a:xfrm>
        </p:grpSpPr>
        <p:grpSp>
          <p:nvGrpSpPr>
            <p:cNvPr id="412" name="Google Shape;412;p22"/>
            <p:cNvGrpSpPr/>
            <p:nvPr/>
          </p:nvGrpSpPr>
          <p:grpSpPr>
            <a:xfrm>
              <a:off x="0" y="0"/>
              <a:ext cx="947863" cy="947863"/>
              <a:chOff x="0" y="0"/>
              <a:chExt cx="812800" cy="812800"/>
            </a:xfrm>
          </p:grpSpPr>
          <p:sp>
            <p:nvSpPr>
              <p:cNvPr id="413" name="Google Shape;413;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5</a:t>
                </a:r>
                <a:endParaRPr b="0" i="0" sz="1400" u="none" cap="none" strike="noStrike">
                  <a:solidFill>
                    <a:srgbClr val="000000"/>
                  </a:solidFill>
                  <a:latin typeface="Arial"/>
                  <a:ea typeface="Arial"/>
                  <a:cs typeface="Arial"/>
                  <a:sym typeface="Arial"/>
                </a:endParaRPr>
              </a:p>
            </p:txBody>
          </p:sp>
        </p:grpSp>
        <p:sp>
          <p:nvSpPr>
            <p:cNvPr id="415" name="Google Shape;415;p22"/>
            <p:cNvSpPr txBox="1"/>
            <p:nvPr/>
          </p:nvSpPr>
          <p:spPr>
            <a:xfrm>
              <a:off x="1204993" y="-2319"/>
              <a:ext cx="21848700" cy="1186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700" u="none" cap="none" strike="noStrike">
                  <a:solidFill>
                    <a:schemeClr val="dk1"/>
                  </a:solidFill>
                  <a:latin typeface="Poppins"/>
                  <a:ea typeface="Poppins"/>
                  <a:cs typeface="Poppins"/>
                  <a:sym typeface="Poppins"/>
                </a:rPr>
                <a:t>Launch Targeted Promotions for Low-Spending Segments</a:t>
              </a:r>
              <a:endParaRPr b="1" i="0" sz="17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800"/>
                <a:buFont typeface="Arial"/>
                <a:buNone/>
              </a:pPr>
              <a:r>
                <a:rPr b="0" i="0" lang="en-US" sz="1700" u="none" cap="none" strike="noStrike">
                  <a:solidFill>
                    <a:schemeClr val="dk1"/>
                  </a:solidFill>
                  <a:latin typeface="Poppins"/>
                  <a:ea typeface="Poppins"/>
                  <a:cs typeface="Poppins"/>
                  <a:sym typeface="Poppins"/>
                </a:rPr>
                <a:t>Introduce loyalty programs or combo deals for Sweet Shops and Local Stores to boost average order size and increase their contribution to overall revenue.</a:t>
              </a:r>
              <a:endParaRPr b="0" i="0" sz="3000" u="none" cap="none" strike="noStrike">
                <a:solidFill>
                  <a:srgbClr val="000000"/>
                </a:solidFill>
                <a:latin typeface="Poppins"/>
                <a:ea typeface="Poppins"/>
                <a:cs typeface="Poppins"/>
                <a:sym typeface="Poppins"/>
              </a:endParaRPr>
            </a:p>
          </p:txBody>
        </p:sp>
      </p:grpSp>
      <p:grpSp>
        <p:nvGrpSpPr>
          <p:cNvPr id="416" name="Google Shape;416;p22"/>
          <p:cNvGrpSpPr/>
          <p:nvPr/>
        </p:nvGrpSpPr>
        <p:grpSpPr>
          <a:xfrm>
            <a:off x="514350" y="7229612"/>
            <a:ext cx="17290270" cy="1733835"/>
            <a:chOff x="0" y="0"/>
            <a:chExt cx="23053693" cy="2311781"/>
          </a:xfrm>
        </p:grpSpPr>
        <p:grpSp>
          <p:nvGrpSpPr>
            <p:cNvPr id="417" name="Google Shape;417;p22"/>
            <p:cNvGrpSpPr/>
            <p:nvPr/>
          </p:nvGrpSpPr>
          <p:grpSpPr>
            <a:xfrm>
              <a:off x="0" y="0"/>
              <a:ext cx="947863" cy="947863"/>
              <a:chOff x="0" y="0"/>
              <a:chExt cx="812800" cy="812800"/>
            </a:xfrm>
          </p:grpSpPr>
          <p:sp>
            <p:nvSpPr>
              <p:cNvPr id="418" name="Google Shape;418;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6</a:t>
                </a:r>
                <a:endParaRPr b="0" i="0" sz="1400" u="none" cap="none" strike="noStrike">
                  <a:solidFill>
                    <a:srgbClr val="000000"/>
                  </a:solidFill>
                  <a:latin typeface="Arial"/>
                  <a:ea typeface="Arial"/>
                  <a:cs typeface="Arial"/>
                  <a:sym typeface="Arial"/>
                </a:endParaRPr>
              </a:p>
            </p:txBody>
          </p:sp>
        </p:grpSp>
        <p:sp>
          <p:nvSpPr>
            <p:cNvPr id="420" name="Google Shape;420;p22"/>
            <p:cNvSpPr txBox="1"/>
            <p:nvPr/>
          </p:nvSpPr>
          <p:spPr>
            <a:xfrm>
              <a:off x="1204993" y="99281"/>
              <a:ext cx="21848700" cy="2212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700" u="none" cap="none" strike="noStrike">
                  <a:solidFill>
                    <a:schemeClr val="dk1"/>
                  </a:solidFill>
                  <a:latin typeface="Poppins"/>
                  <a:ea typeface="Poppins"/>
                  <a:cs typeface="Poppins"/>
                  <a:sym typeface="Poppins"/>
                </a:rPr>
                <a:t>Use Time-Series Forecasting for Inventory Planning</a:t>
              </a:r>
              <a:br>
                <a:rPr b="1" i="0" lang="en-US" sz="1700" u="none" cap="none" strike="noStrike">
                  <a:solidFill>
                    <a:schemeClr val="dk1"/>
                  </a:solidFill>
                  <a:latin typeface="Poppins"/>
                  <a:ea typeface="Poppins"/>
                  <a:cs typeface="Poppins"/>
                  <a:sym typeface="Poppins"/>
                </a:rPr>
              </a:br>
              <a:r>
                <a:rPr b="0" i="0" lang="en-US" sz="1700" u="none" cap="none" strike="noStrike">
                  <a:solidFill>
                    <a:schemeClr val="dk1"/>
                  </a:solidFill>
                  <a:latin typeface="Poppins"/>
                  <a:ea typeface="Poppins"/>
                  <a:cs typeface="Poppins"/>
                  <a:sym typeface="Poppins"/>
                </a:rPr>
                <a:t> Analyze recurring revenue spikes (driven by Wholesalers) and use predictive models to prepare inventory, staffing, and marketing strategies in advance.</a:t>
              </a:r>
              <a:br>
                <a:rPr b="0" i="0" lang="en-US" sz="1800" u="none" cap="none" strike="noStrike">
                  <a:solidFill>
                    <a:schemeClr val="dk1"/>
                  </a:solidFill>
                  <a:latin typeface="Poppins"/>
                  <a:ea typeface="Poppins"/>
                  <a:cs typeface="Poppins"/>
                  <a:sym typeface="Poppins"/>
                </a:rPr>
              </a:br>
              <a:endParaRPr b="0" i="0" sz="18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2500"/>
                <a:buFont typeface="Arial"/>
                <a:buNone/>
              </a:pPr>
              <a:r>
                <a:t/>
              </a:r>
              <a:endParaRPr b="1" i="0" sz="2500" u="none" cap="none" strike="noStrike">
                <a:solidFill>
                  <a:srgbClr val="000000"/>
                </a:solidFill>
                <a:latin typeface="Poppins"/>
                <a:ea typeface="Poppins"/>
                <a:cs typeface="Poppins"/>
                <a:sym typeface="Poppins"/>
              </a:endParaRPr>
            </a:p>
          </p:txBody>
        </p:sp>
      </p:grpSp>
      <p:grpSp>
        <p:nvGrpSpPr>
          <p:cNvPr id="421" name="Google Shape;421;p22"/>
          <p:cNvGrpSpPr/>
          <p:nvPr/>
        </p:nvGrpSpPr>
        <p:grpSpPr>
          <a:xfrm>
            <a:off x="514350" y="8302459"/>
            <a:ext cx="17290270" cy="906961"/>
            <a:chOff x="0" y="59469"/>
            <a:chExt cx="23053693" cy="1209281"/>
          </a:xfrm>
        </p:grpSpPr>
        <p:grpSp>
          <p:nvGrpSpPr>
            <p:cNvPr id="422" name="Google Shape;422;p22"/>
            <p:cNvGrpSpPr/>
            <p:nvPr/>
          </p:nvGrpSpPr>
          <p:grpSpPr>
            <a:xfrm>
              <a:off x="0" y="59469"/>
              <a:ext cx="947863" cy="947863"/>
              <a:chOff x="0" y="0"/>
              <a:chExt cx="812800" cy="812800"/>
            </a:xfrm>
          </p:grpSpPr>
          <p:sp>
            <p:nvSpPr>
              <p:cNvPr id="423" name="Google Shape;423;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7</a:t>
                </a:r>
                <a:endParaRPr b="0" i="0" sz="1400" u="none" cap="none" strike="noStrike">
                  <a:solidFill>
                    <a:srgbClr val="000000"/>
                  </a:solidFill>
                  <a:latin typeface="Arial"/>
                  <a:ea typeface="Arial"/>
                  <a:cs typeface="Arial"/>
                  <a:sym typeface="Arial"/>
                </a:endParaRPr>
              </a:p>
            </p:txBody>
          </p:sp>
        </p:grpSp>
        <p:sp>
          <p:nvSpPr>
            <p:cNvPr id="425" name="Google Shape;425;p22"/>
            <p:cNvSpPr txBox="1"/>
            <p:nvPr/>
          </p:nvSpPr>
          <p:spPr>
            <a:xfrm>
              <a:off x="1204993" y="82550"/>
              <a:ext cx="21848700" cy="1186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700" u="none" cap="none" strike="noStrike">
                  <a:solidFill>
                    <a:schemeClr val="dk1"/>
                  </a:solidFill>
                  <a:latin typeface="Poppins"/>
                  <a:ea typeface="Poppins"/>
                  <a:cs typeface="Poppins"/>
                  <a:sym typeface="Poppins"/>
                </a:rPr>
                <a:t>Reform Product Portfolio Regularly</a:t>
              </a:r>
              <a:endParaRPr b="1" i="0" sz="17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800"/>
                <a:buFont typeface="Arial"/>
                <a:buNone/>
              </a:pPr>
              <a:r>
                <a:rPr b="0" i="0" lang="en-US" sz="1700" u="none" cap="none" strike="noStrike">
                  <a:solidFill>
                    <a:schemeClr val="dk1"/>
                  </a:solidFill>
                  <a:latin typeface="Poppins"/>
                  <a:ea typeface="Poppins"/>
                  <a:cs typeface="Poppins"/>
                  <a:sym typeface="Poppins"/>
                </a:rPr>
                <a:t>Conduct quarterly reviews of product-wise sales and phase out underperforming items. Introduce limited-time or seasonal products based on customer preferences.</a:t>
              </a:r>
              <a:endParaRPr b="0" i="0" sz="2400" u="none" cap="none" strike="noStrike">
                <a:solidFill>
                  <a:srgbClr val="000000"/>
                </a:solidFill>
                <a:latin typeface="Poppins"/>
                <a:ea typeface="Poppins"/>
                <a:cs typeface="Poppins"/>
                <a:sym typeface="Poppins"/>
              </a:endParaRPr>
            </a:p>
          </p:txBody>
        </p:sp>
      </p:grpSp>
      <p:grpSp>
        <p:nvGrpSpPr>
          <p:cNvPr id="426" name="Google Shape;426;p22"/>
          <p:cNvGrpSpPr/>
          <p:nvPr/>
        </p:nvGrpSpPr>
        <p:grpSpPr>
          <a:xfrm>
            <a:off x="514350" y="9284818"/>
            <a:ext cx="17290270" cy="837449"/>
            <a:chOff x="0" y="-2319"/>
            <a:chExt cx="23053693" cy="1116600"/>
          </a:xfrm>
        </p:grpSpPr>
        <p:grpSp>
          <p:nvGrpSpPr>
            <p:cNvPr id="427" name="Google Shape;427;p22"/>
            <p:cNvGrpSpPr/>
            <p:nvPr/>
          </p:nvGrpSpPr>
          <p:grpSpPr>
            <a:xfrm>
              <a:off x="0" y="0"/>
              <a:ext cx="947863" cy="947863"/>
              <a:chOff x="0" y="0"/>
              <a:chExt cx="812800" cy="812800"/>
            </a:xfrm>
          </p:grpSpPr>
          <p:sp>
            <p:nvSpPr>
              <p:cNvPr id="428" name="Google Shape;428;p2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2"/>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FFFFFF"/>
                    </a:solidFill>
                    <a:latin typeface="Poppins"/>
                    <a:ea typeface="Poppins"/>
                    <a:cs typeface="Poppins"/>
                    <a:sym typeface="Poppins"/>
                  </a:rPr>
                  <a:t>8</a:t>
                </a:r>
                <a:endParaRPr b="0" i="0" sz="1400" u="none" cap="none" strike="noStrike">
                  <a:solidFill>
                    <a:srgbClr val="000000"/>
                  </a:solidFill>
                  <a:latin typeface="Arial"/>
                  <a:ea typeface="Arial"/>
                  <a:cs typeface="Arial"/>
                  <a:sym typeface="Arial"/>
                </a:endParaRPr>
              </a:p>
            </p:txBody>
          </p:sp>
        </p:grpSp>
        <p:sp>
          <p:nvSpPr>
            <p:cNvPr id="430" name="Google Shape;430;p22"/>
            <p:cNvSpPr txBox="1"/>
            <p:nvPr/>
          </p:nvSpPr>
          <p:spPr>
            <a:xfrm>
              <a:off x="1204993" y="-2319"/>
              <a:ext cx="21848700" cy="1116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1100"/>
                <a:buFont typeface="Arial"/>
                <a:buNone/>
              </a:pPr>
              <a:r>
                <a:rPr b="1" i="0" lang="en-US" sz="1600" u="none" cap="none" strike="noStrike">
                  <a:solidFill>
                    <a:schemeClr val="dk1"/>
                  </a:solidFill>
                  <a:latin typeface="Poppins"/>
                  <a:ea typeface="Poppins"/>
                  <a:cs typeface="Poppins"/>
                  <a:sym typeface="Poppins"/>
                </a:rPr>
                <a:t>Monitor and Evaluate Discount Impact Monthly</a:t>
              </a:r>
              <a:endParaRPr b="1" i="0" sz="1600" u="none" cap="none" strike="noStrike">
                <a:solidFill>
                  <a:schemeClr val="dk1"/>
                </a:solidFill>
                <a:latin typeface="Poppins"/>
                <a:ea typeface="Poppins"/>
                <a:cs typeface="Poppins"/>
                <a:sym typeface="Poppins"/>
              </a:endParaRPr>
            </a:p>
            <a:p>
              <a:pPr indent="0" lvl="0" marL="0" marR="0" rtl="0" algn="l">
                <a:lnSpc>
                  <a:spcPct val="120000"/>
                </a:lnSpc>
                <a:spcBef>
                  <a:spcPts val="0"/>
                </a:spcBef>
                <a:spcAft>
                  <a:spcPts val="0"/>
                </a:spcAft>
                <a:buClr>
                  <a:srgbClr val="000000"/>
                </a:buClr>
                <a:buSzPts val="1700"/>
                <a:buFont typeface="Arial"/>
                <a:buNone/>
              </a:pPr>
              <a:r>
                <a:rPr b="0" i="0" lang="en-US" sz="1600" u="none" cap="none" strike="noStrike">
                  <a:solidFill>
                    <a:schemeClr val="dk1"/>
                  </a:solidFill>
                  <a:latin typeface="Poppins"/>
                  <a:ea typeface="Poppins"/>
                  <a:cs typeface="Poppins"/>
                  <a:sym typeface="Poppins"/>
                </a:rPr>
                <a:t>Track revenue lost due to discounts and adjust discount strategies accordingly. Introduce loyalty points or cashback alternatives to protect margins while retaining engagement.</a:t>
              </a:r>
              <a:endParaRPr b="0" i="0" sz="2300" u="none" cap="none" strike="noStrike">
                <a:solidFill>
                  <a:srgbClr val="000000"/>
                </a:solidFill>
                <a:latin typeface="Poppins"/>
                <a:ea typeface="Poppins"/>
                <a:cs typeface="Poppins"/>
                <a:sym typeface="Poppins"/>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4"/>
          <p:cNvSpPr/>
          <p:nvPr/>
        </p:nvSpPr>
        <p:spPr>
          <a:xfrm flipH="1">
            <a:off x="0" y="7620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9217" l="0" r="0" t="-9219"/>
            </a:stretch>
          </a:blipFill>
          <a:ln>
            <a:noFill/>
          </a:ln>
        </p:spPr>
      </p:sp>
      <p:grpSp>
        <p:nvGrpSpPr>
          <p:cNvPr id="103" name="Google Shape;103;p14"/>
          <p:cNvGrpSpPr/>
          <p:nvPr/>
        </p:nvGrpSpPr>
        <p:grpSpPr>
          <a:xfrm>
            <a:off x="-754699" y="-72331"/>
            <a:ext cx="1028700" cy="1843772"/>
            <a:chOff x="0" y="-19050"/>
            <a:chExt cx="270933" cy="485602"/>
          </a:xfrm>
        </p:grpSpPr>
        <p:sp>
          <p:nvSpPr>
            <p:cNvPr id="104" name="Google Shape;104;p14"/>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105" name="Google Shape;105;p14"/>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14"/>
          <p:cNvGrpSpPr/>
          <p:nvPr/>
        </p:nvGrpSpPr>
        <p:grpSpPr>
          <a:xfrm>
            <a:off x="-754699" y="8241042"/>
            <a:ext cx="1028700" cy="1242062"/>
            <a:chOff x="0" y="-19050"/>
            <a:chExt cx="270933" cy="327127"/>
          </a:xfrm>
        </p:grpSpPr>
        <p:sp>
          <p:nvSpPr>
            <p:cNvPr id="107" name="Google Shape;107;p14"/>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108" name="Google Shape;108;p14"/>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09" name="Google Shape;109;p14"/>
          <p:cNvGrpSpPr/>
          <p:nvPr/>
        </p:nvGrpSpPr>
        <p:grpSpPr>
          <a:xfrm>
            <a:off x="-754699" y="9410773"/>
            <a:ext cx="1028700" cy="1101031"/>
            <a:chOff x="0" y="-19050"/>
            <a:chExt cx="270933" cy="289983"/>
          </a:xfrm>
        </p:grpSpPr>
        <p:sp>
          <p:nvSpPr>
            <p:cNvPr id="110" name="Google Shape;110;p1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111" name="Google Shape;111;p14"/>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12" name="Google Shape;112;p14"/>
          <p:cNvCxnSpPr/>
          <p:nvPr/>
        </p:nvCxnSpPr>
        <p:spPr>
          <a:xfrm>
            <a:off x="514350" y="2142480"/>
            <a:ext cx="903745" cy="0"/>
          </a:xfrm>
          <a:prstGeom prst="straightConnector1">
            <a:avLst/>
          </a:prstGeom>
          <a:noFill/>
          <a:ln cap="flat" cmpd="sng" w="161925">
            <a:solidFill>
              <a:srgbClr val="1B9461"/>
            </a:solidFill>
            <a:prstDash val="solid"/>
            <a:round/>
            <a:headEnd len="sm" w="sm" type="none"/>
            <a:tailEnd len="sm" w="sm" type="none"/>
          </a:ln>
        </p:spPr>
      </p:cxnSp>
      <p:sp>
        <p:nvSpPr>
          <p:cNvPr id="113" name="Google Shape;113;p14"/>
          <p:cNvSpPr txBox="1"/>
          <p:nvPr/>
        </p:nvSpPr>
        <p:spPr>
          <a:xfrm>
            <a:off x="514350" y="981075"/>
            <a:ext cx="11698974" cy="847725"/>
          </a:xfrm>
          <a:prstGeom prst="rect">
            <a:avLst/>
          </a:prstGeom>
          <a:noFill/>
          <a:ln>
            <a:noFill/>
          </a:ln>
        </p:spPr>
        <p:txBody>
          <a:bodyPr anchorCtr="0" anchor="t" bIns="0" lIns="0" spcFirstLastPara="1" rIns="0" wrap="square" tIns="0">
            <a:spAutoFit/>
          </a:bodyPr>
          <a:lstStyle/>
          <a:p>
            <a:pPr indent="0" lvl="0" marL="0" marR="0" rtl="0" algn="l">
              <a:lnSpc>
                <a:spcPct val="119992"/>
              </a:lnSpc>
              <a:spcBef>
                <a:spcPts val="0"/>
              </a:spcBef>
              <a:spcAft>
                <a:spcPts val="0"/>
              </a:spcAft>
              <a:buClr>
                <a:srgbClr val="000000"/>
              </a:buClr>
              <a:buSzPts val="5252"/>
              <a:buFont typeface="Arial"/>
              <a:buNone/>
            </a:pPr>
            <a:r>
              <a:rPr b="1" i="0" lang="en-US" sz="5252" u="none" cap="none" strike="noStrike">
                <a:solidFill>
                  <a:srgbClr val="1B9461"/>
                </a:solidFill>
                <a:latin typeface="Poppins"/>
                <a:ea typeface="Poppins"/>
                <a:cs typeface="Poppins"/>
                <a:sym typeface="Poppins"/>
              </a:rPr>
              <a:t>The Business and The Problems</a:t>
            </a:r>
            <a:endParaRPr b="0" i="0" sz="1400" u="none" cap="none" strike="noStrike">
              <a:solidFill>
                <a:srgbClr val="000000"/>
              </a:solidFill>
              <a:latin typeface="Arial"/>
              <a:ea typeface="Arial"/>
              <a:cs typeface="Arial"/>
              <a:sym typeface="Arial"/>
            </a:endParaRPr>
          </a:p>
        </p:txBody>
      </p:sp>
      <p:grpSp>
        <p:nvGrpSpPr>
          <p:cNvPr id="114" name="Google Shape;114;p14"/>
          <p:cNvGrpSpPr/>
          <p:nvPr/>
        </p:nvGrpSpPr>
        <p:grpSpPr>
          <a:xfrm>
            <a:off x="514300" y="3254450"/>
            <a:ext cx="10658175" cy="2765526"/>
            <a:chOff x="-200" y="-226650"/>
            <a:chExt cx="14210900" cy="3687368"/>
          </a:xfrm>
        </p:grpSpPr>
        <p:sp>
          <p:nvSpPr>
            <p:cNvPr id="115" name="Google Shape;115;p14"/>
            <p:cNvSpPr txBox="1"/>
            <p:nvPr/>
          </p:nvSpPr>
          <p:spPr>
            <a:xfrm>
              <a:off x="-200" y="-226650"/>
              <a:ext cx="14210700" cy="389700"/>
            </a:xfrm>
            <a:prstGeom prst="rect">
              <a:avLst/>
            </a:prstGeom>
            <a:noFill/>
            <a:ln>
              <a:noFill/>
            </a:ln>
          </p:spPr>
          <p:txBody>
            <a:bodyPr anchorCtr="0" anchor="t" bIns="0" lIns="0" spcFirstLastPara="1" rIns="0" wrap="square" tIns="0">
              <a:spAutoFit/>
            </a:bodyPr>
            <a:lstStyle/>
            <a:p>
              <a:pPr indent="-205105" lvl="1" marL="410209" marR="0" rtl="0" algn="l">
                <a:lnSpc>
                  <a:spcPct val="120010"/>
                </a:lnSpc>
                <a:spcBef>
                  <a:spcPts val="0"/>
                </a:spcBef>
                <a:spcAft>
                  <a:spcPts val="0"/>
                </a:spcAft>
                <a:buClr>
                  <a:srgbClr val="222222"/>
                </a:buClr>
                <a:buSzPts val="1899"/>
                <a:buFont typeface="Arial"/>
                <a:buChar char="•"/>
              </a:pPr>
              <a:r>
                <a:rPr b="1" i="0" lang="en-US" sz="1899" u="none" cap="none" strike="noStrike">
                  <a:solidFill>
                    <a:srgbClr val="222222"/>
                  </a:solidFill>
                  <a:latin typeface="Poppins"/>
                  <a:ea typeface="Poppins"/>
                  <a:cs typeface="Poppins"/>
                  <a:sym typeface="Poppins"/>
                </a:rPr>
                <a:t>Name of the Business:</a:t>
              </a:r>
              <a:r>
                <a:rPr b="0" i="0" lang="en-US" sz="1899" u="none" cap="none" strike="noStrike">
                  <a:solidFill>
                    <a:srgbClr val="222222"/>
                  </a:solidFill>
                  <a:latin typeface="Poppins"/>
                  <a:ea typeface="Poppins"/>
                  <a:cs typeface="Poppins"/>
                  <a:sym typeface="Poppins"/>
                </a:rPr>
                <a:t> Khai Khajani House</a:t>
              </a:r>
              <a:endParaRPr b="0" i="0" sz="1400" u="none" cap="none" strike="noStrike">
                <a:solidFill>
                  <a:srgbClr val="000000"/>
                </a:solidFill>
                <a:latin typeface="Arial"/>
                <a:ea typeface="Arial"/>
                <a:cs typeface="Arial"/>
                <a:sym typeface="Arial"/>
              </a:endParaRPr>
            </a:p>
          </p:txBody>
        </p:sp>
        <p:sp>
          <p:nvSpPr>
            <p:cNvPr id="116" name="Google Shape;116;p14"/>
            <p:cNvSpPr txBox="1"/>
            <p:nvPr/>
          </p:nvSpPr>
          <p:spPr>
            <a:xfrm>
              <a:off x="0" y="272318"/>
              <a:ext cx="14210700" cy="389700"/>
            </a:xfrm>
            <a:prstGeom prst="rect">
              <a:avLst/>
            </a:prstGeom>
            <a:noFill/>
            <a:ln>
              <a:noFill/>
            </a:ln>
          </p:spPr>
          <p:txBody>
            <a:bodyPr anchorCtr="0" anchor="t" bIns="0" lIns="0" spcFirstLastPara="1" rIns="0" wrap="square" tIns="0">
              <a:spAutoFit/>
            </a:bodyPr>
            <a:lstStyle/>
            <a:p>
              <a:pPr indent="-205105" lvl="1" marL="410209" marR="0" rtl="0" algn="l">
                <a:lnSpc>
                  <a:spcPct val="120010"/>
                </a:lnSpc>
                <a:spcBef>
                  <a:spcPts val="0"/>
                </a:spcBef>
                <a:spcAft>
                  <a:spcPts val="0"/>
                </a:spcAft>
                <a:buClr>
                  <a:srgbClr val="222222"/>
                </a:buClr>
                <a:buSzPts val="1899"/>
                <a:buFont typeface="Arial"/>
                <a:buChar char="•"/>
              </a:pPr>
              <a:r>
                <a:rPr b="1" i="0" lang="en-US" sz="1899" u="none" cap="none" strike="noStrike">
                  <a:solidFill>
                    <a:srgbClr val="222222"/>
                  </a:solidFill>
                  <a:latin typeface="Poppins"/>
                  <a:ea typeface="Poppins"/>
                  <a:cs typeface="Poppins"/>
                  <a:sym typeface="Poppins"/>
                </a:rPr>
                <a:t>Type of Business:</a:t>
              </a:r>
              <a:r>
                <a:rPr b="0" i="0" lang="en-US" sz="1899" u="none" cap="none" strike="noStrike">
                  <a:solidFill>
                    <a:srgbClr val="222222"/>
                  </a:solidFill>
                  <a:latin typeface="Poppins"/>
                  <a:ea typeface="Poppins"/>
                  <a:cs typeface="Poppins"/>
                  <a:sym typeface="Poppins"/>
                </a:rPr>
                <a:t> B2B  confectionery wholesale business </a:t>
              </a:r>
              <a:endParaRPr b="0" i="0" sz="1899" u="none" cap="none" strike="noStrike">
                <a:solidFill>
                  <a:srgbClr val="222222"/>
                </a:solidFill>
                <a:latin typeface="Poppins"/>
                <a:ea typeface="Poppins"/>
                <a:cs typeface="Poppins"/>
                <a:sym typeface="Poppins"/>
              </a:endParaRPr>
            </a:p>
          </p:txBody>
        </p:sp>
        <p:sp>
          <p:nvSpPr>
            <p:cNvPr id="117" name="Google Shape;117;p14"/>
            <p:cNvSpPr txBox="1"/>
            <p:nvPr/>
          </p:nvSpPr>
          <p:spPr>
            <a:xfrm>
              <a:off x="-200" y="962965"/>
              <a:ext cx="14210700" cy="389700"/>
            </a:xfrm>
            <a:prstGeom prst="rect">
              <a:avLst/>
            </a:prstGeom>
            <a:noFill/>
            <a:ln>
              <a:noFill/>
            </a:ln>
          </p:spPr>
          <p:txBody>
            <a:bodyPr anchorCtr="0" anchor="t" bIns="0" lIns="0" spcFirstLastPara="1" rIns="0" wrap="square" tIns="0">
              <a:spAutoFit/>
            </a:bodyPr>
            <a:lstStyle/>
            <a:p>
              <a:pPr indent="-205104" lvl="1" marL="410208" marR="0" rtl="0" algn="l">
                <a:lnSpc>
                  <a:spcPct val="120010"/>
                </a:lnSpc>
                <a:spcBef>
                  <a:spcPts val="0"/>
                </a:spcBef>
                <a:spcAft>
                  <a:spcPts val="0"/>
                </a:spcAft>
                <a:buClr>
                  <a:srgbClr val="222222"/>
                </a:buClr>
                <a:buSzPts val="1899"/>
                <a:buFont typeface="Arial"/>
                <a:buChar char="•"/>
              </a:pPr>
              <a:r>
                <a:rPr b="1" i="0" lang="en-US" sz="1899" u="none" cap="none" strike="noStrike">
                  <a:solidFill>
                    <a:srgbClr val="222222"/>
                  </a:solidFill>
                  <a:latin typeface="Poppins"/>
                  <a:ea typeface="Poppins"/>
                  <a:cs typeface="Poppins"/>
                  <a:sym typeface="Poppins"/>
                </a:rPr>
                <a:t>Location:</a:t>
              </a:r>
              <a:r>
                <a:rPr b="0" i="0" lang="en-US" sz="1899" u="none" cap="none" strike="noStrike">
                  <a:solidFill>
                    <a:srgbClr val="222222"/>
                  </a:solidFill>
                  <a:latin typeface="Poppins"/>
                  <a:ea typeface="Poppins"/>
                  <a:cs typeface="Poppins"/>
                  <a:sym typeface="Poppins"/>
                </a:rPr>
                <a:t> Dumartarai Wholesale Market, Raipur, Chhattisgarh, India – PIN 492015.</a:t>
              </a:r>
              <a:endParaRPr b="0" i="0" sz="1899" u="none" cap="none" strike="noStrike">
                <a:solidFill>
                  <a:srgbClr val="222222"/>
                </a:solidFill>
                <a:latin typeface="Poppins"/>
                <a:ea typeface="Poppins"/>
                <a:cs typeface="Poppins"/>
                <a:sym typeface="Poppins"/>
              </a:endParaRPr>
            </a:p>
          </p:txBody>
        </p:sp>
        <p:sp>
          <p:nvSpPr>
            <p:cNvPr id="118" name="Google Shape;118;p14"/>
            <p:cNvSpPr txBox="1"/>
            <p:nvPr/>
          </p:nvSpPr>
          <p:spPr>
            <a:xfrm>
              <a:off x="0" y="1549285"/>
              <a:ext cx="14210700" cy="389700"/>
            </a:xfrm>
            <a:prstGeom prst="rect">
              <a:avLst/>
            </a:prstGeom>
            <a:noFill/>
            <a:ln>
              <a:noFill/>
            </a:ln>
          </p:spPr>
          <p:txBody>
            <a:bodyPr anchorCtr="0" anchor="t" bIns="0" lIns="0" spcFirstLastPara="1" rIns="0" wrap="square" tIns="0">
              <a:spAutoFit/>
            </a:bodyPr>
            <a:lstStyle/>
            <a:p>
              <a:pPr indent="-205105" lvl="1" marL="410209" marR="0" rtl="0" algn="l">
                <a:lnSpc>
                  <a:spcPct val="120010"/>
                </a:lnSpc>
                <a:spcBef>
                  <a:spcPts val="0"/>
                </a:spcBef>
                <a:spcAft>
                  <a:spcPts val="0"/>
                </a:spcAft>
                <a:buClr>
                  <a:srgbClr val="222222"/>
                </a:buClr>
                <a:buSzPts val="1899"/>
                <a:buFont typeface="Arial"/>
                <a:buChar char="•"/>
              </a:pPr>
              <a:r>
                <a:rPr b="1" i="0" lang="en-US" sz="1899" u="none" cap="none" strike="noStrike">
                  <a:solidFill>
                    <a:srgbClr val="222222"/>
                  </a:solidFill>
                  <a:latin typeface="Poppins"/>
                  <a:ea typeface="Poppins"/>
                  <a:cs typeface="Poppins"/>
                  <a:sym typeface="Poppins"/>
                </a:rPr>
                <a:t>Founder: </a:t>
              </a:r>
              <a:r>
                <a:rPr b="0" i="0" lang="en-US" sz="1899" u="none" cap="none" strike="noStrike">
                  <a:solidFill>
                    <a:srgbClr val="222222"/>
                  </a:solidFill>
                  <a:latin typeface="Poppins"/>
                  <a:ea typeface="Poppins"/>
                  <a:cs typeface="Poppins"/>
                  <a:sym typeface="Poppins"/>
                </a:rPr>
                <a:t>Mr. Aditya Sharma</a:t>
              </a:r>
              <a:endParaRPr b="0" i="0" sz="1400" u="none" cap="none" strike="noStrike">
                <a:solidFill>
                  <a:srgbClr val="000000"/>
                </a:solidFill>
                <a:latin typeface="Arial"/>
                <a:ea typeface="Arial"/>
                <a:cs typeface="Arial"/>
                <a:sym typeface="Arial"/>
              </a:endParaRPr>
            </a:p>
          </p:txBody>
        </p:sp>
        <p:sp>
          <p:nvSpPr>
            <p:cNvPr id="119" name="Google Shape;119;p14"/>
            <p:cNvSpPr txBox="1"/>
            <p:nvPr/>
          </p:nvSpPr>
          <p:spPr>
            <a:xfrm>
              <a:off x="0" y="2135618"/>
              <a:ext cx="14210700" cy="1325100"/>
            </a:xfrm>
            <a:prstGeom prst="rect">
              <a:avLst/>
            </a:prstGeom>
            <a:noFill/>
            <a:ln>
              <a:noFill/>
            </a:ln>
          </p:spPr>
          <p:txBody>
            <a:bodyPr anchorCtr="0" anchor="t" bIns="0" lIns="0" spcFirstLastPara="1" rIns="0" wrap="square" tIns="0">
              <a:spAutoFit/>
            </a:bodyPr>
            <a:lstStyle/>
            <a:p>
              <a:pPr indent="-205104" lvl="1" marL="410208" marR="0" rtl="0" algn="l">
                <a:lnSpc>
                  <a:spcPct val="120010"/>
                </a:lnSpc>
                <a:spcBef>
                  <a:spcPts val="0"/>
                </a:spcBef>
                <a:spcAft>
                  <a:spcPts val="0"/>
                </a:spcAft>
                <a:buClr>
                  <a:srgbClr val="222222"/>
                </a:buClr>
                <a:buSzPts val="1899"/>
                <a:buFont typeface="Arial"/>
                <a:buChar char="•"/>
              </a:pPr>
              <a:r>
                <a:rPr b="1" i="0" lang="en-US" sz="1899" u="none" cap="none" strike="noStrike">
                  <a:solidFill>
                    <a:srgbClr val="222222"/>
                  </a:solidFill>
                  <a:latin typeface="Poppins"/>
                  <a:ea typeface="Poppins"/>
                  <a:cs typeface="Poppins"/>
                  <a:sym typeface="Poppins"/>
                </a:rPr>
                <a:t>Background:</a:t>
              </a:r>
              <a:r>
                <a:rPr b="0" i="0" lang="en-US" sz="1899" u="none" cap="none" strike="noStrike">
                  <a:solidFill>
                    <a:srgbClr val="222222"/>
                  </a:solidFill>
                  <a:latin typeface="Poppins"/>
                  <a:ea typeface="Poppins"/>
                  <a:cs typeface="Poppins"/>
                  <a:sym typeface="Poppins"/>
                </a:rPr>
                <a:t> Established in December 2023 by Aditya Sharma, the company focuses on delivering high-quality products at competitive prices, ensuring retailers and wholesalers can efficiently meet consumer demand.</a:t>
              </a:r>
              <a:endParaRPr b="0" i="0" sz="1400" u="none" cap="none" strike="noStrike">
                <a:solidFill>
                  <a:srgbClr val="000000"/>
                </a:solidFill>
                <a:latin typeface="Arial"/>
                <a:ea typeface="Arial"/>
                <a:cs typeface="Arial"/>
                <a:sym typeface="Arial"/>
              </a:endParaRPr>
            </a:p>
          </p:txBody>
        </p:sp>
      </p:grpSp>
      <p:sp>
        <p:nvSpPr>
          <p:cNvPr id="120" name="Google Shape;120;p14"/>
          <p:cNvSpPr txBox="1"/>
          <p:nvPr/>
        </p:nvSpPr>
        <p:spPr>
          <a:xfrm>
            <a:off x="514350" y="2581050"/>
            <a:ext cx="3483000" cy="415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699" u="none" cap="none" strike="noStrike">
                <a:solidFill>
                  <a:srgbClr val="1B9461"/>
                </a:solidFill>
                <a:latin typeface="Poppins"/>
                <a:ea typeface="Poppins"/>
                <a:cs typeface="Poppins"/>
                <a:sym typeface="Poppins"/>
              </a:rPr>
              <a:t>About the Business</a:t>
            </a:r>
            <a:endParaRPr b="0" i="0" sz="1600" u="none" cap="none" strike="noStrike">
              <a:solidFill>
                <a:srgbClr val="000000"/>
              </a:solidFill>
              <a:latin typeface="Arial"/>
              <a:ea typeface="Arial"/>
              <a:cs typeface="Arial"/>
              <a:sym typeface="Arial"/>
            </a:endParaRPr>
          </a:p>
        </p:txBody>
      </p:sp>
      <p:grpSp>
        <p:nvGrpSpPr>
          <p:cNvPr id="121" name="Google Shape;121;p14"/>
          <p:cNvGrpSpPr/>
          <p:nvPr/>
        </p:nvGrpSpPr>
        <p:grpSpPr>
          <a:xfrm>
            <a:off x="514350" y="6671716"/>
            <a:ext cx="10658025" cy="2111751"/>
            <a:chOff x="0" y="-323850"/>
            <a:chExt cx="14210700" cy="2815668"/>
          </a:xfrm>
        </p:grpSpPr>
        <p:sp>
          <p:nvSpPr>
            <p:cNvPr id="122" name="Google Shape;122;p14"/>
            <p:cNvSpPr txBox="1"/>
            <p:nvPr/>
          </p:nvSpPr>
          <p:spPr>
            <a:xfrm>
              <a:off x="0" y="-323850"/>
              <a:ext cx="14210700" cy="903000"/>
            </a:xfrm>
            <a:prstGeom prst="rect">
              <a:avLst/>
            </a:prstGeom>
            <a:noFill/>
            <a:ln>
              <a:noFill/>
            </a:ln>
          </p:spPr>
          <p:txBody>
            <a:bodyPr anchorCtr="0" anchor="t" bIns="0" lIns="0" spcFirstLastPara="1" rIns="0" wrap="square" tIns="0">
              <a:spAutoFit/>
            </a:bodyPr>
            <a:lstStyle/>
            <a:p>
              <a:pPr indent="-355600" lvl="0" marL="457200" marR="0" rtl="0" algn="l">
                <a:lnSpc>
                  <a:spcPct val="120010"/>
                </a:lnSpc>
                <a:spcBef>
                  <a:spcPts val="0"/>
                </a:spcBef>
                <a:spcAft>
                  <a:spcPts val="0"/>
                </a:spcAft>
                <a:buClr>
                  <a:schemeClr val="dk1"/>
                </a:buClr>
                <a:buSzPts val="2000"/>
                <a:buFont typeface="Poppins"/>
                <a:buChar char="●"/>
              </a:pPr>
              <a:r>
                <a:rPr b="1" i="0" lang="en-US" sz="2000" u="none" cap="none" strike="noStrike">
                  <a:solidFill>
                    <a:schemeClr val="dk1"/>
                  </a:solidFill>
                  <a:latin typeface="Poppins"/>
                  <a:ea typeface="Poppins"/>
                  <a:cs typeface="Poppins"/>
                  <a:sym typeface="Poppins"/>
                </a:rPr>
                <a:t>Inventory Imbalance:</a:t>
              </a:r>
              <a:r>
                <a:rPr b="0" i="0" lang="en-US" sz="2000" u="none" cap="none" strike="noStrike">
                  <a:solidFill>
                    <a:schemeClr val="dk1"/>
                  </a:solidFill>
                  <a:latin typeface="Poppins"/>
                  <a:ea typeface="Poppins"/>
                  <a:cs typeface="Poppins"/>
                  <a:sym typeface="Poppins"/>
                </a:rPr>
                <a:t> Over/understocking of products due to inconsistent demand.</a:t>
              </a:r>
              <a:endParaRPr b="0" i="0" sz="2300" u="none" cap="none" strike="noStrike">
                <a:solidFill>
                  <a:srgbClr val="000000"/>
                </a:solidFill>
                <a:latin typeface="Poppins"/>
                <a:ea typeface="Poppins"/>
                <a:cs typeface="Poppins"/>
                <a:sym typeface="Poppins"/>
              </a:endParaRPr>
            </a:p>
          </p:txBody>
        </p:sp>
        <p:sp>
          <p:nvSpPr>
            <p:cNvPr id="123" name="Google Shape;123;p14"/>
            <p:cNvSpPr txBox="1"/>
            <p:nvPr/>
          </p:nvSpPr>
          <p:spPr>
            <a:xfrm>
              <a:off x="0" y="624318"/>
              <a:ext cx="14210700" cy="1867500"/>
            </a:xfrm>
            <a:prstGeom prst="rect">
              <a:avLst/>
            </a:prstGeom>
            <a:noFill/>
            <a:ln>
              <a:noFill/>
            </a:ln>
          </p:spPr>
          <p:txBody>
            <a:bodyPr anchorCtr="0" anchor="t" bIns="0" lIns="0" spcFirstLastPara="1" rIns="0" wrap="square" tIns="0">
              <a:spAutoFit/>
            </a:bodyPr>
            <a:lstStyle/>
            <a:p>
              <a:pPr indent="-355600" lvl="0" marL="457200" marR="0" rtl="0" algn="l">
                <a:lnSpc>
                  <a:spcPct val="115000"/>
                </a:lnSpc>
                <a:spcBef>
                  <a:spcPts val="1200"/>
                </a:spcBef>
                <a:spcAft>
                  <a:spcPts val="0"/>
                </a:spcAft>
                <a:buClr>
                  <a:schemeClr val="dk1"/>
                </a:buClr>
                <a:buSzPts val="2000"/>
                <a:buFont typeface="Poppins"/>
                <a:buChar char="●"/>
              </a:pPr>
              <a:r>
                <a:rPr b="1" i="0" lang="en-US" sz="2000" u="none" cap="none" strike="noStrike">
                  <a:solidFill>
                    <a:schemeClr val="dk1"/>
                  </a:solidFill>
                  <a:latin typeface="Poppins"/>
                  <a:ea typeface="Poppins"/>
                  <a:cs typeface="Poppins"/>
                  <a:sym typeface="Poppins"/>
                </a:rPr>
                <a:t>Ineffective Discounting:</a:t>
              </a:r>
              <a:r>
                <a:rPr b="0" i="0" lang="en-US" sz="2000" u="none" cap="none" strike="noStrike">
                  <a:solidFill>
                    <a:schemeClr val="dk1"/>
                  </a:solidFill>
                  <a:latin typeface="Poppins"/>
                  <a:ea typeface="Poppins"/>
                  <a:cs typeface="Poppins"/>
                  <a:sym typeface="Poppins"/>
                </a:rPr>
                <a:t> Discounts are not aligned with customer revenue contribution, leading to profit leakage.</a:t>
              </a:r>
              <a:br>
                <a:rPr b="0" i="0" lang="en-US" sz="2000" u="none" cap="none" strike="noStrike">
                  <a:solidFill>
                    <a:schemeClr val="dk1"/>
                  </a:solidFill>
                  <a:latin typeface="Poppins"/>
                  <a:ea typeface="Poppins"/>
                  <a:cs typeface="Poppins"/>
                  <a:sym typeface="Poppins"/>
                </a:rPr>
              </a:br>
              <a:endParaRPr b="0" i="0" sz="2000" u="none" cap="none" strike="noStrike">
                <a:solidFill>
                  <a:schemeClr val="dk1"/>
                </a:solidFill>
                <a:latin typeface="Poppins"/>
                <a:ea typeface="Poppins"/>
                <a:cs typeface="Poppins"/>
                <a:sym typeface="Poppins"/>
              </a:endParaRPr>
            </a:p>
            <a:p>
              <a:pPr indent="0" lvl="0" marL="914400" marR="0" rtl="0" algn="l">
                <a:lnSpc>
                  <a:spcPct val="120010"/>
                </a:lnSpc>
                <a:spcBef>
                  <a:spcPts val="0"/>
                </a:spcBef>
                <a:spcAft>
                  <a:spcPts val="0"/>
                </a:spcAft>
                <a:buNone/>
              </a:pPr>
              <a:r>
                <a:t/>
              </a:r>
              <a:endParaRPr b="0" i="0" sz="2200" u="none" cap="none" strike="noStrike">
                <a:solidFill>
                  <a:srgbClr val="000000"/>
                </a:solidFill>
                <a:latin typeface="Poppins"/>
                <a:ea typeface="Poppins"/>
                <a:cs typeface="Poppins"/>
                <a:sym typeface="Poppins"/>
              </a:endParaRPr>
            </a:p>
          </p:txBody>
        </p:sp>
      </p:grpSp>
      <p:sp>
        <p:nvSpPr>
          <p:cNvPr id="124" name="Google Shape;124;p14"/>
          <p:cNvSpPr txBox="1"/>
          <p:nvPr/>
        </p:nvSpPr>
        <p:spPr>
          <a:xfrm>
            <a:off x="514350" y="6150591"/>
            <a:ext cx="3317100" cy="415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699" u="none" cap="none" strike="noStrike">
                <a:solidFill>
                  <a:srgbClr val="1B9461"/>
                </a:solidFill>
                <a:latin typeface="Poppins"/>
                <a:ea typeface="Poppins"/>
                <a:cs typeface="Poppins"/>
                <a:sym typeface="Poppins"/>
              </a:rPr>
              <a:t>Problems</a:t>
            </a:r>
            <a:endParaRPr b="0" i="0" sz="1600" u="none" cap="none" strike="noStrike">
              <a:solidFill>
                <a:srgbClr val="000000"/>
              </a:solidFill>
              <a:latin typeface="Arial"/>
              <a:ea typeface="Arial"/>
              <a:cs typeface="Arial"/>
              <a:sym typeface="Arial"/>
            </a:endParaRPr>
          </a:p>
        </p:txBody>
      </p:sp>
      <p:grpSp>
        <p:nvGrpSpPr>
          <p:cNvPr id="125" name="Google Shape;125;p14"/>
          <p:cNvGrpSpPr/>
          <p:nvPr/>
        </p:nvGrpSpPr>
        <p:grpSpPr>
          <a:xfrm>
            <a:off x="441150" y="8669525"/>
            <a:ext cx="11581950" cy="2060813"/>
            <a:chOff x="-97600" y="-703757"/>
            <a:chExt cx="15442600" cy="2747750"/>
          </a:xfrm>
        </p:grpSpPr>
        <p:sp>
          <p:nvSpPr>
            <p:cNvPr id="126" name="Google Shape;126;p14"/>
            <p:cNvSpPr txBox="1"/>
            <p:nvPr/>
          </p:nvSpPr>
          <p:spPr>
            <a:xfrm>
              <a:off x="-97600" y="-703757"/>
              <a:ext cx="15345000" cy="1774200"/>
            </a:xfrm>
            <a:prstGeom prst="rect">
              <a:avLst/>
            </a:prstGeom>
            <a:noFill/>
            <a:ln>
              <a:noFill/>
            </a:ln>
          </p:spPr>
          <p:txBody>
            <a:bodyPr anchorCtr="0" anchor="t" bIns="0" lIns="0" spcFirstLastPara="1" rIns="0" wrap="square" tIns="0">
              <a:spAutoFit/>
            </a:bodyPr>
            <a:lstStyle/>
            <a:p>
              <a:pPr indent="-349250" lvl="0" marL="457200" marR="0" rtl="0" algn="l">
                <a:lnSpc>
                  <a:spcPct val="120010"/>
                </a:lnSpc>
                <a:spcBef>
                  <a:spcPts val="0"/>
                </a:spcBef>
                <a:spcAft>
                  <a:spcPts val="0"/>
                </a:spcAft>
                <a:buClr>
                  <a:schemeClr val="dk1"/>
                </a:buClr>
                <a:buSzPts val="1900"/>
                <a:buFont typeface="Arial"/>
                <a:buChar char="●"/>
              </a:pPr>
              <a:r>
                <a:rPr b="1" i="0" lang="en-US" sz="1900" u="none" cap="none" strike="noStrike">
                  <a:solidFill>
                    <a:schemeClr val="dk1"/>
                  </a:solidFill>
                  <a:latin typeface="Poppins"/>
                  <a:ea typeface="Poppins"/>
                  <a:cs typeface="Poppins"/>
                  <a:sym typeface="Poppins"/>
                </a:rPr>
                <a:t>Collected 389 transaction records</a:t>
              </a:r>
              <a:r>
                <a:rPr b="0" i="0" lang="en-US" sz="1900" u="none" cap="none" strike="noStrike">
                  <a:solidFill>
                    <a:schemeClr val="dk1"/>
                  </a:solidFill>
                  <a:latin typeface="Poppins"/>
                  <a:ea typeface="Poppins"/>
                  <a:cs typeface="Poppins"/>
                  <a:sym typeface="Poppins"/>
                </a:rPr>
                <a:t> from Jan 1 to Apr 6, 2024, including details like Invoice ID, Product, Customer Type, Quantity, Price, Discount, Revenue, and Payment Mode.</a:t>
              </a:r>
              <a:endParaRPr b="0" i="0" sz="1900" u="none" cap="none" strike="noStrike">
                <a:solidFill>
                  <a:schemeClr val="dk1"/>
                </a:solidFill>
                <a:latin typeface="Poppins"/>
                <a:ea typeface="Poppins"/>
                <a:cs typeface="Poppins"/>
                <a:sym typeface="Poppins"/>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Poppins"/>
                  <a:ea typeface="Poppins"/>
                  <a:cs typeface="Poppins"/>
                  <a:sym typeface="Poppins"/>
                </a:rPr>
                <a:t>Data was cleaned and validated</a:t>
              </a:r>
              <a:r>
                <a:rPr b="0" i="0" lang="en-US" sz="1900" u="none" cap="none" strike="noStrike">
                  <a:solidFill>
                    <a:schemeClr val="dk1"/>
                  </a:solidFill>
                  <a:latin typeface="Poppins"/>
                  <a:ea typeface="Poppins"/>
                  <a:cs typeface="Poppins"/>
                  <a:sym typeface="Poppins"/>
                </a:rPr>
                <a:t> using Excel and Python, ensuring accuracy by recalculating revenue for each transaction and confirming there were no missing values.</a:t>
              </a:r>
              <a:endParaRPr b="0" i="0" sz="2700" u="none" cap="none" strike="noStrike">
                <a:solidFill>
                  <a:schemeClr val="dk1"/>
                </a:solidFill>
                <a:latin typeface="Arial"/>
                <a:ea typeface="Arial"/>
                <a:cs typeface="Arial"/>
                <a:sym typeface="Arial"/>
              </a:endParaRPr>
            </a:p>
          </p:txBody>
        </p:sp>
        <p:sp>
          <p:nvSpPr>
            <p:cNvPr id="127" name="Google Shape;127;p14"/>
            <p:cNvSpPr txBox="1"/>
            <p:nvPr/>
          </p:nvSpPr>
          <p:spPr>
            <a:xfrm>
              <a:off x="0" y="1756593"/>
              <a:ext cx="15345000" cy="287400"/>
            </a:xfrm>
            <a:prstGeom prst="rect">
              <a:avLst/>
            </a:prstGeom>
            <a:noFill/>
            <a:ln>
              <a:noFill/>
            </a:ln>
          </p:spPr>
          <p:txBody>
            <a:bodyPr anchorCtr="0" anchor="t" bIns="0" lIns="0" spcFirstLastPara="1" rIns="0" wrap="square" tIns="0">
              <a:spAutoFit/>
            </a:bodyPr>
            <a:lstStyle/>
            <a:p>
              <a:pPr indent="0" lvl="0" marL="914400" marR="0" rtl="0" algn="l">
                <a:lnSpc>
                  <a:spcPct val="12001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14"/>
          <p:cNvSpPr txBox="1"/>
          <p:nvPr/>
        </p:nvSpPr>
        <p:spPr>
          <a:xfrm>
            <a:off x="514300" y="8132529"/>
            <a:ext cx="3317100" cy="4155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699" u="none" cap="none" strike="noStrike">
                <a:solidFill>
                  <a:srgbClr val="1B9461"/>
                </a:solidFill>
                <a:latin typeface="Poppins"/>
                <a:ea typeface="Poppins"/>
                <a:cs typeface="Poppins"/>
                <a:sym typeface="Poppins"/>
              </a:rPr>
              <a:t>Data Collection</a:t>
            </a:r>
            <a:endParaRPr b="0" i="0" sz="1600" u="none" cap="none" strike="noStrike">
              <a:solidFill>
                <a:srgbClr val="000000"/>
              </a:solidFill>
              <a:latin typeface="Arial"/>
              <a:ea typeface="Arial"/>
              <a:cs typeface="Arial"/>
              <a:sym typeface="Arial"/>
            </a:endParaRPr>
          </a:p>
        </p:txBody>
      </p:sp>
      <p:pic>
        <p:nvPicPr>
          <p:cNvPr id="129" name="Google Shape;129;p14" title="bdm shop.jpg"/>
          <p:cNvPicPr preferRelativeResize="0"/>
          <p:nvPr/>
        </p:nvPicPr>
        <p:blipFill rotWithShape="1">
          <a:blip r:embed="rId4">
            <a:alphaModFix/>
          </a:blip>
          <a:srcRect b="0" l="0" r="0" t="0"/>
          <a:stretch/>
        </p:blipFill>
        <p:spPr>
          <a:xfrm>
            <a:off x="12117050" y="451950"/>
            <a:ext cx="5571475" cy="3133958"/>
          </a:xfrm>
          <a:prstGeom prst="rect">
            <a:avLst/>
          </a:prstGeom>
          <a:noFill/>
          <a:ln cap="flat" cmpd="sng" w="38100">
            <a:solidFill>
              <a:schemeClr val="dk2"/>
            </a:solidFill>
            <a:prstDash val="solid"/>
            <a:round/>
            <a:headEnd len="sm" w="sm" type="none"/>
            <a:tailEnd len="sm" w="sm" type="none"/>
          </a:ln>
        </p:spPr>
      </p:pic>
      <p:pic>
        <p:nvPicPr>
          <p:cNvPr id="130" name="Google Shape;130;p14" title="bdm pic.jpg"/>
          <p:cNvPicPr preferRelativeResize="0"/>
          <p:nvPr/>
        </p:nvPicPr>
        <p:blipFill rotWithShape="1">
          <a:blip r:embed="rId5">
            <a:alphaModFix/>
          </a:blip>
          <a:srcRect b="0" l="0" r="0" t="0"/>
          <a:stretch/>
        </p:blipFill>
        <p:spPr>
          <a:xfrm>
            <a:off x="12117050" y="4007737"/>
            <a:ext cx="5571474" cy="3100418"/>
          </a:xfrm>
          <a:prstGeom prst="rect">
            <a:avLst/>
          </a:prstGeom>
          <a:noFill/>
          <a:ln cap="flat" cmpd="sng" w="38100">
            <a:solidFill>
              <a:schemeClr val="dk2"/>
            </a:solidFill>
            <a:prstDash val="solid"/>
            <a:round/>
            <a:headEnd len="sm" w="sm" type="none"/>
            <a:tailEnd len="sm" w="sm" type="none"/>
          </a:ln>
        </p:spPr>
      </p:pic>
      <p:pic>
        <p:nvPicPr>
          <p:cNvPr id="131" name="Google Shape;131;p14" title="bdm 1.jpg"/>
          <p:cNvPicPr preferRelativeResize="0"/>
          <p:nvPr/>
        </p:nvPicPr>
        <p:blipFill rotWithShape="1">
          <a:blip r:embed="rId6">
            <a:alphaModFix/>
          </a:blip>
          <a:srcRect b="0" l="0" r="0" t="0"/>
          <a:stretch/>
        </p:blipFill>
        <p:spPr>
          <a:xfrm>
            <a:off x="12117050" y="7529975"/>
            <a:ext cx="5571472" cy="3133949"/>
          </a:xfrm>
          <a:prstGeom prst="rect">
            <a:avLst/>
          </a:prstGeom>
          <a:noFill/>
          <a:ln cap="flat" cmpd="sng" w="38100">
            <a:solidFill>
              <a:schemeClr val="dk2"/>
            </a:solidFill>
            <a:prstDash val="solid"/>
            <a:round/>
            <a:headEnd len="sm" w="sm" type="none"/>
            <a:tailEnd len="sm" w="sm" type="none"/>
          </a:ln>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5"/>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9217" l="0" r="0" t="-9219"/>
            </a:stretch>
          </a:blipFill>
          <a:ln>
            <a:noFill/>
          </a:ln>
        </p:spPr>
      </p:sp>
      <p:grpSp>
        <p:nvGrpSpPr>
          <p:cNvPr id="137" name="Google Shape;137;p15"/>
          <p:cNvGrpSpPr/>
          <p:nvPr/>
        </p:nvGrpSpPr>
        <p:grpSpPr>
          <a:xfrm>
            <a:off x="-754699" y="-72331"/>
            <a:ext cx="1028700" cy="1843772"/>
            <a:chOff x="0" y="-19050"/>
            <a:chExt cx="270933" cy="485602"/>
          </a:xfrm>
        </p:grpSpPr>
        <p:sp>
          <p:nvSpPr>
            <p:cNvPr id="138" name="Google Shape;138;p15"/>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139" name="Google Shape;139;p15"/>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5"/>
          <p:cNvGrpSpPr/>
          <p:nvPr/>
        </p:nvGrpSpPr>
        <p:grpSpPr>
          <a:xfrm>
            <a:off x="-754699" y="8241042"/>
            <a:ext cx="1028700" cy="1242062"/>
            <a:chOff x="0" y="-19050"/>
            <a:chExt cx="270933" cy="327127"/>
          </a:xfrm>
        </p:grpSpPr>
        <p:sp>
          <p:nvSpPr>
            <p:cNvPr id="141" name="Google Shape;141;p15"/>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142" name="Google Shape;142;p15"/>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15"/>
          <p:cNvGrpSpPr/>
          <p:nvPr/>
        </p:nvGrpSpPr>
        <p:grpSpPr>
          <a:xfrm>
            <a:off x="-754699" y="9410773"/>
            <a:ext cx="1028700" cy="1101031"/>
            <a:chOff x="0" y="-19050"/>
            <a:chExt cx="270933" cy="289983"/>
          </a:xfrm>
        </p:grpSpPr>
        <p:sp>
          <p:nvSpPr>
            <p:cNvPr id="144" name="Google Shape;144;p1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145" name="Google Shape;145;p15"/>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46" name="Google Shape;146;p15"/>
          <p:cNvCxnSpPr/>
          <p:nvPr/>
        </p:nvCxnSpPr>
        <p:spPr>
          <a:xfrm>
            <a:off x="514350" y="2142480"/>
            <a:ext cx="903745" cy="0"/>
          </a:xfrm>
          <a:prstGeom prst="straightConnector1">
            <a:avLst/>
          </a:prstGeom>
          <a:noFill/>
          <a:ln cap="flat" cmpd="sng" w="161925">
            <a:solidFill>
              <a:srgbClr val="1B9461"/>
            </a:solidFill>
            <a:prstDash val="solid"/>
            <a:round/>
            <a:headEnd len="sm" w="sm" type="none"/>
            <a:tailEnd len="sm" w="sm" type="none"/>
          </a:ln>
        </p:spPr>
      </p:cxnSp>
      <p:sp>
        <p:nvSpPr>
          <p:cNvPr id="147" name="Google Shape;147;p15"/>
          <p:cNvSpPr/>
          <p:nvPr/>
        </p:nvSpPr>
        <p:spPr>
          <a:xfrm>
            <a:off x="1183258" y="4395980"/>
            <a:ext cx="2385957" cy="2385957"/>
          </a:xfrm>
          <a:custGeom>
            <a:rect b="b" l="l" r="r" t="t"/>
            <a:pathLst>
              <a:path extrusionOk="0" h="2385957" w="2385957">
                <a:moveTo>
                  <a:pt x="0" y="0"/>
                </a:moveTo>
                <a:lnTo>
                  <a:pt x="2385958" y="0"/>
                </a:lnTo>
                <a:lnTo>
                  <a:pt x="2385958" y="2385957"/>
                </a:lnTo>
                <a:lnTo>
                  <a:pt x="0" y="2385957"/>
                </a:lnTo>
                <a:lnTo>
                  <a:pt x="0" y="0"/>
                </a:lnTo>
                <a:close/>
              </a:path>
            </a:pathLst>
          </a:custGeom>
          <a:blipFill rotWithShape="1">
            <a:blip r:embed="rId4">
              <a:alphaModFix amt="36000"/>
            </a:blip>
            <a:stretch>
              <a:fillRect b="0" l="0" r="0" t="0"/>
            </a:stretch>
          </a:blipFill>
          <a:ln>
            <a:noFill/>
          </a:ln>
        </p:spPr>
      </p:sp>
      <p:grpSp>
        <p:nvGrpSpPr>
          <p:cNvPr id="148" name="Google Shape;148;p15"/>
          <p:cNvGrpSpPr/>
          <p:nvPr/>
        </p:nvGrpSpPr>
        <p:grpSpPr>
          <a:xfrm>
            <a:off x="1553782" y="4761855"/>
            <a:ext cx="1644909" cy="1649558"/>
            <a:chOff x="65427" y="63500"/>
            <a:chExt cx="681946" cy="683873"/>
          </a:xfrm>
        </p:grpSpPr>
        <p:sp>
          <p:nvSpPr>
            <p:cNvPr id="149" name="Google Shape;149;p15"/>
            <p:cNvSpPr/>
            <p:nvPr/>
          </p:nvSpPr>
          <p:spPr>
            <a:xfrm>
              <a:off x="65427" y="65427"/>
              <a:ext cx="681946" cy="681946"/>
            </a:xfrm>
            <a:custGeom>
              <a:rect b="b" l="l" r="r" t="t"/>
              <a:pathLst>
                <a:path extrusionOk="0" h="681946" w="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txBox="1"/>
            <p:nvPr/>
          </p:nvSpPr>
          <p:spPr>
            <a:xfrm>
              <a:off x="139700" y="63500"/>
              <a:ext cx="533400"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233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1" name="Google Shape;151;p15"/>
          <p:cNvSpPr/>
          <p:nvPr/>
        </p:nvSpPr>
        <p:spPr>
          <a:xfrm>
            <a:off x="4567140" y="4395980"/>
            <a:ext cx="2385957" cy="2385957"/>
          </a:xfrm>
          <a:custGeom>
            <a:rect b="b" l="l" r="r" t="t"/>
            <a:pathLst>
              <a:path extrusionOk="0" h="2385957" w="2385957">
                <a:moveTo>
                  <a:pt x="0" y="0"/>
                </a:moveTo>
                <a:lnTo>
                  <a:pt x="2385957" y="0"/>
                </a:lnTo>
                <a:lnTo>
                  <a:pt x="2385957" y="2385957"/>
                </a:lnTo>
                <a:lnTo>
                  <a:pt x="0" y="2385957"/>
                </a:lnTo>
                <a:lnTo>
                  <a:pt x="0" y="0"/>
                </a:lnTo>
                <a:close/>
              </a:path>
            </a:pathLst>
          </a:custGeom>
          <a:blipFill rotWithShape="1">
            <a:blip r:embed="rId4">
              <a:alphaModFix amt="36000"/>
            </a:blip>
            <a:stretch>
              <a:fillRect b="0" l="0" r="0" t="0"/>
            </a:stretch>
          </a:blipFill>
          <a:ln>
            <a:noFill/>
          </a:ln>
        </p:spPr>
      </p:sp>
      <p:grpSp>
        <p:nvGrpSpPr>
          <p:cNvPr id="152" name="Google Shape;152;p15"/>
          <p:cNvGrpSpPr/>
          <p:nvPr/>
        </p:nvGrpSpPr>
        <p:grpSpPr>
          <a:xfrm>
            <a:off x="4937663" y="4761855"/>
            <a:ext cx="1644909" cy="1649558"/>
            <a:chOff x="65427" y="63500"/>
            <a:chExt cx="681946" cy="683873"/>
          </a:xfrm>
        </p:grpSpPr>
        <p:sp>
          <p:nvSpPr>
            <p:cNvPr id="153" name="Google Shape;153;p15"/>
            <p:cNvSpPr/>
            <p:nvPr/>
          </p:nvSpPr>
          <p:spPr>
            <a:xfrm>
              <a:off x="65427" y="65427"/>
              <a:ext cx="681946" cy="681946"/>
            </a:xfrm>
            <a:custGeom>
              <a:rect b="b" l="l" r="r" t="t"/>
              <a:pathLst>
                <a:path extrusionOk="0" h="681946" w="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txBox="1"/>
            <p:nvPr/>
          </p:nvSpPr>
          <p:spPr>
            <a:xfrm>
              <a:off x="139700" y="63500"/>
              <a:ext cx="533400"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233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5" name="Google Shape;155;p15"/>
          <p:cNvSpPr/>
          <p:nvPr/>
        </p:nvSpPr>
        <p:spPr>
          <a:xfrm>
            <a:off x="7951021" y="4395980"/>
            <a:ext cx="2385957" cy="2385957"/>
          </a:xfrm>
          <a:custGeom>
            <a:rect b="b" l="l" r="r" t="t"/>
            <a:pathLst>
              <a:path extrusionOk="0" h="2385957" w="2385957">
                <a:moveTo>
                  <a:pt x="0" y="0"/>
                </a:moveTo>
                <a:lnTo>
                  <a:pt x="2385958" y="0"/>
                </a:lnTo>
                <a:lnTo>
                  <a:pt x="2385958" y="2385957"/>
                </a:lnTo>
                <a:lnTo>
                  <a:pt x="0" y="2385957"/>
                </a:lnTo>
                <a:lnTo>
                  <a:pt x="0" y="0"/>
                </a:lnTo>
                <a:close/>
              </a:path>
            </a:pathLst>
          </a:custGeom>
          <a:blipFill rotWithShape="1">
            <a:blip r:embed="rId4">
              <a:alphaModFix amt="36000"/>
            </a:blip>
            <a:stretch>
              <a:fillRect b="0" l="0" r="0" t="0"/>
            </a:stretch>
          </a:blipFill>
          <a:ln>
            <a:noFill/>
          </a:ln>
        </p:spPr>
      </p:sp>
      <p:grpSp>
        <p:nvGrpSpPr>
          <p:cNvPr id="156" name="Google Shape;156;p15"/>
          <p:cNvGrpSpPr/>
          <p:nvPr/>
        </p:nvGrpSpPr>
        <p:grpSpPr>
          <a:xfrm>
            <a:off x="8321545" y="4761855"/>
            <a:ext cx="1644909" cy="1649558"/>
            <a:chOff x="65427" y="63500"/>
            <a:chExt cx="681946" cy="683873"/>
          </a:xfrm>
        </p:grpSpPr>
        <p:sp>
          <p:nvSpPr>
            <p:cNvPr id="157" name="Google Shape;157;p15"/>
            <p:cNvSpPr/>
            <p:nvPr/>
          </p:nvSpPr>
          <p:spPr>
            <a:xfrm>
              <a:off x="65427" y="65427"/>
              <a:ext cx="681946" cy="681946"/>
            </a:xfrm>
            <a:custGeom>
              <a:rect b="b" l="l" r="r" t="t"/>
              <a:pathLst>
                <a:path extrusionOk="0" h="681946" w="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txBox="1"/>
            <p:nvPr/>
          </p:nvSpPr>
          <p:spPr>
            <a:xfrm>
              <a:off x="139700" y="63500"/>
              <a:ext cx="533400"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233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15"/>
          <p:cNvSpPr/>
          <p:nvPr/>
        </p:nvSpPr>
        <p:spPr>
          <a:xfrm>
            <a:off x="11334903" y="4395980"/>
            <a:ext cx="2385957" cy="2385957"/>
          </a:xfrm>
          <a:custGeom>
            <a:rect b="b" l="l" r="r" t="t"/>
            <a:pathLst>
              <a:path extrusionOk="0" h="2385957" w="2385957">
                <a:moveTo>
                  <a:pt x="0" y="0"/>
                </a:moveTo>
                <a:lnTo>
                  <a:pt x="2385957" y="0"/>
                </a:lnTo>
                <a:lnTo>
                  <a:pt x="2385957" y="2385957"/>
                </a:lnTo>
                <a:lnTo>
                  <a:pt x="0" y="2385957"/>
                </a:lnTo>
                <a:lnTo>
                  <a:pt x="0" y="0"/>
                </a:lnTo>
                <a:close/>
              </a:path>
            </a:pathLst>
          </a:custGeom>
          <a:blipFill rotWithShape="1">
            <a:blip r:embed="rId4">
              <a:alphaModFix amt="36000"/>
            </a:blip>
            <a:stretch>
              <a:fillRect b="0" l="0" r="0" t="0"/>
            </a:stretch>
          </a:blipFill>
          <a:ln>
            <a:noFill/>
          </a:ln>
        </p:spPr>
      </p:sp>
      <p:grpSp>
        <p:nvGrpSpPr>
          <p:cNvPr id="160" name="Google Shape;160;p15"/>
          <p:cNvGrpSpPr/>
          <p:nvPr/>
        </p:nvGrpSpPr>
        <p:grpSpPr>
          <a:xfrm>
            <a:off x="11705426" y="4761855"/>
            <a:ext cx="1644909" cy="1649558"/>
            <a:chOff x="65427" y="63500"/>
            <a:chExt cx="681946" cy="683873"/>
          </a:xfrm>
        </p:grpSpPr>
        <p:sp>
          <p:nvSpPr>
            <p:cNvPr id="161" name="Google Shape;161;p15"/>
            <p:cNvSpPr/>
            <p:nvPr/>
          </p:nvSpPr>
          <p:spPr>
            <a:xfrm>
              <a:off x="65427" y="65427"/>
              <a:ext cx="681946" cy="681946"/>
            </a:xfrm>
            <a:custGeom>
              <a:rect b="b" l="l" r="r" t="t"/>
              <a:pathLst>
                <a:path extrusionOk="0" h="681946" w="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txBox="1"/>
            <p:nvPr/>
          </p:nvSpPr>
          <p:spPr>
            <a:xfrm>
              <a:off x="139700" y="63500"/>
              <a:ext cx="533400"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233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3" name="Google Shape;163;p15"/>
          <p:cNvSpPr/>
          <p:nvPr/>
        </p:nvSpPr>
        <p:spPr>
          <a:xfrm>
            <a:off x="14718784" y="4395980"/>
            <a:ext cx="2385957" cy="2385957"/>
          </a:xfrm>
          <a:custGeom>
            <a:rect b="b" l="l" r="r" t="t"/>
            <a:pathLst>
              <a:path extrusionOk="0" h="2385957" w="2385957">
                <a:moveTo>
                  <a:pt x="0" y="0"/>
                </a:moveTo>
                <a:lnTo>
                  <a:pt x="2385958" y="0"/>
                </a:lnTo>
                <a:lnTo>
                  <a:pt x="2385958" y="2385957"/>
                </a:lnTo>
                <a:lnTo>
                  <a:pt x="0" y="2385957"/>
                </a:lnTo>
                <a:lnTo>
                  <a:pt x="0" y="0"/>
                </a:lnTo>
                <a:close/>
              </a:path>
            </a:pathLst>
          </a:custGeom>
          <a:blipFill rotWithShape="1">
            <a:blip r:embed="rId4">
              <a:alphaModFix amt="36000"/>
            </a:blip>
            <a:stretch>
              <a:fillRect b="0" l="0" r="0" t="0"/>
            </a:stretch>
          </a:blipFill>
          <a:ln>
            <a:noFill/>
          </a:ln>
        </p:spPr>
      </p:sp>
      <p:grpSp>
        <p:nvGrpSpPr>
          <p:cNvPr id="164" name="Google Shape;164;p15"/>
          <p:cNvGrpSpPr/>
          <p:nvPr/>
        </p:nvGrpSpPr>
        <p:grpSpPr>
          <a:xfrm>
            <a:off x="15089308" y="4761855"/>
            <a:ext cx="1644909" cy="1649558"/>
            <a:chOff x="65427" y="63500"/>
            <a:chExt cx="681946" cy="683873"/>
          </a:xfrm>
        </p:grpSpPr>
        <p:sp>
          <p:nvSpPr>
            <p:cNvPr id="165" name="Google Shape;165;p15"/>
            <p:cNvSpPr/>
            <p:nvPr/>
          </p:nvSpPr>
          <p:spPr>
            <a:xfrm>
              <a:off x="65427" y="65427"/>
              <a:ext cx="681946" cy="681946"/>
            </a:xfrm>
            <a:custGeom>
              <a:rect b="b" l="l" r="r" t="t"/>
              <a:pathLst>
                <a:path extrusionOk="0" h="681946" w="681946">
                  <a:moveTo>
                    <a:pt x="452664" y="46264"/>
                  </a:moveTo>
                  <a:lnTo>
                    <a:pt x="635682" y="229282"/>
                  </a:lnTo>
                  <a:cubicBezTo>
                    <a:pt x="665304" y="258904"/>
                    <a:pt x="681946" y="299081"/>
                    <a:pt x="681946" y="340973"/>
                  </a:cubicBezTo>
                  <a:cubicBezTo>
                    <a:pt x="681946" y="382865"/>
                    <a:pt x="665304" y="423042"/>
                    <a:pt x="635682" y="452664"/>
                  </a:cubicBezTo>
                  <a:lnTo>
                    <a:pt x="452664" y="635682"/>
                  </a:lnTo>
                  <a:cubicBezTo>
                    <a:pt x="423042" y="665304"/>
                    <a:pt x="382865" y="681946"/>
                    <a:pt x="340973" y="681946"/>
                  </a:cubicBezTo>
                  <a:cubicBezTo>
                    <a:pt x="299081" y="681946"/>
                    <a:pt x="258904" y="665304"/>
                    <a:pt x="229282" y="635682"/>
                  </a:cubicBezTo>
                  <a:lnTo>
                    <a:pt x="46264" y="452664"/>
                  </a:lnTo>
                  <a:cubicBezTo>
                    <a:pt x="16642" y="423042"/>
                    <a:pt x="0" y="382865"/>
                    <a:pt x="0" y="340973"/>
                  </a:cubicBezTo>
                  <a:cubicBezTo>
                    <a:pt x="0" y="299081"/>
                    <a:pt x="16642" y="258904"/>
                    <a:pt x="46264" y="229282"/>
                  </a:cubicBezTo>
                  <a:lnTo>
                    <a:pt x="229282" y="46264"/>
                  </a:lnTo>
                  <a:cubicBezTo>
                    <a:pt x="258904" y="16642"/>
                    <a:pt x="299081" y="0"/>
                    <a:pt x="340973" y="0"/>
                  </a:cubicBezTo>
                  <a:cubicBezTo>
                    <a:pt x="382865" y="0"/>
                    <a:pt x="423042" y="16642"/>
                    <a:pt x="452664" y="46264"/>
                  </a:cubicBezTo>
                  <a:close/>
                </a:path>
              </a:pathLst>
            </a:custGeom>
            <a:solidFill>
              <a:srgbClr val="1B94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txBox="1"/>
            <p:nvPr/>
          </p:nvSpPr>
          <p:spPr>
            <a:xfrm>
              <a:off x="139700" y="63500"/>
              <a:ext cx="533400" cy="609600"/>
            </a:xfrm>
            <a:prstGeom prst="rect">
              <a:avLst/>
            </a:prstGeom>
            <a:noFill/>
            <a:ln>
              <a:noFill/>
            </a:ln>
          </p:spPr>
          <p:txBody>
            <a:bodyPr anchorCtr="0" anchor="ctr" bIns="50800" lIns="50800" spcFirstLastPara="1" rIns="50800" wrap="square" tIns="50800">
              <a:noAutofit/>
            </a:bodyPr>
            <a:lstStyle/>
            <a:p>
              <a:pPr indent="0" lvl="0" marL="0" marR="0" rtl="0" algn="ctr">
                <a:lnSpc>
                  <a:spcPct val="233277"/>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15"/>
          <p:cNvSpPr txBox="1"/>
          <p:nvPr/>
        </p:nvSpPr>
        <p:spPr>
          <a:xfrm>
            <a:off x="514350" y="981075"/>
            <a:ext cx="11698974" cy="847725"/>
          </a:xfrm>
          <a:prstGeom prst="rect">
            <a:avLst/>
          </a:prstGeom>
          <a:noFill/>
          <a:ln>
            <a:noFill/>
          </a:ln>
        </p:spPr>
        <p:txBody>
          <a:bodyPr anchorCtr="0" anchor="t" bIns="0" lIns="0" spcFirstLastPara="1" rIns="0" wrap="square" tIns="0">
            <a:spAutoFit/>
          </a:bodyPr>
          <a:lstStyle/>
          <a:p>
            <a:pPr indent="0" lvl="0" marL="0" marR="0" rtl="0" algn="l">
              <a:lnSpc>
                <a:spcPct val="119992"/>
              </a:lnSpc>
              <a:spcBef>
                <a:spcPts val="0"/>
              </a:spcBef>
              <a:spcAft>
                <a:spcPts val="0"/>
              </a:spcAft>
              <a:buClr>
                <a:srgbClr val="000000"/>
              </a:buClr>
              <a:buSzPts val="5252"/>
              <a:buFont typeface="Arial"/>
              <a:buNone/>
            </a:pPr>
            <a:r>
              <a:rPr b="1" i="0" lang="en-US" sz="5252" u="none" cap="none" strike="noStrike">
                <a:solidFill>
                  <a:srgbClr val="1B9461"/>
                </a:solidFill>
                <a:latin typeface="Poppins"/>
                <a:ea typeface="Poppins"/>
                <a:cs typeface="Poppins"/>
                <a:sym typeface="Poppins"/>
              </a:rPr>
              <a:t>Data Cleaning and Preprocessing</a:t>
            </a:r>
            <a:endParaRPr b="0" i="0" sz="1400" u="none" cap="none" strike="noStrike">
              <a:solidFill>
                <a:srgbClr val="000000"/>
              </a:solidFill>
              <a:latin typeface="Arial"/>
              <a:ea typeface="Arial"/>
              <a:cs typeface="Arial"/>
              <a:sym typeface="Arial"/>
            </a:endParaRPr>
          </a:p>
        </p:txBody>
      </p:sp>
      <p:sp>
        <p:nvSpPr>
          <p:cNvPr id="168" name="Google Shape;168;p15"/>
          <p:cNvSpPr txBox="1"/>
          <p:nvPr/>
        </p:nvSpPr>
        <p:spPr>
          <a:xfrm>
            <a:off x="514350" y="2805305"/>
            <a:ext cx="16744950" cy="59055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0" i="0" lang="en-US" sz="1899" u="none" cap="none" strike="noStrike">
                <a:solidFill>
                  <a:srgbClr val="222222"/>
                </a:solidFill>
                <a:latin typeface="Poppins"/>
                <a:ea typeface="Poppins"/>
                <a:cs typeface="Poppins"/>
                <a:sym typeface="Poppins"/>
              </a:rPr>
              <a:t>Before going ahead with the analysis part it was necessary to </a:t>
            </a:r>
            <a:r>
              <a:rPr b="1" i="0" lang="en-US" sz="1899" u="none" cap="none" strike="noStrike">
                <a:solidFill>
                  <a:srgbClr val="222222"/>
                </a:solidFill>
                <a:latin typeface="Poppins"/>
                <a:ea typeface="Poppins"/>
                <a:cs typeface="Poppins"/>
                <a:sym typeface="Poppins"/>
              </a:rPr>
              <a:t>clean and preprocess the data</a:t>
            </a:r>
            <a:r>
              <a:rPr b="0" i="0" lang="en-US" sz="1899" u="none" cap="none" strike="noStrike">
                <a:solidFill>
                  <a:srgbClr val="222222"/>
                </a:solidFill>
                <a:latin typeface="Poppins"/>
                <a:ea typeface="Poppins"/>
                <a:cs typeface="Poppins"/>
                <a:sym typeface="Poppins"/>
              </a:rPr>
              <a:t>. A series of preprocessing operations were carried out on the dataset making the data eligible for the data analysis operations.</a:t>
            </a:r>
            <a:endParaRPr b="0" i="0" sz="1400" u="none" cap="none" strike="noStrike">
              <a:solidFill>
                <a:srgbClr val="000000"/>
              </a:solidFill>
              <a:latin typeface="Arial"/>
              <a:ea typeface="Arial"/>
              <a:cs typeface="Arial"/>
              <a:sym typeface="Arial"/>
            </a:endParaRPr>
          </a:p>
        </p:txBody>
      </p:sp>
      <p:sp>
        <p:nvSpPr>
          <p:cNvPr id="169" name="Google Shape;169;p15"/>
          <p:cNvSpPr txBox="1"/>
          <p:nvPr/>
        </p:nvSpPr>
        <p:spPr>
          <a:xfrm>
            <a:off x="14643450" y="7498825"/>
            <a:ext cx="2535900" cy="2086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1200"/>
              </a:spcBef>
              <a:spcAft>
                <a:spcPts val="0"/>
              </a:spcAft>
              <a:buClr>
                <a:schemeClr val="dk1"/>
              </a:buClr>
              <a:buSzPts val="1100"/>
              <a:buFont typeface="Arial"/>
              <a:buNone/>
            </a:pPr>
            <a:r>
              <a:rPr b="0" i="0" lang="en-US" sz="1589" u="none" cap="none" strike="noStrike">
                <a:solidFill>
                  <a:srgbClr val="2A2E3A"/>
                </a:solidFill>
                <a:latin typeface="Poppins"/>
                <a:ea typeface="Poppins"/>
                <a:cs typeface="Poppins"/>
                <a:sym typeface="Poppins"/>
              </a:rPr>
              <a:t>Unusually high or low transaction values were identified (e.g., INV100085 = Rs. 9100) and flagged for further insight.</a:t>
            </a:r>
            <a:endParaRPr b="0" i="0" sz="1589" u="none" cap="none" strike="noStrike">
              <a:solidFill>
                <a:srgbClr val="2A2E3A"/>
              </a:solidFill>
              <a:latin typeface="Poppins"/>
              <a:ea typeface="Poppins"/>
              <a:cs typeface="Poppins"/>
              <a:sym typeface="Poppins"/>
            </a:endParaRPr>
          </a:p>
          <a:p>
            <a:pPr indent="0" lvl="0" marL="0" marR="0" rtl="0" algn="ctr">
              <a:lnSpc>
                <a:spcPct val="120014"/>
              </a:lnSpc>
              <a:spcBef>
                <a:spcPts val="1200"/>
              </a:spcBef>
              <a:spcAft>
                <a:spcPts val="0"/>
              </a:spcAft>
              <a:buClr>
                <a:srgbClr val="000000"/>
              </a:buClr>
              <a:buSzPts val="1389"/>
              <a:buFont typeface="Arial"/>
              <a:buNone/>
            </a:pPr>
            <a:r>
              <a:t/>
            </a:r>
            <a:endParaRPr b="0" i="0" sz="1589" u="none" cap="none" strike="noStrike">
              <a:solidFill>
                <a:srgbClr val="2A2E3A"/>
              </a:solidFill>
              <a:latin typeface="Poppins"/>
              <a:ea typeface="Poppins"/>
              <a:cs typeface="Poppins"/>
              <a:sym typeface="Poppins"/>
            </a:endParaRPr>
          </a:p>
        </p:txBody>
      </p:sp>
      <p:sp>
        <p:nvSpPr>
          <p:cNvPr id="170" name="Google Shape;170;p15"/>
          <p:cNvSpPr txBox="1"/>
          <p:nvPr/>
        </p:nvSpPr>
        <p:spPr>
          <a:xfrm>
            <a:off x="14643841" y="6986473"/>
            <a:ext cx="2535900" cy="3078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1B9461"/>
                </a:solidFill>
                <a:latin typeface="Poppins"/>
                <a:ea typeface="Poppins"/>
                <a:cs typeface="Poppins"/>
                <a:sym typeface="Poppins"/>
              </a:rPr>
              <a:t>Outlier Flagging</a:t>
            </a:r>
            <a:endParaRPr b="0" i="0" sz="1400" u="none" cap="none" strike="noStrike">
              <a:solidFill>
                <a:srgbClr val="000000"/>
              </a:solidFill>
              <a:latin typeface="Arial"/>
              <a:ea typeface="Arial"/>
              <a:cs typeface="Arial"/>
              <a:sym typeface="Arial"/>
            </a:endParaRPr>
          </a:p>
        </p:txBody>
      </p:sp>
      <p:sp>
        <p:nvSpPr>
          <p:cNvPr id="171" name="Google Shape;171;p15"/>
          <p:cNvSpPr txBox="1"/>
          <p:nvPr/>
        </p:nvSpPr>
        <p:spPr>
          <a:xfrm>
            <a:off x="11335564" y="7733212"/>
            <a:ext cx="2384700" cy="961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1200"/>
              </a:spcBef>
              <a:spcAft>
                <a:spcPts val="0"/>
              </a:spcAft>
              <a:buClr>
                <a:schemeClr val="dk1"/>
              </a:buClr>
              <a:buSzPts val="1100"/>
              <a:buFont typeface="Arial"/>
              <a:buNone/>
            </a:pPr>
            <a:r>
              <a:rPr b="0" i="0" lang="en-US" sz="1589" u="none" cap="none" strike="noStrike">
                <a:solidFill>
                  <a:srgbClr val="2A2E3A"/>
                </a:solidFill>
                <a:latin typeface="Poppins"/>
                <a:ea typeface="Poppins"/>
                <a:cs typeface="Poppins"/>
                <a:sym typeface="Poppins"/>
              </a:rPr>
              <a:t>Converted columns to correct data types.</a:t>
            </a:r>
            <a:endParaRPr b="0" i="0" sz="1589" u="none" cap="none" strike="noStrike">
              <a:solidFill>
                <a:srgbClr val="2A2E3A"/>
              </a:solidFill>
              <a:latin typeface="Poppins"/>
              <a:ea typeface="Poppins"/>
              <a:cs typeface="Poppins"/>
              <a:sym typeface="Poppins"/>
            </a:endParaRPr>
          </a:p>
          <a:p>
            <a:pPr indent="0" lvl="0" marL="0" marR="0" rtl="0" algn="ctr">
              <a:lnSpc>
                <a:spcPct val="120014"/>
              </a:lnSpc>
              <a:spcBef>
                <a:spcPts val="1200"/>
              </a:spcBef>
              <a:spcAft>
                <a:spcPts val="0"/>
              </a:spcAft>
              <a:buClr>
                <a:srgbClr val="000000"/>
              </a:buClr>
              <a:buSzPts val="1389"/>
              <a:buFont typeface="Arial"/>
              <a:buNone/>
            </a:pPr>
            <a:r>
              <a:t/>
            </a:r>
            <a:endParaRPr b="0" i="0" sz="1589" u="none" cap="none" strike="noStrike">
              <a:solidFill>
                <a:srgbClr val="2A2E3A"/>
              </a:solidFill>
              <a:latin typeface="Poppins"/>
              <a:ea typeface="Poppins"/>
              <a:cs typeface="Poppins"/>
              <a:sym typeface="Poppins"/>
            </a:endParaRPr>
          </a:p>
        </p:txBody>
      </p:sp>
      <p:sp>
        <p:nvSpPr>
          <p:cNvPr id="172" name="Google Shape;172;p15"/>
          <p:cNvSpPr txBox="1"/>
          <p:nvPr/>
        </p:nvSpPr>
        <p:spPr>
          <a:xfrm>
            <a:off x="11259959" y="6986473"/>
            <a:ext cx="2535900" cy="677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1B9461"/>
                </a:solidFill>
                <a:latin typeface="Poppins"/>
                <a:ea typeface="Poppins"/>
                <a:cs typeface="Poppins"/>
                <a:sym typeface="Poppins"/>
              </a:rPr>
              <a:t>Data Type Formatting</a:t>
            </a:r>
            <a:endParaRPr b="0" i="0" sz="1400" u="none" cap="none" strike="noStrike">
              <a:solidFill>
                <a:srgbClr val="000000"/>
              </a:solidFill>
              <a:latin typeface="Arial"/>
              <a:ea typeface="Arial"/>
              <a:cs typeface="Arial"/>
              <a:sym typeface="Arial"/>
            </a:endParaRPr>
          </a:p>
        </p:txBody>
      </p:sp>
      <p:sp>
        <p:nvSpPr>
          <p:cNvPr id="173" name="Google Shape;173;p15"/>
          <p:cNvSpPr txBox="1"/>
          <p:nvPr/>
        </p:nvSpPr>
        <p:spPr>
          <a:xfrm>
            <a:off x="7950800" y="7733204"/>
            <a:ext cx="2384700" cy="961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1200"/>
              </a:spcBef>
              <a:spcAft>
                <a:spcPts val="0"/>
              </a:spcAft>
              <a:buClr>
                <a:schemeClr val="dk1"/>
              </a:buClr>
              <a:buSzPts val="1100"/>
              <a:buFont typeface="Arial"/>
              <a:buNone/>
            </a:pPr>
            <a:r>
              <a:rPr b="0" i="0" lang="en-US" sz="1589" u="none" cap="none" strike="noStrike">
                <a:solidFill>
                  <a:srgbClr val="2A2E3A"/>
                </a:solidFill>
                <a:latin typeface="Poppins"/>
                <a:ea typeface="Poppins"/>
                <a:cs typeface="Poppins"/>
                <a:sym typeface="Poppins"/>
              </a:rPr>
              <a:t>Recalculated revenue for data accuracy.</a:t>
            </a:r>
            <a:endParaRPr b="0" i="0" sz="1589" u="none" cap="none" strike="noStrike">
              <a:solidFill>
                <a:srgbClr val="2A2E3A"/>
              </a:solidFill>
              <a:latin typeface="Poppins"/>
              <a:ea typeface="Poppins"/>
              <a:cs typeface="Poppins"/>
              <a:sym typeface="Poppins"/>
            </a:endParaRPr>
          </a:p>
          <a:p>
            <a:pPr indent="0" lvl="0" marL="0" marR="0" rtl="0" algn="ctr">
              <a:lnSpc>
                <a:spcPct val="120014"/>
              </a:lnSpc>
              <a:spcBef>
                <a:spcPts val="1200"/>
              </a:spcBef>
              <a:spcAft>
                <a:spcPts val="0"/>
              </a:spcAft>
              <a:buClr>
                <a:srgbClr val="000000"/>
              </a:buClr>
              <a:buSzPts val="1389"/>
              <a:buFont typeface="Arial"/>
              <a:buNone/>
            </a:pPr>
            <a:r>
              <a:t/>
            </a:r>
            <a:endParaRPr b="0" i="0" sz="1589" u="none" cap="none" strike="noStrike">
              <a:solidFill>
                <a:srgbClr val="2A2E3A"/>
              </a:solidFill>
              <a:latin typeface="Poppins"/>
              <a:ea typeface="Poppins"/>
              <a:cs typeface="Poppins"/>
              <a:sym typeface="Poppins"/>
            </a:endParaRPr>
          </a:p>
        </p:txBody>
      </p:sp>
      <p:sp>
        <p:nvSpPr>
          <p:cNvPr id="174" name="Google Shape;174;p15"/>
          <p:cNvSpPr txBox="1"/>
          <p:nvPr/>
        </p:nvSpPr>
        <p:spPr>
          <a:xfrm>
            <a:off x="7876391" y="6993162"/>
            <a:ext cx="2535900" cy="677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1B9461"/>
                </a:solidFill>
                <a:latin typeface="Poppins"/>
                <a:ea typeface="Poppins"/>
                <a:cs typeface="Poppins"/>
                <a:sym typeface="Poppins"/>
              </a:rPr>
              <a:t>Revenue Validation</a:t>
            </a:r>
            <a:endParaRPr b="0" i="0" sz="1400" u="none" cap="none" strike="noStrike">
              <a:solidFill>
                <a:srgbClr val="000000"/>
              </a:solidFill>
              <a:latin typeface="Arial"/>
              <a:ea typeface="Arial"/>
              <a:cs typeface="Arial"/>
              <a:sym typeface="Arial"/>
            </a:endParaRPr>
          </a:p>
        </p:txBody>
      </p:sp>
      <p:sp>
        <p:nvSpPr>
          <p:cNvPr id="175" name="Google Shape;175;p15"/>
          <p:cNvSpPr txBox="1"/>
          <p:nvPr/>
        </p:nvSpPr>
        <p:spPr>
          <a:xfrm>
            <a:off x="4492325" y="6892326"/>
            <a:ext cx="2535900" cy="10461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1B9461"/>
                </a:solidFill>
                <a:latin typeface="Poppins"/>
                <a:ea typeface="Poppins"/>
                <a:cs typeface="Poppins"/>
                <a:sym typeface="Poppins"/>
              </a:rPr>
              <a:t>Customer &amp; Payment Label Standardization</a:t>
            </a:r>
            <a:endParaRPr b="0" i="0" sz="1400" u="none" cap="none" strike="noStrike">
              <a:solidFill>
                <a:srgbClr val="000000"/>
              </a:solidFill>
              <a:latin typeface="Arial"/>
              <a:ea typeface="Arial"/>
              <a:cs typeface="Arial"/>
              <a:sym typeface="Arial"/>
            </a:endParaRPr>
          </a:p>
        </p:txBody>
      </p:sp>
      <p:sp>
        <p:nvSpPr>
          <p:cNvPr id="176" name="Google Shape;176;p15"/>
          <p:cNvSpPr txBox="1"/>
          <p:nvPr/>
        </p:nvSpPr>
        <p:spPr>
          <a:xfrm>
            <a:off x="1183920" y="7733212"/>
            <a:ext cx="2384700" cy="8070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1200"/>
              </a:spcBef>
              <a:spcAft>
                <a:spcPts val="1200"/>
              </a:spcAft>
              <a:buClr>
                <a:srgbClr val="000000"/>
              </a:buClr>
              <a:buSzPts val="1100"/>
              <a:buFont typeface="Arial"/>
              <a:buNone/>
            </a:pPr>
            <a:r>
              <a:rPr b="0" i="0" lang="en-US" sz="1589" u="none" cap="none" strike="noStrike">
                <a:solidFill>
                  <a:srgbClr val="2A2E3A"/>
                </a:solidFill>
                <a:latin typeface="Poppins"/>
                <a:ea typeface="Poppins"/>
                <a:cs typeface="Poppins"/>
                <a:sym typeface="Poppins"/>
              </a:rPr>
              <a:t>Rectified revenue errors and inconsistent data formats.</a:t>
            </a:r>
            <a:endParaRPr b="0" i="0" sz="1589" u="none" cap="none" strike="noStrike">
              <a:solidFill>
                <a:srgbClr val="2A2E3A"/>
              </a:solidFill>
              <a:latin typeface="Poppins"/>
              <a:ea typeface="Poppins"/>
              <a:cs typeface="Poppins"/>
              <a:sym typeface="Poppins"/>
            </a:endParaRPr>
          </a:p>
        </p:txBody>
      </p:sp>
      <p:sp>
        <p:nvSpPr>
          <p:cNvPr id="177" name="Google Shape;177;p15"/>
          <p:cNvSpPr txBox="1"/>
          <p:nvPr/>
        </p:nvSpPr>
        <p:spPr>
          <a:xfrm>
            <a:off x="1108315" y="6986473"/>
            <a:ext cx="2535844" cy="6096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1B9461"/>
                </a:solidFill>
                <a:latin typeface="Poppins"/>
                <a:ea typeface="Poppins"/>
                <a:cs typeface="Poppins"/>
                <a:sym typeface="Poppins"/>
              </a:rPr>
              <a:t>Data </a:t>
            </a:r>
            <a:endParaRPr b="0" i="0" sz="1400" u="none" cap="none" strike="noStrike">
              <a:solidFill>
                <a:srgbClr val="000000"/>
              </a:solidFill>
              <a:latin typeface="Arial"/>
              <a:ea typeface="Arial"/>
              <a:cs typeface="Arial"/>
              <a:sym typeface="Arial"/>
            </a:endParaRPr>
          </a:p>
          <a:p>
            <a:pPr indent="0" lvl="0" marL="0" marR="0" rtl="0" algn="ctr">
              <a:lnSpc>
                <a:spcPct val="120010"/>
              </a:lnSpc>
              <a:spcBef>
                <a:spcPts val="0"/>
              </a:spcBef>
              <a:spcAft>
                <a:spcPts val="0"/>
              </a:spcAft>
              <a:buClr>
                <a:srgbClr val="000000"/>
              </a:buClr>
              <a:buSzPts val="1999"/>
              <a:buFont typeface="Arial"/>
              <a:buNone/>
            </a:pPr>
            <a:r>
              <a:rPr b="1" i="0" lang="en-US" sz="1999" u="none" cap="none" strike="noStrike">
                <a:solidFill>
                  <a:srgbClr val="1B9461"/>
                </a:solidFill>
                <a:latin typeface="Poppins"/>
                <a:ea typeface="Poppins"/>
                <a:cs typeface="Poppins"/>
                <a:sym typeface="Poppins"/>
              </a:rPr>
              <a:t>Cleaning</a:t>
            </a:r>
            <a:endParaRPr b="0" i="0" sz="1400" u="none" cap="none" strike="noStrike">
              <a:solidFill>
                <a:srgbClr val="000000"/>
              </a:solidFill>
              <a:latin typeface="Arial"/>
              <a:ea typeface="Arial"/>
              <a:cs typeface="Arial"/>
              <a:sym typeface="Arial"/>
            </a:endParaRPr>
          </a:p>
        </p:txBody>
      </p:sp>
      <p:sp>
        <p:nvSpPr>
          <p:cNvPr id="178" name="Google Shape;178;p15"/>
          <p:cNvSpPr txBox="1"/>
          <p:nvPr/>
        </p:nvSpPr>
        <p:spPr>
          <a:xfrm>
            <a:off x="5260150" y="5010425"/>
            <a:ext cx="903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a:t>
            </a:r>
            <a:endParaRPr b="0" i="0" sz="6000" u="none" cap="none" strike="noStrike">
              <a:solidFill>
                <a:srgbClr val="000000"/>
              </a:solidFill>
              <a:latin typeface="Arial"/>
              <a:ea typeface="Arial"/>
              <a:cs typeface="Arial"/>
              <a:sym typeface="Arial"/>
            </a:endParaRPr>
          </a:p>
        </p:txBody>
      </p:sp>
      <p:sp>
        <p:nvSpPr>
          <p:cNvPr id="179" name="Google Shape;179;p15"/>
          <p:cNvSpPr txBox="1"/>
          <p:nvPr/>
        </p:nvSpPr>
        <p:spPr>
          <a:xfrm>
            <a:off x="1762100" y="5044625"/>
            <a:ext cx="826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000000"/>
                </a:solidFill>
                <a:latin typeface="Arial"/>
                <a:ea typeface="Arial"/>
                <a:cs typeface="Arial"/>
                <a:sym typeface="Arial"/>
              </a:rPr>
              <a:t>🧹</a:t>
            </a:r>
            <a:endParaRPr b="0" i="0" sz="6000" u="none" cap="none" strike="noStrike">
              <a:solidFill>
                <a:srgbClr val="000000"/>
              </a:solidFill>
              <a:latin typeface="Arial"/>
              <a:ea typeface="Arial"/>
              <a:cs typeface="Arial"/>
              <a:sym typeface="Arial"/>
            </a:endParaRPr>
          </a:p>
        </p:txBody>
      </p:sp>
      <p:sp>
        <p:nvSpPr>
          <p:cNvPr id="180" name="Google Shape;180;p15"/>
          <p:cNvSpPr txBox="1"/>
          <p:nvPr/>
        </p:nvSpPr>
        <p:spPr>
          <a:xfrm>
            <a:off x="4491750" y="7938425"/>
            <a:ext cx="2535900" cy="14367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200"/>
              </a:spcBef>
              <a:spcAft>
                <a:spcPts val="0"/>
              </a:spcAft>
              <a:buClr>
                <a:schemeClr val="dk1"/>
              </a:buClr>
              <a:buSzPts val="1100"/>
              <a:buFont typeface="Arial"/>
              <a:buNone/>
            </a:pPr>
            <a:r>
              <a:rPr b="0" i="0" lang="en-US" sz="1500" u="none" cap="none" strike="noStrike">
                <a:solidFill>
                  <a:schemeClr val="dk1"/>
                </a:solidFill>
                <a:latin typeface="Poppins"/>
                <a:ea typeface="Poppins"/>
                <a:cs typeface="Poppins"/>
                <a:sym typeface="Poppins"/>
              </a:rPr>
              <a:t>Customer types and </a:t>
            </a:r>
            <a:r>
              <a:rPr b="0" i="0" lang="en-US" u="none" cap="none" strike="noStrike">
                <a:solidFill>
                  <a:schemeClr val="dk1"/>
                </a:solidFill>
                <a:latin typeface="Poppins"/>
                <a:ea typeface="Poppins"/>
                <a:cs typeface="Poppins"/>
                <a:sym typeface="Poppins"/>
              </a:rPr>
              <a:t>payment </a:t>
            </a:r>
            <a:r>
              <a:rPr b="0" i="0" lang="en-US" sz="1500" u="none" cap="none" strike="noStrike">
                <a:solidFill>
                  <a:schemeClr val="dk1"/>
                </a:solidFill>
                <a:latin typeface="Poppins"/>
                <a:ea typeface="Poppins"/>
                <a:cs typeface="Poppins"/>
                <a:sym typeface="Poppins"/>
              </a:rPr>
              <a:t>modes were standardized for uniform classification.</a:t>
            </a:r>
            <a:endParaRPr b="0" i="0" sz="1500" u="none" cap="none" strike="noStrike">
              <a:solidFill>
                <a:schemeClr val="dk1"/>
              </a:solidFill>
              <a:latin typeface="Poppins"/>
              <a:ea typeface="Poppins"/>
              <a:cs typeface="Poppins"/>
              <a:sym typeface="Poppins"/>
            </a:endParaRPr>
          </a:p>
          <a:p>
            <a:pPr indent="0" lvl="0" marL="0" marR="0" rtl="0" algn="ctr">
              <a:lnSpc>
                <a:spcPct val="100000"/>
              </a:lnSpc>
              <a:spcBef>
                <a:spcPts val="1200"/>
              </a:spcBef>
              <a:spcAft>
                <a:spcPts val="0"/>
              </a:spcAft>
              <a:buClr>
                <a:srgbClr val="000000"/>
              </a:buClr>
              <a:buSzPts val="1400"/>
              <a:buFont typeface="Arial"/>
              <a:buNone/>
            </a:pPr>
            <a:r>
              <a:t/>
            </a:r>
            <a:endParaRPr b="0" i="0" sz="1600" u="none" cap="none" strike="noStrike">
              <a:solidFill>
                <a:schemeClr val="dk1"/>
              </a:solidFill>
              <a:latin typeface="Poppins"/>
              <a:ea typeface="Poppins"/>
              <a:cs typeface="Poppins"/>
              <a:sym typeface="Poppins"/>
            </a:endParaRPr>
          </a:p>
        </p:txBody>
      </p:sp>
      <p:sp>
        <p:nvSpPr>
          <p:cNvPr id="181" name="Google Shape;181;p15"/>
          <p:cNvSpPr txBox="1"/>
          <p:nvPr/>
        </p:nvSpPr>
        <p:spPr>
          <a:xfrm>
            <a:off x="8730900" y="5148875"/>
            <a:ext cx="826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a:t>
            </a:r>
            <a:endParaRPr b="0" i="0" sz="4200" u="none" cap="none" strike="noStrike">
              <a:solidFill>
                <a:srgbClr val="000000"/>
              </a:solidFill>
              <a:latin typeface="Arial"/>
              <a:ea typeface="Arial"/>
              <a:cs typeface="Arial"/>
              <a:sym typeface="Arial"/>
            </a:endParaRPr>
          </a:p>
        </p:txBody>
      </p:sp>
      <p:sp>
        <p:nvSpPr>
          <p:cNvPr id="182" name="Google Shape;182;p15"/>
          <p:cNvSpPr txBox="1"/>
          <p:nvPr/>
        </p:nvSpPr>
        <p:spPr>
          <a:xfrm>
            <a:off x="12083900" y="5153825"/>
            <a:ext cx="9039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0" i="0" lang="en-US" sz="4500" u="none" cap="none" strike="noStrike">
                <a:solidFill>
                  <a:srgbClr val="000000"/>
                </a:solidFill>
                <a:latin typeface="Arial"/>
                <a:ea typeface="Arial"/>
                <a:cs typeface="Arial"/>
                <a:sym typeface="Arial"/>
              </a:rPr>
              <a:t>🧮</a:t>
            </a:r>
            <a:endParaRPr b="0" i="0" sz="4800" u="none" cap="none" strike="noStrike">
              <a:solidFill>
                <a:srgbClr val="000000"/>
              </a:solidFill>
              <a:latin typeface="Arial"/>
              <a:ea typeface="Arial"/>
              <a:cs typeface="Arial"/>
              <a:sym typeface="Arial"/>
            </a:endParaRPr>
          </a:p>
        </p:txBody>
      </p:sp>
      <p:sp>
        <p:nvSpPr>
          <p:cNvPr id="183" name="Google Shape;183;p15"/>
          <p:cNvSpPr txBox="1"/>
          <p:nvPr/>
        </p:nvSpPr>
        <p:spPr>
          <a:xfrm>
            <a:off x="15485050" y="5230825"/>
            <a:ext cx="9039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rgbClr val="000000"/>
                </a:solidFill>
                <a:latin typeface="Arial"/>
                <a:ea typeface="Arial"/>
                <a:cs typeface="Arial"/>
                <a:sym typeface="Arial"/>
              </a:rPr>
              <a:t>📌</a:t>
            </a:r>
            <a:endParaRPr b="0" i="0" sz="42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p:nvPr/>
        </p:nvSpPr>
        <p:spPr>
          <a:xfrm flipH="1">
            <a:off x="0" y="0"/>
            <a:ext cx="18288000" cy="10287000"/>
          </a:xfrm>
          <a:custGeom>
            <a:rect b="b" l="l" r="r" t="t"/>
            <a:pathLst>
              <a:path extrusionOk="0" h="10287000" w="18288000">
                <a:moveTo>
                  <a:pt x="18288000" y="0"/>
                </a:moveTo>
                <a:lnTo>
                  <a:pt x="0" y="0"/>
                </a:lnTo>
                <a:lnTo>
                  <a:pt x="0" y="10287000"/>
                </a:lnTo>
                <a:lnTo>
                  <a:pt x="18288000" y="10287000"/>
                </a:lnTo>
                <a:lnTo>
                  <a:pt x="18288000" y="0"/>
                </a:lnTo>
                <a:close/>
              </a:path>
            </a:pathLst>
          </a:custGeom>
          <a:blipFill rotWithShape="1">
            <a:blip r:embed="rId3">
              <a:alphaModFix/>
            </a:blip>
            <a:stretch>
              <a:fillRect b="-9217" l="0" r="0" t="-9219"/>
            </a:stretch>
          </a:blipFill>
          <a:ln>
            <a:noFill/>
          </a:ln>
        </p:spPr>
      </p:sp>
      <p:grpSp>
        <p:nvGrpSpPr>
          <p:cNvPr id="189" name="Google Shape;189;p16"/>
          <p:cNvGrpSpPr/>
          <p:nvPr/>
        </p:nvGrpSpPr>
        <p:grpSpPr>
          <a:xfrm>
            <a:off x="-754699" y="-72331"/>
            <a:ext cx="1028700" cy="1843772"/>
            <a:chOff x="0" y="-19050"/>
            <a:chExt cx="270933" cy="485602"/>
          </a:xfrm>
        </p:grpSpPr>
        <p:sp>
          <p:nvSpPr>
            <p:cNvPr id="190" name="Google Shape;190;p16"/>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191" name="Google Shape;191;p16"/>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16"/>
          <p:cNvGrpSpPr/>
          <p:nvPr/>
        </p:nvGrpSpPr>
        <p:grpSpPr>
          <a:xfrm>
            <a:off x="-754699" y="8241042"/>
            <a:ext cx="1028700" cy="1242062"/>
            <a:chOff x="0" y="-19050"/>
            <a:chExt cx="270933" cy="327127"/>
          </a:xfrm>
        </p:grpSpPr>
        <p:sp>
          <p:nvSpPr>
            <p:cNvPr id="193" name="Google Shape;193;p16"/>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194" name="Google Shape;194;p16"/>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16"/>
          <p:cNvGrpSpPr/>
          <p:nvPr/>
        </p:nvGrpSpPr>
        <p:grpSpPr>
          <a:xfrm>
            <a:off x="-754699" y="9410773"/>
            <a:ext cx="1028700" cy="1101031"/>
            <a:chOff x="0" y="-19050"/>
            <a:chExt cx="270933" cy="289983"/>
          </a:xfrm>
        </p:grpSpPr>
        <p:sp>
          <p:nvSpPr>
            <p:cNvPr id="196" name="Google Shape;196;p1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197" name="Google Shape;197;p16"/>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cxnSp>
        <p:nvCxnSpPr>
          <p:cNvPr id="198" name="Google Shape;198;p16"/>
          <p:cNvCxnSpPr/>
          <p:nvPr/>
        </p:nvCxnSpPr>
        <p:spPr>
          <a:xfrm>
            <a:off x="514350" y="2142480"/>
            <a:ext cx="903745" cy="0"/>
          </a:xfrm>
          <a:prstGeom prst="straightConnector1">
            <a:avLst/>
          </a:prstGeom>
          <a:noFill/>
          <a:ln cap="flat" cmpd="sng" w="161925">
            <a:solidFill>
              <a:srgbClr val="1B9461"/>
            </a:solidFill>
            <a:prstDash val="solid"/>
            <a:round/>
            <a:headEnd len="sm" w="sm" type="none"/>
            <a:tailEnd len="sm" w="sm" type="none"/>
          </a:ln>
        </p:spPr>
      </p:cxnSp>
      <p:cxnSp>
        <p:nvCxnSpPr>
          <p:cNvPr id="199" name="Google Shape;199;p16"/>
          <p:cNvCxnSpPr/>
          <p:nvPr/>
        </p:nvCxnSpPr>
        <p:spPr>
          <a:xfrm>
            <a:off x="2900114" y="7429048"/>
            <a:ext cx="11952649" cy="0"/>
          </a:xfrm>
          <a:prstGeom prst="straightConnector1">
            <a:avLst/>
          </a:prstGeom>
          <a:noFill/>
          <a:ln cap="rnd" cmpd="sng" w="76200">
            <a:solidFill>
              <a:srgbClr val="222222"/>
            </a:solidFill>
            <a:prstDash val="solid"/>
            <a:round/>
            <a:headEnd len="sm" w="sm" type="none"/>
            <a:tailEnd len="sm" w="sm" type="none"/>
          </a:ln>
        </p:spPr>
      </p:cxnSp>
      <p:sp>
        <p:nvSpPr>
          <p:cNvPr id="200" name="Google Shape;200;p16"/>
          <p:cNvSpPr/>
          <p:nvPr/>
        </p:nvSpPr>
        <p:spPr>
          <a:xfrm rot="-9317080">
            <a:off x="1914118" y="5109423"/>
            <a:ext cx="2129669" cy="1964379"/>
          </a:xfrm>
          <a:custGeom>
            <a:rect b="b" l="l" r="r" t="t"/>
            <a:pathLst>
              <a:path extrusionOk="0" h="1964379" w="2129669">
                <a:moveTo>
                  <a:pt x="0" y="0"/>
                </a:moveTo>
                <a:lnTo>
                  <a:pt x="2129668" y="0"/>
                </a:lnTo>
                <a:lnTo>
                  <a:pt x="2129668" y="1964379"/>
                </a:lnTo>
                <a:lnTo>
                  <a:pt x="0" y="1964379"/>
                </a:lnTo>
                <a:lnTo>
                  <a:pt x="0" y="0"/>
                </a:lnTo>
                <a:close/>
              </a:path>
            </a:pathLst>
          </a:custGeom>
          <a:blipFill rotWithShape="1">
            <a:blip r:embed="rId4">
              <a:alphaModFix/>
            </a:blip>
            <a:stretch>
              <a:fillRect b="-23681" l="0" r="-10138" t="0"/>
            </a:stretch>
          </a:blipFill>
          <a:ln>
            <a:noFill/>
          </a:ln>
        </p:spPr>
      </p:sp>
      <p:grpSp>
        <p:nvGrpSpPr>
          <p:cNvPr id="201" name="Google Shape;201;p16"/>
          <p:cNvGrpSpPr/>
          <p:nvPr/>
        </p:nvGrpSpPr>
        <p:grpSpPr>
          <a:xfrm>
            <a:off x="2735712" y="7264646"/>
            <a:ext cx="328804" cy="328804"/>
            <a:chOff x="0" y="0"/>
            <a:chExt cx="812800" cy="812800"/>
          </a:xfrm>
        </p:grpSpPr>
        <p:sp>
          <p:nvSpPr>
            <p:cNvPr id="202" name="Google Shape;202;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cap="sq" cmpd="sng" w="38100">
              <a:solidFill>
                <a:srgbClr val="222222"/>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16"/>
          <p:cNvSpPr/>
          <p:nvPr/>
        </p:nvSpPr>
        <p:spPr>
          <a:xfrm rot="-9317080">
            <a:off x="4708303" y="5036550"/>
            <a:ext cx="2338601" cy="1994975"/>
          </a:xfrm>
          <a:custGeom>
            <a:rect b="b" l="l" r="r" t="t"/>
            <a:pathLst>
              <a:path extrusionOk="0" h="1994975" w="2338601">
                <a:moveTo>
                  <a:pt x="0" y="0"/>
                </a:moveTo>
                <a:lnTo>
                  <a:pt x="2338601" y="0"/>
                </a:lnTo>
                <a:lnTo>
                  <a:pt x="2338601" y="1994975"/>
                </a:lnTo>
                <a:lnTo>
                  <a:pt x="0" y="1994975"/>
                </a:lnTo>
                <a:lnTo>
                  <a:pt x="0" y="0"/>
                </a:lnTo>
                <a:close/>
              </a:path>
            </a:pathLst>
          </a:custGeom>
          <a:blipFill rotWithShape="1">
            <a:blip r:embed="rId4">
              <a:alphaModFix/>
            </a:blip>
            <a:stretch>
              <a:fillRect b="-21781" l="0" r="-300" t="0"/>
            </a:stretch>
          </a:blipFill>
          <a:ln>
            <a:noFill/>
          </a:ln>
        </p:spPr>
      </p:sp>
      <p:grpSp>
        <p:nvGrpSpPr>
          <p:cNvPr id="205" name="Google Shape;205;p16"/>
          <p:cNvGrpSpPr/>
          <p:nvPr/>
        </p:nvGrpSpPr>
        <p:grpSpPr>
          <a:xfrm>
            <a:off x="5722864" y="7264646"/>
            <a:ext cx="328804" cy="328804"/>
            <a:chOff x="0" y="0"/>
            <a:chExt cx="812800" cy="812800"/>
          </a:xfrm>
        </p:grpSpPr>
        <p:sp>
          <p:nvSpPr>
            <p:cNvPr id="206" name="Google Shape;206;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cap="sq" cmpd="sng" w="38100">
              <a:solidFill>
                <a:srgbClr val="222222"/>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8" name="Google Shape;208;p16"/>
          <p:cNvSpPr/>
          <p:nvPr/>
        </p:nvSpPr>
        <p:spPr>
          <a:xfrm rot="-9317080">
            <a:off x="8029511" y="5104201"/>
            <a:ext cx="2148660" cy="1965691"/>
          </a:xfrm>
          <a:custGeom>
            <a:rect b="b" l="l" r="r" t="t"/>
            <a:pathLst>
              <a:path extrusionOk="0" h="1965691" w="2148660">
                <a:moveTo>
                  <a:pt x="0" y="0"/>
                </a:moveTo>
                <a:lnTo>
                  <a:pt x="2148660" y="0"/>
                </a:lnTo>
                <a:lnTo>
                  <a:pt x="2148660" y="1965691"/>
                </a:lnTo>
                <a:lnTo>
                  <a:pt x="0" y="1965691"/>
                </a:lnTo>
                <a:lnTo>
                  <a:pt x="0" y="0"/>
                </a:lnTo>
                <a:close/>
              </a:path>
            </a:pathLst>
          </a:custGeom>
          <a:blipFill rotWithShape="1">
            <a:blip r:embed="rId4">
              <a:alphaModFix/>
            </a:blip>
            <a:stretch>
              <a:fillRect b="-23598" l="0" r="-9167" t="0"/>
            </a:stretch>
          </a:blipFill>
          <a:ln>
            <a:noFill/>
          </a:ln>
        </p:spPr>
      </p:sp>
      <p:grpSp>
        <p:nvGrpSpPr>
          <p:cNvPr id="209" name="Google Shape;209;p16"/>
          <p:cNvGrpSpPr/>
          <p:nvPr/>
        </p:nvGrpSpPr>
        <p:grpSpPr>
          <a:xfrm>
            <a:off x="8868952" y="7264646"/>
            <a:ext cx="328804" cy="328804"/>
            <a:chOff x="0" y="0"/>
            <a:chExt cx="812800" cy="812800"/>
          </a:xfrm>
        </p:grpSpPr>
        <p:sp>
          <p:nvSpPr>
            <p:cNvPr id="210" name="Google Shape;210;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cap="sq" cmpd="sng" w="38100">
              <a:solidFill>
                <a:srgbClr val="222222"/>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2" name="Google Shape;212;p16"/>
          <p:cNvSpPr/>
          <p:nvPr/>
        </p:nvSpPr>
        <p:spPr>
          <a:xfrm rot="-9317080">
            <a:off x="11001446" y="5040919"/>
            <a:ext cx="2177149" cy="2025768"/>
          </a:xfrm>
          <a:custGeom>
            <a:rect b="b" l="l" r="r" t="t"/>
            <a:pathLst>
              <a:path extrusionOk="0" h="2025768" w="2177149">
                <a:moveTo>
                  <a:pt x="0" y="0"/>
                </a:moveTo>
                <a:lnTo>
                  <a:pt x="2177149" y="0"/>
                </a:lnTo>
                <a:lnTo>
                  <a:pt x="2177149" y="2025769"/>
                </a:lnTo>
                <a:lnTo>
                  <a:pt x="0" y="2025769"/>
                </a:lnTo>
                <a:lnTo>
                  <a:pt x="0" y="0"/>
                </a:lnTo>
                <a:close/>
              </a:path>
            </a:pathLst>
          </a:custGeom>
          <a:blipFill rotWithShape="1">
            <a:blip r:embed="rId4">
              <a:alphaModFix/>
            </a:blip>
            <a:stretch>
              <a:fillRect b="-19932" l="0" r="-7736" t="0"/>
            </a:stretch>
          </a:blipFill>
          <a:ln>
            <a:noFill/>
          </a:ln>
        </p:spPr>
      </p:sp>
      <p:grpSp>
        <p:nvGrpSpPr>
          <p:cNvPr id="213" name="Google Shape;213;p16"/>
          <p:cNvGrpSpPr/>
          <p:nvPr/>
        </p:nvGrpSpPr>
        <p:grpSpPr>
          <a:xfrm>
            <a:off x="11855512" y="7264646"/>
            <a:ext cx="328804" cy="328804"/>
            <a:chOff x="0" y="0"/>
            <a:chExt cx="812800" cy="812800"/>
          </a:xfrm>
        </p:grpSpPr>
        <p:sp>
          <p:nvSpPr>
            <p:cNvPr id="214" name="Google Shape;214;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cap="sq" cmpd="sng" w="38100">
              <a:solidFill>
                <a:srgbClr val="222222"/>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16"/>
          <p:cNvSpPr/>
          <p:nvPr/>
        </p:nvSpPr>
        <p:spPr>
          <a:xfrm rot="-9317080">
            <a:off x="13670153" y="5020791"/>
            <a:ext cx="2189751" cy="1975768"/>
          </a:xfrm>
          <a:custGeom>
            <a:rect b="b" l="l" r="r" t="t"/>
            <a:pathLst>
              <a:path extrusionOk="0" h="1975768" w="2189751">
                <a:moveTo>
                  <a:pt x="0" y="0"/>
                </a:moveTo>
                <a:lnTo>
                  <a:pt x="2189750" y="0"/>
                </a:lnTo>
                <a:lnTo>
                  <a:pt x="2189750" y="1975768"/>
                </a:lnTo>
                <a:lnTo>
                  <a:pt x="0" y="1975768"/>
                </a:lnTo>
                <a:lnTo>
                  <a:pt x="0" y="0"/>
                </a:lnTo>
                <a:close/>
              </a:path>
            </a:pathLst>
          </a:custGeom>
          <a:blipFill rotWithShape="1">
            <a:blip r:embed="rId4">
              <a:alphaModFix/>
            </a:blip>
            <a:stretch>
              <a:fillRect b="-22966" l="-7119" r="0" t="0"/>
            </a:stretch>
          </a:blipFill>
          <a:ln>
            <a:noFill/>
          </a:ln>
        </p:spPr>
      </p:sp>
      <p:grpSp>
        <p:nvGrpSpPr>
          <p:cNvPr id="217" name="Google Shape;217;p16"/>
          <p:cNvGrpSpPr/>
          <p:nvPr/>
        </p:nvGrpSpPr>
        <p:grpSpPr>
          <a:xfrm>
            <a:off x="14688360" y="7264646"/>
            <a:ext cx="328804" cy="328804"/>
            <a:chOff x="0" y="0"/>
            <a:chExt cx="812800" cy="812800"/>
          </a:xfrm>
        </p:grpSpPr>
        <p:sp>
          <p:nvSpPr>
            <p:cNvPr id="218" name="Google Shape;218;p1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a:ln cap="sq" cmpd="sng" w="38100">
              <a:solidFill>
                <a:srgbClr val="222222"/>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txBox="1"/>
            <p:nvPr/>
          </p:nvSpPr>
          <p:spPr>
            <a:xfrm>
              <a:off x="76200" y="57150"/>
              <a:ext cx="660400" cy="67945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0" name="Google Shape;220;p16"/>
          <p:cNvSpPr/>
          <p:nvPr/>
        </p:nvSpPr>
        <p:spPr>
          <a:xfrm>
            <a:off x="2474989" y="5522286"/>
            <a:ext cx="850250" cy="850250"/>
          </a:xfrm>
          <a:custGeom>
            <a:rect b="b" l="l" r="r" t="t"/>
            <a:pathLst>
              <a:path extrusionOk="0" h="850250" w="850250">
                <a:moveTo>
                  <a:pt x="0" y="0"/>
                </a:moveTo>
                <a:lnTo>
                  <a:pt x="850250" y="0"/>
                </a:lnTo>
                <a:lnTo>
                  <a:pt x="850250" y="850250"/>
                </a:lnTo>
                <a:lnTo>
                  <a:pt x="0" y="850250"/>
                </a:lnTo>
                <a:lnTo>
                  <a:pt x="0" y="0"/>
                </a:lnTo>
                <a:close/>
              </a:path>
            </a:pathLst>
          </a:custGeom>
          <a:blipFill rotWithShape="1">
            <a:blip r:embed="rId5">
              <a:alphaModFix/>
            </a:blip>
            <a:stretch>
              <a:fillRect b="0" l="0" r="0" t="0"/>
            </a:stretch>
          </a:blipFill>
          <a:ln>
            <a:noFill/>
          </a:ln>
        </p:spPr>
      </p:sp>
      <p:sp>
        <p:nvSpPr>
          <p:cNvPr id="221" name="Google Shape;221;p16"/>
          <p:cNvSpPr/>
          <p:nvPr/>
        </p:nvSpPr>
        <p:spPr>
          <a:xfrm>
            <a:off x="5440808" y="5541692"/>
            <a:ext cx="892916" cy="811437"/>
          </a:xfrm>
          <a:custGeom>
            <a:rect b="b" l="l" r="r" t="t"/>
            <a:pathLst>
              <a:path extrusionOk="0" h="811437" w="892916">
                <a:moveTo>
                  <a:pt x="0" y="0"/>
                </a:moveTo>
                <a:lnTo>
                  <a:pt x="892916" y="0"/>
                </a:lnTo>
                <a:lnTo>
                  <a:pt x="892916" y="811438"/>
                </a:lnTo>
                <a:lnTo>
                  <a:pt x="0" y="811438"/>
                </a:lnTo>
                <a:lnTo>
                  <a:pt x="0" y="0"/>
                </a:lnTo>
                <a:close/>
              </a:path>
            </a:pathLst>
          </a:custGeom>
          <a:blipFill rotWithShape="1">
            <a:blip r:embed="rId6">
              <a:alphaModFix/>
            </a:blip>
            <a:stretch>
              <a:fillRect b="0" l="0" r="0" t="0"/>
            </a:stretch>
          </a:blipFill>
          <a:ln>
            <a:noFill/>
          </a:ln>
        </p:spPr>
      </p:sp>
      <p:sp>
        <p:nvSpPr>
          <p:cNvPr id="222" name="Google Shape;222;p16"/>
          <p:cNvSpPr/>
          <p:nvPr/>
        </p:nvSpPr>
        <p:spPr>
          <a:xfrm>
            <a:off x="8610455" y="5611327"/>
            <a:ext cx="845799" cy="803509"/>
          </a:xfrm>
          <a:custGeom>
            <a:rect b="b" l="l" r="r" t="t"/>
            <a:pathLst>
              <a:path extrusionOk="0" h="803509" w="845799">
                <a:moveTo>
                  <a:pt x="0" y="0"/>
                </a:moveTo>
                <a:lnTo>
                  <a:pt x="845798" y="0"/>
                </a:lnTo>
                <a:lnTo>
                  <a:pt x="845798" y="803509"/>
                </a:lnTo>
                <a:lnTo>
                  <a:pt x="0" y="803509"/>
                </a:lnTo>
                <a:lnTo>
                  <a:pt x="0" y="0"/>
                </a:lnTo>
                <a:close/>
              </a:path>
            </a:pathLst>
          </a:custGeom>
          <a:blipFill rotWithShape="1">
            <a:blip r:embed="rId7">
              <a:alphaModFix/>
            </a:blip>
            <a:stretch>
              <a:fillRect b="0" l="0" r="0" t="0"/>
            </a:stretch>
          </a:blipFill>
          <a:ln>
            <a:noFill/>
          </a:ln>
        </p:spPr>
      </p:sp>
      <p:sp>
        <p:nvSpPr>
          <p:cNvPr id="223" name="Google Shape;223;p16"/>
          <p:cNvSpPr/>
          <p:nvPr/>
        </p:nvSpPr>
        <p:spPr>
          <a:xfrm>
            <a:off x="14414145" y="5542677"/>
            <a:ext cx="877214" cy="714234"/>
          </a:xfrm>
          <a:custGeom>
            <a:rect b="b" l="l" r="r" t="t"/>
            <a:pathLst>
              <a:path extrusionOk="0" h="714234" w="877214">
                <a:moveTo>
                  <a:pt x="0" y="0"/>
                </a:moveTo>
                <a:lnTo>
                  <a:pt x="877214" y="0"/>
                </a:lnTo>
                <a:lnTo>
                  <a:pt x="877214" y="714234"/>
                </a:lnTo>
                <a:lnTo>
                  <a:pt x="0" y="714234"/>
                </a:lnTo>
                <a:lnTo>
                  <a:pt x="0" y="0"/>
                </a:lnTo>
                <a:close/>
              </a:path>
            </a:pathLst>
          </a:custGeom>
          <a:blipFill rotWithShape="1">
            <a:blip r:embed="rId8">
              <a:alphaModFix/>
            </a:blip>
            <a:stretch>
              <a:fillRect b="0" l="0" r="0" t="0"/>
            </a:stretch>
          </a:blipFill>
          <a:ln>
            <a:noFill/>
          </a:ln>
        </p:spPr>
      </p:sp>
      <p:sp>
        <p:nvSpPr>
          <p:cNvPr id="224" name="Google Shape;224;p16"/>
          <p:cNvSpPr/>
          <p:nvPr/>
        </p:nvSpPr>
        <p:spPr>
          <a:xfrm>
            <a:off x="11526250" y="5570300"/>
            <a:ext cx="903001" cy="823385"/>
          </a:xfrm>
          <a:custGeom>
            <a:rect b="b" l="l" r="r" t="t"/>
            <a:pathLst>
              <a:path extrusionOk="0" h="823385" w="795596">
                <a:moveTo>
                  <a:pt x="0" y="0"/>
                </a:moveTo>
                <a:lnTo>
                  <a:pt x="795596" y="0"/>
                </a:lnTo>
                <a:lnTo>
                  <a:pt x="795596" y="823386"/>
                </a:lnTo>
                <a:lnTo>
                  <a:pt x="0" y="823386"/>
                </a:lnTo>
                <a:lnTo>
                  <a:pt x="0" y="0"/>
                </a:lnTo>
                <a:close/>
              </a:path>
            </a:pathLst>
          </a:custGeom>
          <a:blipFill rotWithShape="1">
            <a:blip r:embed="rId9">
              <a:alphaModFix/>
            </a:blip>
            <a:stretch>
              <a:fillRect b="0" l="0" r="0" t="0"/>
            </a:stretch>
          </a:blipFill>
          <a:ln>
            <a:noFill/>
          </a:ln>
        </p:spPr>
      </p:sp>
      <p:sp>
        <p:nvSpPr>
          <p:cNvPr id="225" name="Google Shape;225;p16"/>
          <p:cNvSpPr txBox="1"/>
          <p:nvPr/>
        </p:nvSpPr>
        <p:spPr>
          <a:xfrm>
            <a:off x="514350" y="981075"/>
            <a:ext cx="11698974" cy="847725"/>
          </a:xfrm>
          <a:prstGeom prst="rect">
            <a:avLst/>
          </a:prstGeom>
          <a:noFill/>
          <a:ln>
            <a:noFill/>
          </a:ln>
        </p:spPr>
        <p:txBody>
          <a:bodyPr anchorCtr="0" anchor="t" bIns="0" lIns="0" spcFirstLastPara="1" rIns="0" wrap="square" tIns="0">
            <a:spAutoFit/>
          </a:bodyPr>
          <a:lstStyle/>
          <a:p>
            <a:pPr indent="0" lvl="0" marL="0" marR="0" rtl="0" algn="l">
              <a:lnSpc>
                <a:spcPct val="119992"/>
              </a:lnSpc>
              <a:spcBef>
                <a:spcPts val="0"/>
              </a:spcBef>
              <a:spcAft>
                <a:spcPts val="0"/>
              </a:spcAft>
              <a:buClr>
                <a:srgbClr val="000000"/>
              </a:buClr>
              <a:buSzPts val="5252"/>
              <a:buFont typeface="Arial"/>
              <a:buNone/>
            </a:pPr>
            <a:r>
              <a:rPr b="1" i="0" lang="en-US" sz="5252" u="none" cap="none" strike="noStrike">
                <a:solidFill>
                  <a:srgbClr val="1B9461"/>
                </a:solidFill>
                <a:latin typeface="Poppins"/>
                <a:ea typeface="Poppins"/>
                <a:cs typeface="Poppins"/>
                <a:sym typeface="Poppins"/>
              </a:rPr>
              <a:t>Objective and the Methods</a:t>
            </a:r>
            <a:endParaRPr b="0" i="0" sz="1400" u="none" cap="none" strike="noStrike">
              <a:solidFill>
                <a:srgbClr val="000000"/>
              </a:solidFill>
              <a:latin typeface="Arial"/>
              <a:ea typeface="Arial"/>
              <a:cs typeface="Arial"/>
              <a:sym typeface="Arial"/>
            </a:endParaRPr>
          </a:p>
        </p:txBody>
      </p:sp>
      <p:sp>
        <p:nvSpPr>
          <p:cNvPr id="226" name="Google Shape;226;p16"/>
          <p:cNvSpPr txBox="1"/>
          <p:nvPr/>
        </p:nvSpPr>
        <p:spPr>
          <a:xfrm>
            <a:off x="1707797" y="8420177"/>
            <a:ext cx="2384700" cy="142860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Clr>
                <a:srgbClr val="000000"/>
              </a:buClr>
              <a:buSzPts val="1400"/>
              <a:buFont typeface="Arial"/>
              <a:buNone/>
            </a:pPr>
            <a:r>
              <a:rPr b="0" i="0" lang="en-US" sz="1600" u="none" cap="none" strike="noStrike">
                <a:solidFill>
                  <a:schemeClr val="dk1"/>
                </a:solidFill>
                <a:latin typeface="Poppins"/>
                <a:ea typeface="Poppins"/>
                <a:cs typeface="Poppins"/>
                <a:sym typeface="Poppins"/>
              </a:rPr>
              <a:t>Descriptive Analysis summarizes sales metrics using mean, median, and standard deviation</a:t>
            </a:r>
            <a:endParaRPr b="0" i="0" sz="1800" u="none" cap="none" strike="noStrike">
              <a:solidFill>
                <a:srgbClr val="000000"/>
              </a:solidFill>
              <a:latin typeface="Poppins"/>
              <a:ea typeface="Poppins"/>
              <a:cs typeface="Poppins"/>
              <a:sym typeface="Poppins"/>
            </a:endParaRPr>
          </a:p>
        </p:txBody>
      </p:sp>
      <p:sp>
        <p:nvSpPr>
          <p:cNvPr id="227" name="Google Shape;227;p16"/>
          <p:cNvSpPr txBox="1"/>
          <p:nvPr/>
        </p:nvSpPr>
        <p:spPr>
          <a:xfrm>
            <a:off x="1632192" y="7673439"/>
            <a:ext cx="2535900" cy="7449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2200"/>
              <a:buFont typeface="Arial"/>
              <a:buNone/>
            </a:pPr>
            <a:r>
              <a:rPr b="1" i="0" lang="en-US" sz="2200" u="none" cap="none" strike="noStrike">
                <a:solidFill>
                  <a:schemeClr val="dk1"/>
                </a:solidFill>
                <a:latin typeface="Poppins"/>
                <a:ea typeface="Poppins"/>
                <a:cs typeface="Poppins"/>
                <a:sym typeface="Poppins"/>
              </a:rPr>
              <a:t>Descriptive Analysis</a:t>
            </a:r>
            <a:endParaRPr b="1" i="0" sz="2400" u="none" cap="none" strike="noStrike">
              <a:solidFill>
                <a:srgbClr val="000000"/>
              </a:solidFill>
              <a:latin typeface="Poppins"/>
              <a:ea typeface="Poppins"/>
              <a:cs typeface="Poppins"/>
              <a:sym typeface="Poppins"/>
            </a:endParaRPr>
          </a:p>
        </p:txBody>
      </p:sp>
      <p:sp>
        <p:nvSpPr>
          <p:cNvPr id="228" name="Google Shape;228;p16"/>
          <p:cNvSpPr txBox="1"/>
          <p:nvPr/>
        </p:nvSpPr>
        <p:spPr>
          <a:xfrm>
            <a:off x="4736612" y="8256552"/>
            <a:ext cx="2384700" cy="113310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Clr>
                <a:srgbClr val="000000"/>
              </a:buClr>
              <a:buSzPts val="1500"/>
              <a:buFont typeface="Arial"/>
              <a:buNone/>
            </a:pPr>
            <a:r>
              <a:rPr lang="en-US" sz="1600">
                <a:solidFill>
                  <a:schemeClr val="dk1"/>
                </a:solidFill>
                <a:latin typeface="Poppins"/>
                <a:ea typeface="Poppins"/>
                <a:cs typeface="Poppins"/>
                <a:sym typeface="Poppins"/>
              </a:rPr>
              <a:t>T</a:t>
            </a:r>
            <a:r>
              <a:rPr b="0" i="0" lang="en-US" sz="1600" u="none" cap="none" strike="noStrike">
                <a:solidFill>
                  <a:schemeClr val="dk1"/>
                </a:solidFill>
                <a:latin typeface="Poppins"/>
                <a:ea typeface="Poppins"/>
                <a:cs typeface="Poppins"/>
                <a:sym typeface="Poppins"/>
              </a:rPr>
              <a:t>o identify sales patterns, forecast demand, and optimize inventory planning </a:t>
            </a:r>
            <a:endParaRPr b="0" i="0" sz="1800" u="none" cap="none" strike="noStrike">
              <a:solidFill>
                <a:srgbClr val="000000"/>
              </a:solidFill>
              <a:latin typeface="Poppins"/>
              <a:ea typeface="Poppins"/>
              <a:cs typeface="Poppins"/>
              <a:sym typeface="Poppins"/>
            </a:endParaRPr>
          </a:p>
        </p:txBody>
      </p:sp>
      <p:sp>
        <p:nvSpPr>
          <p:cNvPr id="229" name="Google Shape;229;p16"/>
          <p:cNvSpPr txBox="1"/>
          <p:nvPr/>
        </p:nvSpPr>
        <p:spPr>
          <a:xfrm>
            <a:off x="7656974" y="8420175"/>
            <a:ext cx="2568600" cy="142860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Clr>
                <a:srgbClr val="000000"/>
              </a:buClr>
              <a:buSzPts val="1400"/>
              <a:buFont typeface="Arial"/>
              <a:buNone/>
            </a:pPr>
            <a:r>
              <a:rPr b="0" i="0" lang="en-US" sz="1600" u="none" cap="none" strike="noStrike">
                <a:solidFill>
                  <a:schemeClr val="dk1"/>
                </a:solidFill>
                <a:latin typeface="Poppins"/>
                <a:ea typeface="Poppins"/>
                <a:cs typeface="Poppins"/>
                <a:sym typeface="Poppins"/>
              </a:rPr>
              <a:t>Customer and product segmentation revealing that wholesalers and retailers contributed over 50% of total revenue</a:t>
            </a:r>
            <a:endParaRPr b="0" i="0" sz="1800" u="none" cap="none" strike="noStrike">
              <a:solidFill>
                <a:srgbClr val="000000"/>
              </a:solidFill>
              <a:latin typeface="Poppins"/>
              <a:ea typeface="Poppins"/>
              <a:cs typeface="Poppins"/>
              <a:sym typeface="Poppins"/>
            </a:endParaRPr>
          </a:p>
        </p:txBody>
      </p:sp>
      <p:sp>
        <p:nvSpPr>
          <p:cNvPr id="230" name="Google Shape;230;p16"/>
          <p:cNvSpPr txBox="1"/>
          <p:nvPr/>
        </p:nvSpPr>
        <p:spPr>
          <a:xfrm>
            <a:off x="10827597" y="8420177"/>
            <a:ext cx="2384700" cy="23787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600"/>
              </a:spcBef>
              <a:spcAft>
                <a:spcPts val="0"/>
              </a:spcAft>
              <a:buClr>
                <a:srgbClr val="000000"/>
              </a:buClr>
              <a:buSzPts val="1500"/>
              <a:buFont typeface="Arial"/>
              <a:buNone/>
            </a:pPr>
            <a:r>
              <a:rPr b="0" i="0" lang="en-US" sz="1600" u="none" cap="none" strike="noStrike">
                <a:solidFill>
                  <a:schemeClr val="dk1"/>
                </a:solidFill>
                <a:latin typeface="Poppins"/>
                <a:ea typeface="Poppins"/>
                <a:cs typeface="Poppins"/>
                <a:sym typeface="Poppins"/>
              </a:rPr>
              <a:t> Discount impact assessment showing hotels received highest discounts (10.7%) despite lower revenue contribution</a:t>
            </a:r>
            <a:endParaRPr b="0" i="0" sz="1600" u="none" cap="none" strike="noStrike">
              <a:solidFill>
                <a:schemeClr val="dk1"/>
              </a:solidFill>
              <a:latin typeface="Poppins"/>
              <a:ea typeface="Poppins"/>
              <a:cs typeface="Poppins"/>
              <a:sym typeface="Poppins"/>
            </a:endParaRPr>
          </a:p>
          <a:p>
            <a:pPr indent="0" lvl="0" marL="0" marR="0" rtl="0" algn="ctr">
              <a:lnSpc>
                <a:spcPct val="115000"/>
              </a:lnSpc>
              <a:spcBef>
                <a:spcPts val="600"/>
              </a:spcBef>
              <a:spcAft>
                <a:spcPts val="0"/>
              </a:spcAft>
              <a:buClr>
                <a:srgbClr val="000000"/>
              </a:buClr>
              <a:buSzPts val="1500"/>
              <a:buFont typeface="Arial"/>
              <a:buNone/>
            </a:pPr>
            <a:r>
              <a:t/>
            </a:r>
            <a:endParaRPr b="0" i="0" sz="1500" u="none" cap="none" strike="noStrike">
              <a:solidFill>
                <a:schemeClr val="dk1"/>
              </a:solidFill>
              <a:latin typeface="Poppins"/>
              <a:ea typeface="Poppins"/>
              <a:cs typeface="Poppins"/>
              <a:sym typeface="Poppins"/>
            </a:endParaRPr>
          </a:p>
          <a:p>
            <a:pPr indent="0" lvl="0" marL="0" marR="0" rtl="0" algn="ctr">
              <a:lnSpc>
                <a:spcPct val="120014"/>
              </a:lnSpc>
              <a:spcBef>
                <a:spcPts val="600"/>
              </a:spcBef>
              <a:spcAft>
                <a:spcPts val="0"/>
              </a:spcAft>
              <a:buClr>
                <a:srgbClr val="000000"/>
              </a:buClr>
              <a:buSzPts val="1689"/>
              <a:buFont typeface="Arial"/>
              <a:buNone/>
            </a:pPr>
            <a:r>
              <a:t/>
            </a:r>
            <a:endParaRPr b="0" i="0" sz="1689" u="none" cap="none" strike="noStrike">
              <a:solidFill>
                <a:srgbClr val="2A2E3A"/>
              </a:solidFill>
              <a:latin typeface="Poppins"/>
              <a:ea typeface="Poppins"/>
              <a:cs typeface="Poppins"/>
              <a:sym typeface="Poppins"/>
            </a:endParaRPr>
          </a:p>
        </p:txBody>
      </p:sp>
      <p:sp>
        <p:nvSpPr>
          <p:cNvPr id="231" name="Google Shape;231;p16"/>
          <p:cNvSpPr txBox="1"/>
          <p:nvPr/>
        </p:nvSpPr>
        <p:spPr>
          <a:xfrm>
            <a:off x="13660445" y="8420177"/>
            <a:ext cx="2384700" cy="1428600"/>
          </a:xfrm>
          <a:prstGeom prst="rect">
            <a:avLst/>
          </a:prstGeom>
          <a:noFill/>
          <a:ln>
            <a:noFill/>
          </a:ln>
        </p:spPr>
        <p:txBody>
          <a:bodyPr anchorCtr="0" anchor="t" bIns="0" lIns="0" spcFirstLastPara="1" rIns="0" wrap="square" tIns="0">
            <a:spAutoFit/>
          </a:bodyPr>
          <a:lstStyle/>
          <a:p>
            <a:pPr indent="0" lvl="0" marL="0" marR="0" rtl="0" algn="ctr">
              <a:lnSpc>
                <a:spcPct val="120014"/>
              </a:lnSpc>
              <a:spcBef>
                <a:spcPts val="0"/>
              </a:spcBef>
              <a:spcAft>
                <a:spcPts val="0"/>
              </a:spcAft>
              <a:buClr>
                <a:srgbClr val="000000"/>
              </a:buClr>
              <a:buSzPts val="1500"/>
              <a:buFont typeface="Arial"/>
              <a:buNone/>
            </a:pPr>
            <a:r>
              <a:rPr b="0" i="0" lang="en-US" sz="1600" u="none" cap="none" strike="noStrike">
                <a:solidFill>
                  <a:schemeClr val="dk1"/>
                </a:solidFill>
                <a:latin typeface="Poppins"/>
                <a:ea typeface="Poppins"/>
                <a:cs typeface="Poppins"/>
                <a:sym typeface="Poppins"/>
              </a:rPr>
              <a:t>T-tests, ANOVA, and correlation analysis to validate findings and relationships between variables</a:t>
            </a:r>
            <a:endParaRPr b="0" i="0" sz="1800" u="none" cap="none" strike="noStrike">
              <a:solidFill>
                <a:srgbClr val="000000"/>
              </a:solidFill>
              <a:latin typeface="Poppins"/>
              <a:ea typeface="Poppins"/>
              <a:cs typeface="Poppins"/>
              <a:sym typeface="Poppins"/>
            </a:endParaRPr>
          </a:p>
        </p:txBody>
      </p:sp>
      <p:sp>
        <p:nvSpPr>
          <p:cNvPr id="232" name="Google Shape;232;p16"/>
          <p:cNvSpPr txBox="1"/>
          <p:nvPr/>
        </p:nvSpPr>
        <p:spPr>
          <a:xfrm>
            <a:off x="514350" y="2652905"/>
            <a:ext cx="16745100" cy="10497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2199" u="none" cap="none" strike="noStrike">
                <a:solidFill>
                  <a:srgbClr val="1B9461"/>
                </a:solidFill>
                <a:latin typeface="Poppins"/>
                <a:ea typeface="Poppins"/>
                <a:cs typeface="Poppins"/>
                <a:sym typeface="Poppins"/>
              </a:rPr>
              <a:t>Objective</a:t>
            </a:r>
            <a:r>
              <a:rPr b="1" i="0" lang="en-US" sz="1999" u="none" cap="none" strike="noStrike">
                <a:solidFill>
                  <a:srgbClr val="1B9461"/>
                </a:solidFill>
                <a:latin typeface="Poppins"/>
                <a:ea typeface="Poppins"/>
                <a:cs typeface="Poppins"/>
                <a:sym typeface="Poppins"/>
              </a:rPr>
              <a:t>: </a:t>
            </a:r>
            <a:r>
              <a:rPr b="0" i="0" lang="en-US" sz="1999" u="none" cap="none" strike="noStrike">
                <a:solidFill>
                  <a:srgbClr val="222222"/>
                </a:solidFill>
                <a:latin typeface="Poppins"/>
                <a:ea typeface="Poppins"/>
                <a:cs typeface="Poppins"/>
                <a:sym typeface="Poppins"/>
              </a:rPr>
              <a:t>The aim of the project is to </a:t>
            </a:r>
            <a:r>
              <a:rPr b="0" i="0" lang="en-US" sz="1900" u="none" cap="none" strike="noStrike">
                <a:solidFill>
                  <a:schemeClr val="dk1"/>
                </a:solidFill>
                <a:latin typeface="Poppins"/>
                <a:ea typeface="Poppins"/>
                <a:cs typeface="Poppins"/>
                <a:sym typeface="Poppins"/>
              </a:rPr>
              <a:t>Enhance profitability and efficiency at Khai Khajani House by using data-driven analysis to optimize inventory, streamline payments, and align discount strategies with customer value. Identify and address operational bottlenecks to support sustainable business growth</a:t>
            </a:r>
            <a:endParaRPr b="0" i="0" sz="2100" u="none" cap="none" strike="noStrike">
              <a:solidFill>
                <a:srgbClr val="000000"/>
              </a:solidFill>
              <a:latin typeface="Poppins"/>
              <a:ea typeface="Poppins"/>
              <a:cs typeface="Poppins"/>
              <a:sym typeface="Poppins"/>
            </a:endParaRPr>
          </a:p>
        </p:txBody>
      </p:sp>
      <p:sp>
        <p:nvSpPr>
          <p:cNvPr id="233" name="Google Shape;233;p16"/>
          <p:cNvSpPr txBox="1"/>
          <p:nvPr/>
        </p:nvSpPr>
        <p:spPr>
          <a:xfrm>
            <a:off x="514425" y="3907046"/>
            <a:ext cx="16745100" cy="6987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2199" u="none" cap="none" strike="noStrike">
                <a:solidFill>
                  <a:srgbClr val="1B9461"/>
                </a:solidFill>
                <a:latin typeface="Poppins"/>
                <a:ea typeface="Poppins"/>
                <a:cs typeface="Poppins"/>
                <a:sym typeface="Poppins"/>
              </a:rPr>
              <a:t>Methods of Analysis:</a:t>
            </a:r>
            <a:r>
              <a:rPr b="1" i="0" lang="en-US" sz="1999" u="none" cap="none" strike="noStrike">
                <a:solidFill>
                  <a:srgbClr val="1B9461"/>
                </a:solidFill>
                <a:latin typeface="Poppins"/>
                <a:ea typeface="Poppins"/>
                <a:cs typeface="Poppins"/>
                <a:sym typeface="Poppins"/>
              </a:rPr>
              <a:t> </a:t>
            </a:r>
            <a:r>
              <a:rPr b="0" i="0" lang="en-US" sz="1900" u="none" cap="none" strike="noStrike">
                <a:solidFill>
                  <a:schemeClr val="dk1"/>
                </a:solidFill>
                <a:latin typeface="Poppins"/>
                <a:ea typeface="Poppins"/>
                <a:cs typeface="Poppins"/>
                <a:sym typeface="Poppins"/>
              </a:rPr>
              <a:t>Following rigorous data cleaning and preprocessing, five core analytical methods were deployed to uncover insights across sales categories, product performance, customer behavior, and future trends at Khai Khajani House</a:t>
            </a:r>
            <a:endParaRPr b="0" i="0" sz="2100" u="none" cap="none" strike="noStrike">
              <a:solidFill>
                <a:srgbClr val="000000"/>
              </a:solidFill>
              <a:latin typeface="Poppins"/>
              <a:ea typeface="Poppins"/>
              <a:cs typeface="Poppins"/>
              <a:sym typeface="Poppins"/>
            </a:endParaRPr>
          </a:p>
        </p:txBody>
      </p:sp>
      <p:sp>
        <p:nvSpPr>
          <p:cNvPr id="234" name="Google Shape;234;p16"/>
          <p:cNvSpPr txBox="1"/>
          <p:nvPr/>
        </p:nvSpPr>
        <p:spPr>
          <a:xfrm>
            <a:off x="4609682" y="7673439"/>
            <a:ext cx="2535900" cy="3387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2200"/>
              <a:buFont typeface="Arial"/>
              <a:buNone/>
            </a:pPr>
            <a:r>
              <a:rPr b="1" i="0" lang="en-US" sz="2200" u="none" cap="none" strike="noStrike">
                <a:solidFill>
                  <a:schemeClr val="dk1"/>
                </a:solidFill>
                <a:latin typeface="Poppins"/>
                <a:ea typeface="Poppins"/>
                <a:cs typeface="Poppins"/>
                <a:sym typeface="Poppins"/>
              </a:rPr>
              <a:t>Trend Analysis</a:t>
            </a:r>
            <a:endParaRPr b="1" i="0" sz="2400" u="none" cap="none" strike="noStrike">
              <a:solidFill>
                <a:srgbClr val="000000"/>
              </a:solidFill>
              <a:latin typeface="Poppins"/>
              <a:ea typeface="Poppins"/>
              <a:cs typeface="Poppins"/>
              <a:sym typeface="Poppins"/>
            </a:endParaRPr>
          </a:p>
        </p:txBody>
      </p:sp>
      <p:sp>
        <p:nvSpPr>
          <p:cNvPr id="235" name="Google Shape;235;p16"/>
          <p:cNvSpPr txBox="1"/>
          <p:nvPr/>
        </p:nvSpPr>
        <p:spPr>
          <a:xfrm>
            <a:off x="7765432" y="7673439"/>
            <a:ext cx="2535900" cy="6774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2000"/>
              <a:buFont typeface="Arial"/>
              <a:buNone/>
            </a:pPr>
            <a:r>
              <a:rPr b="1" i="0" lang="en-US" sz="2000" u="none" cap="none" strike="noStrike">
                <a:solidFill>
                  <a:schemeClr val="dk1"/>
                </a:solidFill>
                <a:latin typeface="Poppins"/>
                <a:ea typeface="Poppins"/>
                <a:cs typeface="Poppins"/>
                <a:sym typeface="Poppins"/>
              </a:rPr>
              <a:t>Segmentation Analysis</a:t>
            </a:r>
            <a:endParaRPr b="1" i="0" sz="2200" u="none" cap="none" strike="noStrike">
              <a:solidFill>
                <a:srgbClr val="000000"/>
              </a:solidFill>
              <a:latin typeface="Poppins"/>
              <a:ea typeface="Poppins"/>
              <a:cs typeface="Poppins"/>
              <a:sym typeface="Poppins"/>
            </a:endParaRPr>
          </a:p>
        </p:txBody>
      </p:sp>
      <p:sp>
        <p:nvSpPr>
          <p:cNvPr id="236" name="Google Shape;236;p16"/>
          <p:cNvSpPr txBox="1"/>
          <p:nvPr/>
        </p:nvSpPr>
        <p:spPr>
          <a:xfrm>
            <a:off x="10753117" y="7673439"/>
            <a:ext cx="2535900" cy="6774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2000"/>
              <a:buFont typeface="Arial"/>
              <a:buNone/>
            </a:pPr>
            <a:r>
              <a:rPr b="1" i="0" lang="en-US" sz="2000" u="none" cap="none" strike="noStrike">
                <a:solidFill>
                  <a:schemeClr val="dk1"/>
                </a:solidFill>
                <a:latin typeface="Poppins"/>
                <a:ea typeface="Poppins"/>
                <a:cs typeface="Poppins"/>
                <a:sym typeface="Poppins"/>
              </a:rPr>
              <a:t>Profitability Analysis</a:t>
            </a:r>
            <a:endParaRPr b="1" i="0" sz="2200" u="none" cap="none" strike="noStrike">
              <a:solidFill>
                <a:srgbClr val="000000"/>
              </a:solidFill>
              <a:latin typeface="Poppins"/>
              <a:ea typeface="Poppins"/>
              <a:cs typeface="Poppins"/>
              <a:sym typeface="Poppins"/>
            </a:endParaRPr>
          </a:p>
        </p:txBody>
      </p:sp>
      <p:sp>
        <p:nvSpPr>
          <p:cNvPr id="237" name="Google Shape;237;p16"/>
          <p:cNvSpPr txBox="1"/>
          <p:nvPr/>
        </p:nvSpPr>
        <p:spPr>
          <a:xfrm>
            <a:off x="13584840" y="7673439"/>
            <a:ext cx="2535900" cy="744900"/>
          </a:xfrm>
          <a:prstGeom prst="rect">
            <a:avLst/>
          </a:prstGeom>
          <a:noFill/>
          <a:ln>
            <a:noFill/>
          </a:ln>
        </p:spPr>
        <p:txBody>
          <a:bodyPr anchorCtr="0" anchor="t" bIns="0" lIns="0" spcFirstLastPara="1" rIns="0" wrap="square" tIns="0">
            <a:spAutoFit/>
          </a:bodyPr>
          <a:lstStyle/>
          <a:p>
            <a:pPr indent="0" lvl="0" marL="0" marR="0" rtl="0" algn="ctr">
              <a:lnSpc>
                <a:spcPct val="120010"/>
              </a:lnSpc>
              <a:spcBef>
                <a:spcPts val="0"/>
              </a:spcBef>
              <a:spcAft>
                <a:spcPts val="0"/>
              </a:spcAft>
              <a:buClr>
                <a:srgbClr val="000000"/>
              </a:buClr>
              <a:buSzPts val="2200"/>
              <a:buFont typeface="Arial"/>
              <a:buNone/>
            </a:pPr>
            <a:r>
              <a:rPr b="1" lang="en-US" sz="2200">
                <a:solidFill>
                  <a:schemeClr val="dk1"/>
                </a:solidFill>
                <a:latin typeface="Poppins"/>
                <a:ea typeface="Poppins"/>
                <a:cs typeface="Poppins"/>
                <a:sym typeface="Poppins"/>
              </a:rPr>
              <a:t>S</a:t>
            </a:r>
            <a:r>
              <a:rPr b="1" i="0" lang="en-US" sz="2200" u="none" cap="none" strike="noStrike">
                <a:solidFill>
                  <a:schemeClr val="dk1"/>
                </a:solidFill>
                <a:latin typeface="Poppins"/>
                <a:ea typeface="Poppins"/>
                <a:cs typeface="Poppins"/>
                <a:sym typeface="Poppins"/>
              </a:rPr>
              <a:t>tatistical Inference</a:t>
            </a:r>
            <a:endParaRPr b="1" i="0" sz="2400" u="none" cap="none" strike="noStrike">
              <a:solidFill>
                <a:srgbClr val="000000"/>
              </a:solidFill>
              <a:latin typeface="Poppins"/>
              <a:ea typeface="Poppins"/>
              <a:cs typeface="Poppins"/>
              <a:sym typeface="Poppins"/>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7" l="0" r="0" t="-9219"/>
            </a:stretch>
          </a:blipFill>
          <a:ln>
            <a:noFill/>
          </a:ln>
        </p:spPr>
      </p:sp>
      <p:grpSp>
        <p:nvGrpSpPr>
          <p:cNvPr id="243" name="Google Shape;243;p17"/>
          <p:cNvGrpSpPr/>
          <p:nvPr/>
        </p:nvGrpSpPr>
        <p:grpSpPr>
          <a:xfrm>
            <a:off x="0" y="-72331"/>
            <a:ext cx="9144059" cy="10359397"/>
            <a:chOff x="0" y="-19050"/>
            <a:chExt cx="2408296" cy="2728383"/>
          </a:xfrm>
        </p:grpSpPr>
        <p:sp>
          <p:nvSpPr>
            <p:cNvPr id="244" name="Google Shape;244;p17"/>
            <p:cNvSpPr/>
            <p:nvPr/>
          </p:nvSpPr>
          <p:spPr>
            <a:xfrm>
              <a:off x="0" y="0"/>
              <a:ext cx="2408296" cy="2709333"/>
            </a:xfrm>
            <a:custGeom>
              <a:rect b="b" l="l" r="r" t="t"/>
              <a:pathLst>
                <a:path extrusionOk="0" h="2709333" w="2408296">
                  <a:moveTo>
                    <a:pt x="0" y="0"/>
                  </a:moveTo>
                  <a:lnTo>
                    <a:pt x="2408296" y="0"/>
                  </a:lnTo>
                  <a:lnTo>
                    <a:pt x="2408296" y="2709333"/>
                  </a:lnTo>
                  <a:lnTo>
                    <a:pt x="0" y="2709333"/>
                  </a:lnTo>
                  <a:close/>
                </a:path>
              </a:pathLst>
            </a:custGeom>
            <a:solidFill>
              <a:srgbClr val="FFFFFF"/>
            </a:solidFill>
            <a:ln>
              <a:noFill/>
            </a:ln>
          </p:spPr>
        </p:sp>
        <p:sp>
          <p:nvSpPr>
            <p:cNvPr id="245" name="Google Shape;245;p17"/>
            <p:cNvSpPr txBox="1"/>
            <p:nvPr/>
          </p:nvSpPr>
          <p:spPr>
            <a:xfrm>
              <a:off x="0" y="-19050"/>
              <a:ext cx="2408296" cy="27283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6" name="Google Shape;246;p17"/>
          <p:cNvGrpSpPr/>
          <p:nvPr/>
        </p:nvGrpSpPr>
        <p:grpSpPr>
          <a:xfrm>
            <a:off x="-754699" y="-72331"/>
            <a:ext cx="1028700" cy="1843772"/>
            <a:chOff x="0" y="-19050"/>
            <a:chExt cx="270933" cy="485602"/>
          </a:xfrm>
        </p:grpSpPr>
        <p:sp>
          <p:nvSpPr>
            <p:cNvPr id="247" name="Google Shape;247;p17"/>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248" name="Google Shape;248;p17"/>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9" name="Google Shape;249;p17"/>
          <p:cNvGrpSpPr/>
          <p:nvPr/>
        </p:nvGrpSpPr>
        <p:grpSpPr>
          <a:xfrm>
            <a:off x="-754699" y="8241042"/>
            <a:ext cx="1028700" cy="1242062"/>
            <a:chOff x="0" y="-19050"/>
            <a:chExt cx="270933" cy="327127"/>
          </a:xfrm>
        </p:grpSpPr>
        <p:sp>
          <p:nvSpPr>
            <p:cNvPr id="250" name="Google Shape;250;p17"/>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251" name="Google Shape;251;p17"/>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17"/>
          <p:cNvGrpSpPr/>
          <p:nvPr/>
        </p:nvGrpSpPr>
        <p:grpSpPr>
          <a:xfrm>
            <a:off x="-754699" y="9410773"/>
            <a:ext cx="1028700" cy="1101031"/>
            <a:chOff x="0" y="-19050"/>
            <a:chExt cx="270933" cy="289983"/>
          </a:xfrm>
        </p:grpSpPr>
        <p:sp>
          <p:nvSpPr>
            <p:cNvPr id="253" name="Google Shape;253;p1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254" name="Google Shape;254;p17"/>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17"/>
          <p:cNvSpPr txBox="1"/>
          <p:nvPr/>
        </p:nvSpPr>
        <p:spPr>
          <a:xfrm>
            <a:off x="537983" y="981100"/>
            <a:ext cx="7335300" cy="211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050"/>
              <a:buFont typeface="Arial"/>
              <a:buNone/>
            </a:pPr>
            <a:r>
              <a:rPr b="1" i="0" lang="en-US" sz="4050" u="none" cap="none" strike="noStrike">
                <a:solidFill>
                  <a:srgbClr val="1B9461"/>
                </a:solidFill>
                <a:latin typeface="Poppins"/>
                <a:ea typeface="Poppins"/>
                <a:cs typeface="Poppins"/>
                <a:sym typeface="Poppins"/>
              </a:rPr>
              <a:t>Transaction Distribution by Customer Type and Payment Mode</a:t>
            </a:r>
            <a:endParaRPr b="0" i="0" sz="3750" u="none" cap="none" strike="noStrike">
              <a:solidFill>
                <a:srgbClr val="000000"/>
              </a:solidFill>
              <a:latin typeface="Arial"/>
              <a:ea typeface="Arial"/>
              <a:cs typeface="Arial"/>
              <a:sym typeface="Arial"/>
            </a:endParaRPr>
          </a:p>
        </p:txBody>
      </p:sp>
      <p:sp>
        <p:nvSpPr>
          <p:cNvPr id="256" name="Google Shape;256;p17"/>
          <p:cNvSpPr txBox="1"/>
          <p:nvPr/>
        </p:nvSpPr>
        <p:spPr>
          <a:xfrm>
            <a:off x="537983" y="580921"/>
            <a:ext cx="1658500" cy="3048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1899" u="none" cap="none" strike="noStrike">
                <a:solidFill>
                  <a:srgbClr val="1B9461"/>
                </a:solidFill>
                <a:latin typeface="Poppins"/>
                <a:ea typeface="Poppins"/>
                <a:cs typeface="Poppins"/>
                <a:sym typeface="Poppins"/>
              </a:rPr>
              <a:t>ANALYSIS 1</a:t>
            </a:r>
            <a:endParaRPr b="0" i="0" sz="1400" u="none" cap="none" strike="noStrike">
              <a:solidFill>
                <a:srgbClr val="000000"/>
              </a:solidFill>
              <a:latin typeface="Arial"/>
              <a:ea typeface="Arial"/>
              <a:cs typeface="Arial"/>
              <a:sym typeface="Arial"/>
            </a:endParaRPr>
          </a:p>
        </p:txBody>
      </p:sp>
      <p:sp>
        <p:nvSpPr>
          <p:cNvPr id="257" name="Google Shape;257;p17"/>
          <p:cNvSpPr txBox="1"/>
          <p:nvPr/>
        </p:nvSpPr>
        <p:spPr>
          <a:xfrm>
            <a:off x="537983" y="3664600"/>
            <a:ext cx="8270700" cy="994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900"/>
              <a:buFont typeface="Arial"/>
              <a:buNone/>
            </a:pPr>
            <a:r>
              <a:rPr b="0" i="0" lang="en-US" sz="1900" u="none" cap="none" strike="noStrike">
                <a:solidFill>
                  <a:srgbClr val="222222"/>
                </a:solidFill>
                <a:latin typeface="Poppins"/>
                <a:ea typeface="Poppins"/>
                <a:cs typeface="Poppins"/>
                <a:sym typeface="Poppins"/>
              </a:rPr>
              <a:t>This analysis examined how different types of customers (Retailers, Hotels, Wholesalers, etc.) prefer specific payment modes (UPI, Credit, Bank Transfer, Cash).</a:t>
            </a:r>
            <a:endParaRPr b="0" i="0" sz="1500" u="none" cap="none" strike="noStrike">
              <a:solidFill>
                <a:srgbClr val="000000"/>
              </a:solidFill>
              <a:latin typeface="Arial"/>
              <a:ea typeface="Arial"/>
              <a:cs typeface="Arial"/>
              <a:sym typeface="Arial"/>
            </a:endParaRPr>
          </a:p>
        </p:txBody>
      </p:sp>
      <p:sp>
        <p:nvSpPr>
          <p:cNvPr id="258" name="Google Shape;258;p17"/>
          <p:cNvSpPr txBox="1"/>
          <p:nvPr/>
        </p:nvSpPr>
        <p:spPr>
          <a:xfrm>
            <a:off x="537983" y="3150250"/>
            <a:ext cx="3316999" cy="390525"/>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Explanation</a:t>
            </a:r>
            <a:endParaRPr b="0" i="0" sz="1400" u="none" cap="none" strike="noStrike">
              <a:solidFill>
                <a:srgbClr val="000000"/>
              </a:solidFill>
              <a:latin typeface="Arial"/>
              <a:ea typeface="Arial"/>
              <a:cs typeface="Arial"/>
              <a:sym typeface="Arial"/>
            </a:endParaRPr>
          </a:p>
        </p:txBody>
      </p:sp>
      <p:sp>
        <p:nvSpPr>
          <p:cNvPr id="259" name="Google Shape;259;p17"/>
          <p:cNvSpPr txBox="1"/>
          <p:nvPr/>
        </p:nvSpPr>
        <p:spPr>
          <a:xfrm>
            <a:off x="537983" y="4378975"/>
            <a:ext cx="8270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7"/>
          <p:cNvSpPr txBox="1"/>
          <p:nvPr/>
        </p:nvSpPr>
        <p:spPr>
          <a:xfrm>
            <a:off x="436675" y="5271400"/>
            <a:ext cx="8270700" cy="3140100"/>
          </a:xfrm>
          <a:prstGeom prst="rect">
            <a:avLst/>
          </a:prstGeom>
          <a:noFill/>
          <a:ln>
            <a:noFill/>
          </a:ln>
        </p:spPr>
        <p:txBody>
          <a:bodyPr anchorCtr="0" anchor="t" bIns="0" lIns="0" spcFirstLastPara="1" rIns="0" wrap="square" tIns="0">
            <a:spAutoFit/>
          </a:bodyPr>
          <a:lstStyle/>
          <a:p>
            <a:pPr indent="-336550" lvl="0" marL="457200" marR="0" rtl="0" algn="l">
              <a:lnSpc>
                <a:spcPct val="100000"/>
              </a:lnSpc>
              <a:spcBef>
                <a:spcPts val="1200"/>
              </a:spcBef>
              <a:spcAft>
                <a:spcPts val="0"/>
              </a:spcAft>
              <a:buClr>
                <a:schemeClr val="dk1"/>
              </a:buClr>
              <a:buSzPts val="1700"/>
              <a:buFont typeface="Arial"/>
              <a:buChar char="●"/>
            </a:pPr>
            <a:r>
              <a:rPr b="1" i="0" lang="en-US" sz="1700" u="none" cap="none" strike="noStrike">
                <a:solidFill>
                  <a:schemeClr val="dk1"/>
                </a:solidFill>
                <a:latin typeface="Poppins"/>
                <a:ea typeface="Poppins"/>
                <a:cs typeface="Poppins"/>
                <a:sym typeface="Poppins"/>
              </a:rPr>
              <a:t>Retailers</a:t>
            </a:r>
            <a:r>
              <a:rPr b="0" i="0" lang="en-US" sz="1700" u="none" cap="none" strike="noStrike">
                <a:solidFill>
                  <a:schemeClr val="dk1"/>
                </a:solidFill>
                <a:latin typeface="Poppins"/>
                <a:ea typeface="Poppins"/>
                <a:cs typeface="Poppins"/>
                <a:sym typeface="Poppins"/>
              </a:rPr>
              <a:t> had the highest number of transactions (116), all done via </a:t>
            </a:r>
            <a:r>
              <a:rPr b="1" i="0" lang="en-US" sz="1700" u="none" cap="none" strike="noStrike">
                <a:solidFill>
                  <a:schemeClr val="dk1"/>
                </a:solidFill>
                <a:latin typeface="Poppins"/>
                <a:ea typeface="Poppins"/>
                <a:cs typeface="Poppins"/>
                <a:sym typeface="Poppins"/>
              </a:rPr>
              <a:t>UPI</a:t>
            </a:r>
            <a:r>
              <a:rPr b="0" i="0" lang="en-US" sz="1700" u="none" cap="none" strike="noStrike">
                <a:solidFill>
                  <a:schemeClr val="dk1"/>
                </a:solidFill>
                <a:latin typeface="Poppins"/>
                <a:ea typeface="Poppins"/>
                <a:cs typeface="Poppins"/>
                <a:sym typeface="Poppins"/>
              </a:rPr>
              <a:t>, showing a strong preference for digital payments.</a:t>
            </a:r>
            <a:br>
              <a:rPr b="0" i="0" lang="en-US" sz="1700" u="none" cap="none" strike="noStrike">
                <a:solidFill>
                  <a:schemeClr val="dk1"/>
                </a:solidFill>
                <a:latin typeface="Poppins"/>
                <a:ea typeface="Poppins"/>
                <a:cs typeface="Poppins"/>
                <a:sym typeface="Poppins"/>
              </a:rPr>
            </a:br>
            <a:endParaRPr b="0" i="0" sz="1700" u="none" cap="none" strike="noStrike">
              <a:solidFill>
                <a:schemeClr val="dk1"/>
              </a:solidFill>
              <a:latin typeface="Poppins"/>
              <a:ea typeface="Poppins"/>
              <a:cs typeface="Poppins"/>
              <a:sym typeface="Poppins"/>
            </a:endParaRPr>
          </a:p>
          <a:p>
            <a:pPr indent="-336550" lvl="0" marL="457200" marR="0" rtl="0" algn="l">
              <a:lnSpc>
                <a:spcPct val="100000"/>
              </a:lnSpc>
              <a:spcBef>
                <a:spcPts val="0"/>
              </a:spcBef>
              <a:spcAft>
                <a:spcPts val="0"/>
              </a:spcAft>
              <a:buClr>
                <a:schemeClr val="dk1"/>
              </a:buClr>
              <a:buSzPts val="1700"/>
              <a:buFont typeface="Arial"/>
              <a:buChar char="●"/>
            </a:pPr>
            <a:r>
              <a:rPr b="1" i="0" lang="en-US" sz="1700" u="none" cap="none" strike="noStrike">
                <a:solidFill>
                  <a:schemeClr val="dk1"/>
                </a:solidFill>
                <a:latin typeface="Poppins"/>
                <a:ea typeface="Poppins"/>
                <a:cs typeface="Poppins"/>
                <a:sym typeface="Poppins"/>
              </a:rPr>
              <a:t>Hotels</a:t>
            </a:r>
            <a:r>
              <a:rPr b="0" i="0" lang="en-US" sz="1700" u="none" cap="none" strike="noStrike">
                <a:solidFill>
                  <a:schemeClr val="dk1"/>
                </a:solidFill>
                <a:latin typeface="Poppins"/>
                <a:ea typeface="Poppins"/>
                <a:cs typeface="Poppins"/>
                <a:sym typeface="Poppins"/>
              </a:rPr>
              <a:t> and </a:t>
            </a:r>
            <a:r>
              <a:rPr b="1" i="0" lang="en-US" sz="1700" u="none" cap="none" strike="noStrike">
                <a:solidFill>
                  <a:schemeClr val="dk1"/>
                </a:solidFill>
                <a:latin typeface="Poppins"/>
                <a:ea typeface="Poppins"/>
                <a:cs typeface="Poppins"/>
                <a:sym typeface="Poppins"/>
              </a:rPr>
              <a:t>Sweet Shops</a:t>
            </a:r>
            <a:r>
              <a:rPr b="0" i="0" lang="en-US" sz="1700" u="none" cap="none" strike="noStrike">
                <a:solidFill>
                  <a:schemeClr val="dk1"/>
                </a:solidFill>
                <a:latin typeface="Poppins"/>
                <a:ea typeface="Poppins"/>
                <a:cs typeface="Poppins"/>
                <a:sym typeface="Poppins"/>
              </a:rPr>
              <a:t> each made 78 transactions using </a:t>
            </a:r>
            <a:r>
              <a:rPr b="1" i="0" lang="en-US" sz="1700" u="none" cap="none" strike="noStrike">
                <a:solidFill>
                  <a:schemeClr val="dk1"/>
                </a:solidFill>
                <a:latin typeface="Poppins"/>
                <a:ea typeface="Poppins"/>
                <a:cs typeface="Poppins"/>
                <a:sym typeface="Poppins"/>
              </a:rPr>
              <a:t>Bank Transfer</a:t>
            </a:r>
            <a:r>
              <a:rPr b="0" i="0" lang="en-US" sz="1700" u="none" cap="none" strike="noStrike">
                <a:solidFill>
                  <a:schemeClr val="dk1"/>
                </a:solidFill>
                <a:latin typeface="Poppins"/>
                <a:ea typeface="Poppins"/>
                <a:cs typeface="Poppins"/>
                <a:sym typeface="Poppins"/>
              </a:rPr>
              <a:t>, indicating formalized and possibly bulk ordering processes.</a:t>
            </a:r>
            <a:br>
              <a:rPr b="0" i="0" lang="en-US" sz="1700" u="none" cap="none" strike="noStrike">
                <a:solidFill>
                  <a:schemeClr val="dk1"/>
                </a:solidFill>
                <a:latin typeface="Poppins"/>
                <a:ea typeface="Poppins"/>
                <a:cs typeface="Poppins"/>
                <a:sym typeface="Poppins"/>
              </a:rPr>
            </a:br>
            <a:endParaRPr b="0" i="0" sz="1700" u="none" cap="none" strike="noStrike">
              <a:solidFill>
                <a:schemeClr val="dk1"/>
              </a:solidFill>
              <a:latin typeface="Poppins"/>
              <a:ea typeface="Poppins"/>
              <a:cs typeface="Poppins"/>
              <a:sym typeface="Poppins"/>
            </a:endParaRPr>
          </a:p>
          <a:p>
            <a:pPr indent="-336550" lvl="0" marL="457200" marR="0" rtl="0" algn="l">
              <a:lnSpc>
                <a:spcPct val="100000"/>
              </a:lnSpc>
              <a:spcBef>
                <a:spcPts val="0"/>
              </a:spcBef>
              <a:spcAft>
                <a:spcPts val="0"/>
              </a:spcAft>
              <a:buClr>
                <a:schemeClr val="dk1"/>
              </a:buClr>
              <a:buSzPts val="1700"/>
              <a:buFont typeface="Arial"/>
              <a:buChar char="●"/>
            </a:pPr>
            <a:r>
              <a:rPr b="1" i="0" lang="en-US" sz="1700" u="none" cap="none" strike="noStrike">
                <a:solidFill>
                  <a:schemeClr val="dk1"/>
                </a:solidFill>
                <a:latin typeface="Poppins"/>
                <a:ea typeface="Poppins"/>
                <a:cs typeface="Poppins"/>
                <a:sym typeface="Poppins"/>
              </a:rPr>
              <a:t>Local Stores</a:t>
            </a:r>
            <a:r>
              <a:rPr b="0" i="0" lang="en-US" sz="1700" u="none" cap="none" strike="noStrike">
                <a:solidFill>
                  <a:schemeClr val="dk1"/>
                </a:solidFill>
                <a:latin typeface="Poppins"/>
                <a:ea typeface="Poppins"/>
                <a:cs typeface="Poppins"/>
                <a:sym typeface="Poppins"/>
              </a:rPr>
              <a:t> also recorded 78 transactions but used </a:t>
            </a:r>
            <a:r>
              <a:rPr b="1" i="0" lang="en-US" sz="1700" u="none" cap="none" strike="noStrike">
                <a:solidFill>
                  <a:schemeClr val="dk1"/>
                </a:solidFill>
                <a:latin typeface="Poppins"/>
                <a:ea typeface="Poppins"/>
                <a:cs typeface="Poppins"/>
                <a:sym typeface="Poppins"/>
              </a:rPr>
              <a:t>Cash</a:t>
            </a:r>
            <a:r>
              <a:rPr b="0" i="0" lang="en-US" sz="1700" u="none" cap="none" strike="noStrike">
                <a:solidFill>
                  <a:schemeClr val="dk1"/>
                </a:solidFill>
                <a:latin typeface="Poppins"/>
                <a:ea typeface="Poppins"/>
                <a:cs typeface="Poppins"/>
                <a:sym typeface="Poppins"/>
              </a:rPr>
              <a:t> exclusively, highlighting limited digital adoption.</a:t>
            </a:r>
            <a:br>
              <a:rPr b="0" i="0" lang="en-US" sz="1700" u="none" cap="none" strike="noStrike">
                <a:solidFill>
                  <a:schemeClr val="dk1"/>
                </a:solidFill>
                <a:latin typeface="Poppins"/>
                <a:ea typeface="Poppins"/>
                <a:cs typeface="Poppins"/>
                <a:sym typeface="Poppins"/>
              </a:rPr>
            </a:br>
            <a:endParaRPr b="0" i="0" sz="1700" u="none" cap="none" strike="noStrike">
              <a:solidFill>
                <a:schemeClr val="dk1"/>
              </a:solidFill>
              <a:latin typeface="Poppins"/>
              <a:ea typeface="Poppins"/>
              <a:cs typeface="Poppins"/>
              <a:sym typeface="Poppins"/>
            </a:endParaRPr>
          </a:p>
          <a:p>
            <a:pPr indent="-336550" lvl="0" marL="457200" marR="0" rtl="0" algn="l">
              <a:lnSpc>
                <a:spcPct val="100000"/>
              </a:lnSpc>
              <a:spcBef>
                <a:spcPts val="0"/>
              </a:spcBef>
              <a:spcAft>
                <a:spcPts val="0"/>
              </a:spcAft>
              <a:buClr>
                <a:schemeClr val="dk1"/>
              </a:buClr>
              <a:buSzPts val="1700"/>
              <a:buFont typeface="Arial"/>
              <a:buChar char="●"/>
            </a:pPr>
            <a:r>
              <a:rPr b="1" i="0" lang="en-US" sz="1700" u="none" cap="none" strike="noStrike">
                <a:solidFill>
                  <a:schemeClr val="dk1"/>
                </a:solidFill>
                <a:latin typeface="Poppins"/>
                <a:ea typeface="Poppins"/>
                <a:cs typeface="Poppins"/>
                <a:sym typeface="Poppins"/>
              </a:rPr>
              <a:t>Wholesalers</a:t>
            </a:r>
            <a:r>
              <a:rPr b="0" i="0" lang="en-US" sz="1700" u="none" cap="none" strike="noStrike">
                <a:solidFill>
                  <a:schemeClr val="dk1"/>
                </a:solidFill>
                <a:latin typeface="Poppins"/>
                <a:ea typeface="Poppins"/>
                <a:cs typeface="Poppins"/>
                <a:sym typeface="Poppins"/>
              </a:rPr>
              <a:t> had the fewest transactions (39), but all were high-value and paid via </a:t>
            </a:r>
            <a:r>
              <a:rPr b="1" i="0" lang="en-US" sz="1700" u="none" cap="none" strike="noStrike">
                <a:solidFill>
                  <a:schemeClr val="dk1"/>
                </a:solidFill>
                <a:latin typeface="Poppins"/>
                <a:ea typeface="Poppins"/>
                <a:cs typeface="Poppins"/>
                <a:sym typeface="Poppins"/>
              </a:rPr>
              <a:t>Credit</a:t>
            </a:r>
            <a:r>
              <a:rPr b="0" i="0" lang="en-US" sz="1700" u="none" cap="none" strike="noStrike">
                <a:solidFill>
                  <a:schemeClr val="dk1"/>
                </a:solidFill>
                <a:latin typeface="Poppins"/>
                <a:ea typeface="Poppins"/>
                <a:cs typeface="Poppins"/>
                <a:sym typeface="Poppins"/>
              </a:rPr>
              <a:t>, reflecting bulk purchasing and deferred payment terms.</a:t>
            </a:r>
            <a:endParaRPr b="0" i="0" sz="1700" u="none" cap="none" strike="noStrike">
              <a:solidFill>
                <a:schemeClr val="dk1"/>
              </a:solidFill>
              <a:latin typeface="Poppins"/>
              <a:ea typeface="Poppins"/>
              <a:cs typeface="Poppins"/>
              <a:sym typeface="Poppins"/>
            </a:endParaRPr>
          </a:p>
        </p:txBody>
      </p:sp>
      <p:sp>
        <p:nvSpPr>
          <p:cNvPr id="261" name="Google Shape;261;p17"/>
          <p:cNvSpPr txBox="1"/>
          <p:nvPr/>
        </p:nvSpPr>
        <p:spPr>
          <a:xfrm>
            <a:off x="537983" y="4782625"/>
            <a:ext cx="36678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Results and Findings</a:t>
            </a:r>
            <a:endParaRPr b="0" i="0" sz="1400" u="none" cap="none" strike="noStrike">
              <a:solidFill>
                <a:srgbClr val="000000"/>
              </a:solidFill>
              <a:latin typeface="Arial"/>
              <a:ea typeface="Arial"/>
              <a:cs typeface="Arial"/>
              <a:sym typeface="Arial"/>
            </a:endParaRPr>
          </a:p>
        </p:txBody>
      </p:sp>
      <p:sp>
        <p:nvSpPr>
          <p:cNvPr id="262" name="Google Shape;262;p17"/>
          <p:cNvSpPr txBox="1"/>
          <p:nvPr/>
        </p:nvSpPr>
        <p:spPr>
          <a:xfrm>
            <a:off x="685800" y="9209800"/>
            <a:ext cx="8122800" cy="889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700"/>
              <a:buFont typeface="Arial"/>
              <a:buNone/>
            </a:pPr>
            <a:r>
              <a:rPr b="0" i="0" lang="en-US" sz="1700" u="none" cap="none" strike="noStrike">
                <a:solidFill>
                  <a:schemeClr val="dk1"/>
                </a:solidFill>
                <a:latin typeface="Poppins"/>
                <a:ea typeface="Poppins"/>
                <a:cs typeface="Poppins"/>
                <a:sym typeface="Poppins"/>
              </a:rPr>
              <a:t>Each customer type has a clear payment preference. UPI is the most widely used overall (39.8% of transactions). This insight supports efforts to </a:t>
            </a:r>
            <a:r>
              <a:rPr b="1" i="0" lang="en-US" sz="1700" u="none" cap="none" strike="noStrike">
                <a:solidFill>
                  <a:schemeClr val="dk1"/>
                </a:solidFill>
                <a:latin typeface="Poppins"/>
                <a:ea typeface="Poppins"/>
                <a:cs typeface="Poppins"/>
                <a:sym typeface="Poppins"/>
              </a:rPr>
              <a:t>promote digital payments</a:t>
            </a:r>
            <a:r>
              <a:rPr b="0" i="0" lang="en-US" sz="1700" u="none" cap="none" strike="noStrike">
                <a:solidFill>
                  <a:schemeClr val="dk1"/>
                </a:solidFill>
                <a:latin typeface="Poppins"/>
                <a:ea typeface="Poppins"/>
                <a:cs typeface="Poppins"/>
                <a:sym typeface="Poppins"/>
              </a:rPr>
              <a:t> and </a:t>
            </a:r>
            <a:r>
              <a:rPr b="1" i="0" lang="en-US" sz="1700" u="none" cap="none" strike="noStrike">
                <a:solidFill>
                  <a:schemeClr val="dk1"/>
                </a:solidFill>
                <a:latin typeface="Poppins"/>
                <a:ea typeface="Poppins"/>
                <a:cs typeface="Poppins"/>
                <a:sym typeface="Poppins"/>
              </a:rPr>
              <a:t>streamline credit invoicing</a:t>
            </a:r>
            <a:r>
              <a:rPr b="0" i="0" lang="en-US" sz="1700" u="none" cap="none" strike="noStrike">
                <a:solidFill>
                  <a:schemeClr val="dk1"/>
                </a:solidFill>
                <a:latin typeface="Poppins"/>
                <a:ea typeface="Poppins"/>
                <a:cs typeface="Poppins"/>
                <a:sym typeface="Poppins"/>
              </a:rPr>
              <a:t>.</a:t>
            </a:r>
            <a:endParaRPr b="0" i="0" sz="2000" u="none" cap="none" strike="noStrike">
              <a:solidFill>
                <a:srgbClr val="000000"/>
              </a:solidFill>
              <a:latin typeface="Poppins"/>
              <a:ea typeface="Poppins"/>
              <a:cs typeface="Poppins"/>
              <a:sym typeface="Poppins"/>
            </a:endParaRPr>
          </a:p>
        </p:txBody>
      </p:sp>
      <p:sp>
        <p:nvSpPr>
          <p:cNvPr id="263" name="Google Shape;263;p17"/>
          <p:cNvSpPr txBox="1"/>
          <p:nvPr/>
        </p:nvSpPr>
        <p:spPr>
          <a:xfrm>
            <a:off x="537975" y="8538400"/>
            <a:ext cx="2700900" cy="542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1" i="0" lang="en-US" sz="2900" u="none" cap="none" strike="noStrike">
                <a:solidFill>
                  <a:srgbClr val="1B9461"/>
                </a:solidFill>
                <a:latin typeface="Poppins"/>
                <a:ea typeface="Poppins"/>
                <a:cs typeface="Poppins"/>
                <a:sym typeface="Poppins"/>
              </a:rPr>
              <a:t>Conclusion</a:t>
            </a:r>
            <a:endParaRPr b="1" i="0" sz="2900" u="none" cap="none" strike="noStrike">
              <a:solidFill>
                <a:srgbClr val="1B9461"/>
              </a:solidFill>
              <a:latin typeface="Poppins"/>
              <a:ea typeface="Poppins"/>
              <a:cs typeface="Poppins"/>
              <a:sym typeface="Poppins"/>
            </a:endParaRPr>
          </a:p>
        </p:txBody>
      </p:sp>
      <p:pic>
        <p:nvPicPr>
          <p:cNvPr id="264" name="Google Shape;264;p17"/>
          <p:cNvPicPr preferRelativeResize="0"/>
          <p:nvPr/>
        </p:nvPicPr>
        <p:blipFill rotWithShape="1">
          <a:blip r:embed="rId4">
            <a:alphaModFix/>
          </a:blip>
          <a:srcRect b="0" l="0" r="0" t="0"/>
          <a:stretch/>
        </p:blipFill>
        <p:spPr>
          <a:xfrm>
            <a:off x="9589800" y="5167225"/>
            <a:ext cx="8270701" cy="4818975"/>
          </a:xfrm>
          <a:prstGeom prst="rect">
            <a:avLst/>
          </a:prstGeom>
          <a:noFill/>
          <a:ln>
            <a:noFill/>
          </a:ln>
        </p:spPr>
      </p:pic>
      <p:pic>
        <p:nvPicPr>
          <p:cNvPr id="265" name="Google Shape;265;p17"/>
          <p:cNvPicPr preferRelativeResize="0"/>
          <p:nvPr/>
        </p:nvPicPr>
        <p:blipFill rotWithShape="1">
          <a:blip r:embed="rId5">
            <a:alphaModFix/>
          </a:blip>
          <a:srcRect b="0" l="0" r="0" t="0"/>
          <a:stretch/>
        </p:blipFill>
        <p:spPr>
          <a:xfrm>
            <a:off x="9589800" y="344750"/>
            <a:ext cx="8270700" cy="4596425"/>
          </a:xfrm>
          <a:prstGeom prst="rect">
            <a:avLst/>
          </a:prstGeom>
          <a:noFill/>
          <a:ln>
            <a:noFill/>
          </a:ln>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7" l="0" r="0" t="-9219"/>
            </a:stretch>
          </a:blipFill>
          <a:ln>
            <a:noFill/>
          </a:ln>
        </p:spPr>
      </p:sp>
      <p:grpSp>
        <p:nvGrpSpPr>
          <p:cNvPr id="271" name="Google Shape;271;p18"/>
          <p:cNvGrpSpPr/>
          <p:nvPr/>
        </p:nvGrpSpPr>
        <p:grpSpPr>
          <a:xfrm>
            <a:off x="8855795" y="-274931"/>
            <a:ext cx="9416566" cy="10359397"/>
            <a:chOff x="0" y="-19050"/>
            <a:chExt cx="2480067" cy="2728383"/>
          </a:xfrm>
        </p:grpSpPr>
        <p:sp>
          <p:nvSpPr>
            <p:cNvPr id="272" name="Google Shape;272;p18"/>
            <p:cNvSpPr/>
            <p:nvPr/>
          </p:nvSpPr>
          <p:spPr>
            <a:xfrm>
              <a:off x="0" y="0"/>
              <a:ext cx="2480067" cy="2709333"/>
            </a:xfrm>
            <a:custGeom>
              <a:rect b="b" l="l" r="r" t="t"/>
              <a:pathLst>
                <a:path extrusionOk="0" h="2709333" w="2480067">
                  <a:moveTo>
                    <a:pt x="0" y="0"/>
                  </a:moveTo>
                  <a:lnTo>
                    <a:pt x="2480067" y="0"/>
                  </a:lnTo>
                  <a:lnTo>
                    <a:pt x="2480067" y="2709333"/>
                  </a:lnTo>
                  <a:lnTo>
                    <a:pt x="0" y="2709333"/>
                  </a:lnTo>
                  <a:close/>
                </a:path>
              </a:pathLst>
            </a:custGeom>
            <a:solidFill>
              <a:srgbClr val="FFFFFF"/>
            </a:solidFill>
            <a:ln>
              <a:noFill/>
            </a:ln>
          </p:spPr>
        </p:sp>
        <p:sp>
          <p:nvSpPr>
            <p:cNvPr id="273" name="Google Shape;273;p18"/>
            <p:cNvSpPr txBox="1"/>
            <p:nvPr/>
          </p:nvSpPr>
          <p:spPr>
            <a:xfrm>
              <a:off x="0" y="-19050"/>
              <a:ext cx="2480067" cy="27283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4" name="Google Shape;274;p18"/>
          <p:cNvGrpSpPr/>
          <p:nvPr/>
        </p:nvGrpSpPr>
        <p:grpSpPr>
          <a:xfrm>
            <a:off x="17952718" y="-72331"/>
            <a:ext cx="1028700" cy="1843772"/>
            <a:chOff x="0" y="-19050"/>
            <a:chExt cx="270933" cy="485602"/>
          </a:xfrm>
        </p:grpSpPr>
        <p:sp>
          <p:nvSpPr>
            <p:cNvPr id="275" name="Google Shape;275;p18"/>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276" name="Google Shape;276;p18"/>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77" name="Google Shape;277;p18"/>
          <p:cNvGrpSpPr/>
          <p:nvPr/>
        </p:nvGrpSpPr>
        <p:grpSpPr>
          <a:xfrm>
            <a:off x="17952718" y="8241042"/>
            <a:ext cx="1028700" cy="1242062"/>
            <a:chOff x="0" y="-19050"/>
            <a:chExt cx="270933" cy="327127"/>
          </a:xfrm>
        </p:grpSpPr>
        <p:sp>
          <p:nvSpPr>
            <p:cNvPr id="278" name="Google Shape;278;p18"/>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279" name="Google Shape;279;p18"/>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80" name="Google Shape;280;p18"/>
          <p:cNvGrpSpPr/>
          <p:nvPr/>
        </p:nvGrpSpPr>
        <p:grpSpPr>
          <a:xfrm>
            <a:off x="17952718" y="9410773"/>
            <a:ext cx="1028700" cy="1101031"/>
            <a:chOff x="0" y="-19050"/>
            <a:chExt cx="270933" cy="289983"/>
          </a:xfrm>
        </p:grpSpPr>
        <p:sp>
          <p:nvSpPr>
            <p:cNvPr id="281" name="Google Shape;281;p1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282" name="Google Shape;282;p18"/>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83" name="Google Shape;283;p18"/>
          <p:cNvSpPr txBox="1"/>
          <p:nvPr/>
        </p:nvSpPr>
        <p:spPr>
          <a:xfrm>
            <a:off x="9210675" y="1007125"/>
            <a:ext cx="7335300" cy="14730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350"/>
              <a:buFont typeface="Arial"/>
              <a:buNone/>
            </a:pPr>
            <a:r>
              <a:rPr b="1" i="0" lang="en-US" sz="4350" u="none" cap="none" strike="noStrike">
                <a:solidFill>
                  <a:srgbClr val="1B9461"/>
                </a:solidFill>
                <a:latin typeface="Poppins"/>
                <a:ea typeface="Poppins"/>
                <a:cs typeface="Poppins"/>
                <a:sym typeface="Poppins"/>
              </a:rPr>
              <a:t>Daily Revenue Trend Analysis</a:t>
            </a:r>
            <a:endParaRPr b="0" i="0" sz="500" u="none" cap="none" strike="noStrike">
              <a:solidFill>
                <a:srgbClr val="000000"/>
              </a:solidFill>
              <a:latin typeface="Arial"/>
              <a:ea typeface="Arial"/>
              <a:cs typeface="Arial"/>
              <a:sym typeface="Arial"/>
            </a:endParaRPr>
          </a:p>
        </p:txBody>
      </p:sp>
      <p:sp>
        <p:nvSpPr>
          <p:cNvPr id="284" name="Google Shape;284;p18"/>
          <p:cNvSpPr txBox="1"/>
          <p:nvPr/>
        </p:nvSpPr>
        <p:spPr>
          <a:xfrm>
            <a:off x="9210675" y="606970"/>
            <a:ext cx="1658500" cy="3048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1899" u="none" cap="none" strike="noStrike">
                <a:solidFill>
                  <a:srgbClr val="1B9461"/>
                </a:solidFill>
                <a:latin typeface="Poppins"/>
                <a:ea typeface="Poppins"/>
                <a:cs typeface="Poppins"/>
                <a:sym typeface="Poppins"/>
              </a:rPr>
              <a:t>ANALYSIS 2</a:t>
            </a:r>
            <a:endParaRPr b="0" i="0" sz="1400" u="none" cap="none" strike="noStrike">
              <a:solidFill>
                <a:srgbClr val="000000"/>
              </a:solidFill>
              <a:latin typeface="Arial"/>
              <a:ea typeface="Arial"/>
              <a:cs typeface="Arial"/>
              <a:sym typeface="Arial"/>
            </a:endParaRPr>
          </a:p>
        </p:txBody>
      </p:sp>
      <p:sp>
        <p:nvSpPr>
          <p:cNvPr id="285" name="Google Shape;285;p18"/>
          <p:cNvSpPr txBox="1"/>
          <p:nvPr/>
        </p:nvSpPr>
        <p:spPr>
          <a:xfrm>
            <a:off x="9210650" y="3105700"/>
            <a:ext cx="8508300" cy="609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rgbClr val="222222"/>
                </a:solidFill>
                <a:latin typeface="Poppins"/>
                <a:ea typeface="Poppins"/>
                <a:cs typeface="Poppins"/>
                <a:sym typeface="Poppins"/>
              </a:rPr>
              <a:t>This time-series analysis tracked daily revenue from Jan 1 to Apr 6, 2024, highlighting fluctuations in sales and identifying peak revenue days.</a:t>
            </a:r>
            <a:endParaRPr b="0" i="0" sz="1400" u="none" cap="none" strike="noStrike">
              <a:solidFill>
                <a:srgbClr val="000000"/>
              </a:solidFill>
              <a:latin typeface="Arial"/>
              <a:ea typeface="Arial"/>
              <a:cs typeface="Arial"/>
              <a:sym typeface="Arial"/>
            </a:endParaRPr>
          </a:p>
        </p:txBody>
      </p:sp>
      <p:sp>
        <p:nvSpPr>
          <p:cNvPr id="286" name="Google Shape;286;p18"/>
          <p:cNvSpPr txBox="1"/>
          <p:nvPr/>
        </p:nvSpPr>
        <p:spPr>
          <a:xfrm>
            <a:off x="9210675" y="2599250"/>
            <a:ext cx="34122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Explanation</a:t>
            </a:r>
            <a:endParaRPr b="0" i="0" sz="1400" u="none" cap="none" strike="noStrike">
              <a:solidFill>
                <a:srgbClr val="000000"/>
              </a:solidFill>
              <a:latin typeface="Arial"/>
              <a:ea typeface="Arial"/>
              <a:cs typeface="Arial"/>
              <a:sym typeface="Arial"/>
            </a:endParaRPr>
          </a:p>
        </p:txBody>
      </p:sp>
      <p:sp>
        <p:nvSpPr>
          <p:cNvPr id="287" name="Google Shape;287;p18"/>
          <p:cNvSpPr txBox="1"/>
          <p:nvPr/>
        </p:nvSpPr>
        <p:spPr>
          <a:xfrm>
            <a:off x="9210650" y="3938175"/>
            <a:ext cx="8508300" cy="1607100"/>
          </a:xfrm>
          <a:prstGeom prst="rect">
            <a:avLst/>
          </a:prstGeom>
          <a:noFill/>
          <a:ln>
            <a:noFill/>
          </a:ln>
        </p:spPr>
        <p:txBody>
          <a:bodyPr anchorCtr="0" anchor="t" bIns="0" lIns="0" spcFirstLastPara="1" rIns="0" wrap="square" tIns="0">
            <a:spAutoFit/>
          </a:bodyPr>
          <a:lstStyle/>
          <a:p>
            <a:pPr indent="-342900" lvl="0" marL="457200" marR="0" rtl="0" algn="l">
              <a:lnSpc>
                <a:spcPct val="120000"/>
              </a:lnSpc>
              <a:spcBef>
                <a:spcPts val="0"/>
              </a:spcBef>
              <a:spcAft>
                <a:spcPts val="0"/>
              </a:spcAft>
              <a:buClr>
                <a:srgbClr val="222222"/>
              </a:buClr>
              <a:buSzPts val="1800"/>
              <a:buFont typeface="Poppins"/>
              <a:buChar char="●"/>
            </a:pPr>
            <a:r>
              <a:rPr b="0" i="0" lang="en-US" sz="1800" u="none" cap="none" strike="noStrike">
                <a:solidFill>
                  <a:srgbClr val="222222"/>
                </a:solidFill>
                <a:latin typeface="Poppins"/>
                <a:ea typeface="Poppins"/>
                <a:cs typeface="Poppins"/>
                <a:sym typeface="Poppins"/>
              </a:rPr>
              <a:t>Average daily revenue: Rs. 7,270</a:t>
            </a:r>
            <a:endParaRPr b="0" i="0" sz="1800" u="none" cap="none" strike="noStrike">
              <a:solidFill>
                <a:srgbClr val="222222"/>
              </a:solidFill>
              <a:latin typeface="Poppins"/>
              <a:ea typeface="Poppins"/>
              <a:cs typeface="Poppins"/>
              <a:sym typeface="Poppins"/>
            </a:endParaRPr>
          </a:p>
          <a:p>
            <a:pPr indent="-342900" lvl="0" marL="457200" marR="0" rtl="0" algn="l">
              <a:lnSpc>
                <a:spcPct val="120000"/>
              </a:lnSpc>
              <a:spcBef>
                <a:spcPts val="0"/>
              </a:spcBef>
              <a:spcAft>
                <a:spcPts val="0"/>
              </a:spcAft>
              <a:buClr>
                <a:srgbClr val="222222"/>
              </a:buClr>
              <a:buSzPts val="1800"/>
              <a:buFont typeface="Poppins"/>
              <a:buChar char="●"/>
            </a:pPr>
            <a:r>
              <a:rPr b="0" i="0" lang="en-US" sz="1800" u="none" cap="none" strike="noStrike">
                <a:solidFill>
                  <a:srgbClr val="222222"/>
                </a:solidFill>
                <a:latin typeface="Poppins"/>
                <a:ea typeface="Poppins"/>
                <a:cs typeface="Poppins"/>
                <a:sym typeface="Poppins"/>
              </a:rPr>
              <a:t>High spikes were linked to bulk orders by Wholesalers (e.g., invoice INV100085).</a:t>
            </a:r>
            <a:endParaRPr b="0" i="0" sz="1800" u="none" cap="none" strike="noStrike">
              <a:solidFill>
                <a:srgbClr val="222222"/>
              </a:solidFill>
              <a:latin typeface="Poppins"/>
              <a:ea typeface="Poppins"/>
              <a:cs typeface="Poppins"/>
              <a:sym typeface="Poppins"/>
            </a:endParaRPr>
          </a:p>
          <a:p>
            <a:pPr indent="-342900" lvl="0" marL="457200" marR="0" rtl="0" algn="l">
              <a:lnSpc>
                <a:spcPct val="120000"/>
              </a:lnSpc>
              <a:spcBef>
                <a:spcPts val="0"/>
              </a:spcBef>
              <a:spcAft>
                <a:spcPts val="0"/>
              </a:spcAft>
              <a:buClr>
                <a:srgbClr val="222222"/>
              </a:buClr>
              <a:buSzPts val="1800"/>
              <a:buFont typeface="Poppins"/>
              <a:buChar char="●"/>
            </a:pPr>
            <a:r>
              <a:rPr b="0" i="0" lang="en-US" sz="1800" u="none" cap="none" strike="noStrike">
                <a:solidFill>
                  <a:srgbClr val="222222"/>
                </a:solidFill>
                <a:latin typeface="Poppins"/>
                <a:ea typeface="Poppins"/>
                <a:cs typeface="Poppins"/>
                <a:sym typeface="Poppins"/>
              </a:rPr>
              <a:t>Low-revenue days mostly came from small cash-based buyers like Local Stores.</a:t>
            </a:r>
            <a:endParaRPr b="0" i="0" sz="1800" u="none" cap="none" strike="noStrike">
              <a:solidFill>
                <a:srgbClr val="222222"/>
              </a:solidFill>
              <a:latin typeface="Poppins"/>
              <a:ea typeface="Poppins"/>
              <a:cs typeface="Poppins"/>
              <a:sym typeface="Poppins"/>
            </a:endParaRPr>
          </a:p>
        </p:txBody>
      </p:sp>
      <p:sp>
        <p:nvSpPr>
          <p:cNvPr id="288" name="Google Shape;288;p18"/>
          <p:cNvSpPr txBox="1"/>
          <p:nvPr/>
        </p:nvSpPr>
        <p:spPr>
          <a:xfrm>
            <a:off x="9210650" y="6375620"/>
            <a:ext cx="8508300" cy="1945500"/>
          </a:xfrm>
          <a:prstGeom prst="rect">
            <a:avLst/>
          </a:prstGeom>
          <a:noFill/>
          <a:ln>
            <a:noFill/>
          </a:ln>
        </p:spPr>
        <p:txBody>
          <a:bodyPr anchorCtr="0" anchor="t" bIns="0" lIns="0" spcFirstLastPara="1" rIns="0" wrap="square" tIns="0">
            <a:spAutoFit/>
          </a:bodyPr>
          <a:lstStyle/>
          <a:p>
            <a:pPr indent="-330200" lvl="0" marL="457200" marR="0" rtl="0" algn="l">
              <a:lnSpc>
                <a:spcPct val="115000"/>
              </a:lnSpc>
              <a:spcBef>
                <a:spcPts val="1200"/>
              </a:spcBef>
              <a:spcAft>
                <a:spcPts val="0"/>
              </a:spcAft>
              <a:buClr>
                <a:schemeClr val="dk1"/>
              </a:buClr>
              <a:buSzPts val="1600"/>
              <a:buFont typeface="Arial"/>
              <a:buChar char="●"/>
            </a:pPr>
            <a:r>
              <a:rPr b="0" i="0" lang="en-US" sz="1600" u="none" cap="none" strike="noStrike">
                <a:solidFill>
                  <a:schemeClr val="dk1"/>
                </a:solidFill>
                <a:latin typeface="Poppins"/>
                <a:ea typeface="Poppins"/>
                <a:cs typeface="Poppins"/>
                <a:sym typeface="Poppins"/>
              </a:rPr>
              <a:t>Total revenue over 90 days was </a:t>
            </a:r>
            <a:r>
              <a:rPr b="1" i="0" lang="en-US" sz="1600" u="none" cap="none" strike="noStrike">
                <a:solidFill>
                  <a:schemeClr val="dk1"/>
                </a:solidFill>
                <a:latin typeface="Poppins"/>
                <a:ea typeface="Poppins"/>
                <a:cs typeface="Poppins"/>
                <a:sym typeface="Poppins"/>
              </a:rPr>
              <a:t>Rs. 654,325.50</a:t>
            </a:r>
            <a:r>
              <a:rPr b="0" i="0" lang="en-US" sz="1600" u="none" cap="none" strike="noStrike">
                <a:solidFill>
                  <a:schemeClr val="dk1"/>
                </a:solidFill>
                <a:latin typeface="Poppins"/>
                <a:ea typeface="Poppins"/>
                <a:cs typeface="Poppins"/>
                <a:sym typeface="Poppins"/>
              </a:rPr>
              <a:t>, with an average daily revenue of </a:t>
            </a:r>
            <a:r>
              <a:rPr b="1" i="0" lang="en-US" sz="1600" u="none" cap="none" strike="noStrike">
                <a:solidFill>
                  <a:schemeClr val="dk1"/>
                </a:solidFill>
                <a:latin typeface="Poppins"/>
                <a:ea typeface="Poppins"/>
                <a:cs typeface="Poppins"/>
                <a:sym typeface="Poppins"/>
              </a:rPr>
              <a:t>Rs. 7,270</a:t>
            </a:r>
            <a:r>
              <a:rPr b="0" i="0" lang="en-US" sz="1600" u="none" cap="none" strike="noStrike">
                <a:solidFill>
                  <a:schemeClr val="dk1"/>
                </a:solidFill>
                <a:latin typeface="Poppins"/>
                <a:ea typeface="Poppins"/>
                <a:cs typeface="Poppins"/>
                <a:sym typeface="Poppins"/>
              </a:rPr>
              <a:t>.</a:t>
            </a:r>
            <a:endParaRPr b="0" i="0" sz="1600" u="none" cap="none" strike="noStrike">
              <a:solidFill>
                <a:schemeClr val="dk1"/>
              </a:solidFill>
              <a:latin typeface="Poppins"/>
              <a:ea typeface="Poppins"/>
              <a:cs typeface="Poppins"/>
              <a:sym typeface="Poppins"/>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Poppins"/>
                <a:ea typeface="Poppins"/>
                <a:cs typeface="Poppins"/>
                <a:sym typeface="Poppins"/>
              </a:rPr>
              <a:t>Sharp revenue spikes</a:t>
            </a:r>
            <a:r>
              <a:rPr b="0" i="0" lang="en-US" sz="1600" u="none" cap="none" strike="noStrike">
                <a:solidFill>
                  <a:schemeClr val="dk1"/>
                </a:solidFill>
                <a:latin typeface="Poppins"/>
                <a:ea typeface="Poppins"/>
                <a:cs typeface="Poppins"/>
                <a:sym typeface="Poppins"/>
              </a:rPr>
              <a:t> occurred on specific days (e.g., Day 15 and Day 34), driven by </a:t>
            </a:r>
            <a:r>
              <a:rPr b="1" i="0" lang="en-US" sz="1600" u="none" cap="none" strike="noStrike">
                <a:solidFill>
                  <a:schemeClr val="dk1"/>
                </a:solidFill>
                <a:latin typeface="Poppins"/>
                <a:ea typeface="Poppins"/>
                <a:cs typeface="Poppins"/>
                <a:sym typeface="Poppins"/>
              </a:rPr>
              <a:t>bulk orders from Wholesalers</a:t>
            </a:r>
            <a:r>
              <a:rPr b="0" i="0" lang="en-US" sz="1600" u="none" cap="none" strike="noStrike">
                <a:solidFill>
                  <a:schemeClr val="dk1"/>
                </a:solidFill>
                <a:latin typeface="Poppins"/>
                <a:ea typeface="Poppins"/>
                <a:cs typeface="Poppins"/>
                <a:sym typeface="Poppins"/>
              </a:rPr>
              <a:t>.</a:t>
            </a:r>
            <a:endParaRPr b="0" i="0" sz="1600" u="none" cap="none" strike="noStrike">
              <a:solidFill>
                <a:schemeClr val="dk1"/>
              </a:solidFill>
              <a:latin typeface="Poppins"/>
              <a:ea typeface="Poppins"/>
              <a:cs typeface="Poppins"/>
              <a:sym typeface="Poppins"/>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Poppins"/>
                <a:ea typeface="Poppins"/>
                <a:cs typeface="Poppins"/>
                <a:sym typeface="Poppins"/>
              </a:rPr>
              <a:t>Low-revenue days</a:t>
            </a:r>
            <a:r>
              <a:rPr b="0" i="0" lang="en-US" sz="1600" u="none" cap="none" strike="noStrike">
                <a:solidFill>
                  <a:schemeClr val="dk1"/>
                </a:solidFill>
                <a:latin typeface="Poppins"/>
                <a:ea typeface="Poppins"/>
                <a:cs typeface="Poppins"/>
                <a:sym typeface="Poppins"/>
              </a:rPr>
              <a:t> were often linked to smaller transactions from Retailers and Local Stores.</a:t>
            </a:r>
            <a:endParaRPr b="0" i="0" sz="1600" u="none" cap="none" strike="noStrike">
              <a:solidFill>
                <a:schemeClr val="dk1"/>
              </a:solidFill>
              <a:latin typeface="Poppins"/>
              <a:ea typeface="Poppins"/>
              <a:cs typeface="Poppins"/>
              <a:sym typeface="Poppins"/>
            </a:endParaRPr>
          </a:p>
          <a:p>
            <a:pPr indent="-330200" lvl="0" marL="457200" marR="0" rtl="0" algn="l">
              <a:lnSpc>
                <a:spcPct val="115000"/>
              </a:lnSpc>
              <a:spcBef>
                <a:spcPts val="0"/>
              </a:spcBef>
              <a:spcAft>
                <a:spcPts val="0"/>
              </a:spcAft>
              <a:buClr>
                <a:schemeClr val="dk1"/>
              </a:buClr>
              <a:buSzPts val="1600"/>
              <a:buFont typeface="Arial"/>
              <a:buChar char="●"/>
            </a:pPr>
            <a:r>
              <a:rPr b="0" i="0" lang="en-US" sz="1600" u="none" cap="none" strike="noStrike">
                <a:solidFill>
                  <a:schemeClr val="dk1"/>
                </a:solidFill>
                <a:latin typeface="Poppins"/>
                <a:ea typeface="Poppins"/>
                <a:cs typeface="Poppins"/>
                <a:sym typeface="Poppins"/>
              </a:rPr>
              <a:t>The trend shows a </a:t>
            </a:r>
            <a:r>
              <a:rPr b="1" i="0" lang="en-US" sz="1600" u="none" cap="none" strike="noStrike">
                <a:solidFill>
                  <a:schemeClr val="dk1"/>
                </a:solidFill>
                <a:latin typeface="Poppins"/>
                <a:ea typeface="Poppins"/>
                <a:cs typeface="Poppins"/>
                <a:sym typeface="Poppins"/>
              </a:rPr>
              <a:t>cyclical pattern</a:t>
            </a:r>
            <a:r>
              <a:rPr b="0" i="0" lang="en-US" sz="1600" u="none" cap="none" strike="noStrike">
                <a:solidFill>
                  <a:schemeClr val="dk1"/>
                </a:solidFill>
                <a:latin typeface="Poppins"/>
                <a:ea typeface="Poppins"/>
                <a:cs typeface="Poppins"/>
                <a:sym typeface="Poppins"/>
              </a:rPr>
              <a:t>, indicating recurring high-demand periods.</a:t>
            </a:r>
            <a:endParaRPr b="0" i="0" sz="1900" u="none" cap="none" strike="noStrike">
              <a:solidFill>
                <a:srgbClr val="000000"/>
              </a:solidFill>
              <a:latin typeface="Poppins"/>
              <a:ea typeface="Poppins"/>
              <a:cs typeface="Poppins"/>
              <a:sym typeface="Poppins"/>
            </a:endParaRPr>
          </a:p>
        </p:txBody>
      </p:sp>
      <p:sp>
        <p:nvSpPr>
          <p:cNvPr id="289" name="Google Shape;289;p18"/>
          <p:cNvSpPr txBox="1"/>
          <p:nvPr/>
        </p:nvSpPr>
        <p:spPr>
          <a:xfrm>
            <a:off x="9210675" y="5768145"/>
            <a:ext cx="37731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Results and Findings</a:t>
            </a:r>
            <a:endParaRPr b="0" i="0" sz="1400" u="none" cap="none" strike="noStrike">
              <a:solidFill>
                <a:srgbClr val="000000"/>
              </a:solidFill>
              <a:latin typeface="Arial"/>
              <a:ea typeface="Arial"/>
              <a:cs typeface="Arial"/>
              <a:sym typeface="Arial"/>
            </a:endParaRPr>
          </a:p>
        </p:txBody>
      </p:sp>
      <p:sp>
        <p:nvSpPr>
          <p:cNvPr id="290" name="Google Shape;290;p18"/>
          <p:cNvSpPr txBox="1"/>
          <p:nvPr/>
        </p:nvSpPr>
        <p:spPr>
          <a:xfrm>
            <a:off x="9210650" y="8321125"/>
            <a:ext cx="2485800" cy="38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2700" u="none" cap="none" strike="noStrike">
                <a:solidFill>
                  <a:srgbClr val="1B9461"/>
                </a:solidFill>
                <a:latin typeface="Poppins"/>
                <a:ea typeface="Poppins"/>
                <a:cs typeface="Poppins"/>
                <a:sym typeface="Poppins"/>
              </a:rPr>
              <a:t>Conclusion</a:t>
            </a:r>
            <a:endParaRPr b="0" i="0" sz="3000" u="none" cap="none" strike="noStrike">
              <a:solidFill>
                <a:schemeClr val="dk1"/>
              </a:solidFill>
              <a:latin typeface="Calibri"/>
              <a:ea typeface="Calibri"/>
              <a:cs typeface="Calibri"/>
              <a:sym typeface="Calibri"/>
            </a:endParaRPr>
          </a:p>
        </p:txBody>
      </p:sp>
      <p:sp>
        <p:nvSpPr>
          <p:cNvPr id="291" name="Google Shape;291;p18"/>
          <p:cNvSpPr txBox="1"/>
          <p:nvPr/>
        </p:nvSpPr>
        <p:spPr>
          <a:xfrm>
            <a:off x="9244350" y="8860850"/>
            <a:ext cx="8398500" cy="92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1700" u="none" cap="none" strike="noStrike">
                <a:solidFill>
                  <a:schemeClr val="dk1"/>
                </a:solidFill>
                <a:latin typeface="Poppins"/>
                <a:ea typeface="Poppins"/>
                <a:cs typeface="Poppins"/>
                <a:sym typeface="Poppins"/>
              </a:rPr>
              <a:t>Revenue is highly influenced by bulk buyers. Time-series forecasting can help </a:t>
            </a:r>
            <a:r>
              <a:rPr b="1" i="0" lang="en-US" sz="1700" u="none" cap="none" strike="noStrike">
                <a:solidFill>
                  <a:schemeClr val="dk1"/>
                </a:solidFill>
                <a:latin typeface="Poppins"/>
                <a:ea typeface="Poppins"/>
                <a:cs typeface="Poppins"/>
                <a:sym typeface="Poppins"/>
              </a:rPr>
              <a:t>anticipate peak demand</a:t>
            </a:r>
            <a:r>
              <a:rPr b="0" i="0" lang="en-US" sz="1700" u="none" cap="none" strike="noStrike">
                <a:solidFill>
                  <a:schemeClr val="dk1"/>
                </a:solidFill>
                <a:latin typeface="Poppins"/>
                <a:ea typeface="Poppins"/>
                <a:cs typeface="Poppins"/>
                <a:sym typeface="Poppins"/>
              </a:rPr>
              <a:t>, optimize </a:t>
            </a:r>
            <a:r>
              <a:rPr b="1" i="0" lang="en-US" sz="1700" u="none" cap="none" strike="noStrike">
                <a:solidFill>
                  <a:schemeClr val="dk1"/>
                </a:solidFill>
                <a:latin typeface="Poppins"/>
                <a:ea typeface="Poppins"/>
                <a:cs typeface="Poppins"/>
                <a:sym typeface="Poppins"/>
              </a:rPr>
              <a:t>inventory and staff planning</a:t>
            </a:r>
            <a:r>
              <a:rPr b="0" i="0" lang="en-US" sz="1700" u="none" cap="none" strike="noStrike">
                <a:solidFill>
                  <a:schemeClr val="dk1"/>
                </a:solidFill>
                <a:latin typeface="Poppins"/>
                <a:ea typeface="Poppins"/>
                <a:cs typeface="Poppins"/>
                <a:sym typeface="Poppins"/>
              </a:rPr>
              <a:t>, and introduce </a:t>
            </a:r>
            <a:r>
              <a:rPr b="1" i="0" lang="en-US" sz="1700" u="none" cap="none" strike="noStrike">
                <a:solidFill>
                  <a:schemeClr val="dk1"/>
                </a:solidFill>
                <a:latin typeface="Poppins"/>
                <a:ea typeface="Poppins"/>
                <a:cs typeface="Poppins"/>
                <a:sym typeface="Poppins"/>
              </a:rPr>
              <a:t>targeted promotions</a:t>
            </a:r>
            <a:r>
              <a:rPr b="0" i="0" lang="en-US" sz="1700" u="none" cap="none" strike="noStrike">
                <a:solidFill>
                  <a:schemeClr val="dk1"/>
                </a:solidFill>
                <a:latin typeface="Poppins"/>
                <a:ea typeface="Poppins"/>
                <a:cs typeface="Poppins"/>
                <a:sym typeface="Poppins"/>
              </a:rPr>
              <a:t> on slower days.</a:t>
            </a:r>
            <a:endParaRPr b="0" i="0" sz="1700" u="none" cap="none" strike="noStrike">
              <a:solidFill>
                <a:schemeClr val="dk1"/>
              </a:solidFill>
              <a:latin typeface="Poppins"/>
              <a:ea typeface="Poppins"/>
              <a:cs typeface="Poppins"/>
              <a:sym typeface="Poppins"/>
            </a:endParaRPr>
          </a:p>
          <a:p>
            <a:pPr indent="0" lvl="0" marL="0" marR="0" rtl="0" algn="l">
              <a:lnSpc>
                <a:spcPct val="100000"/>
              </a:lnSpc>
              <a:spcBef>
                <a:spcPts val="120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id="292" name="Google Shape;292;p18"/>
          <p:cNvPicPr preferRelativeResize="0"/>
          <p:nvPr/>
        </p:nvPicPr>
        <p:blipFill rotWithShape="1">
          <a:blip r:embed="rId4">
            <a:alphaModFix/>
          </a:blip>
          <a:srcRect b="0" l="0" r="0" t="0"/>
          <a:stretch/>
        </p:blipFill>
        <p:spPr>
          <a:xfrm>
            <a:off x="773075" y="599388"/>
            <a:ext cx="7335301" cy="4384318"/>
          </a:xfrm>
          <a:prstGeom prst="rect">
            <a:avLst/>
          </a:prstGeom>
          <a:noFill/>
          <a:ln>
            <a:noFill/>
          </a:ln>
        </p:spPr>
      </p:pic>
      <p:pic>
        <p:nvPicPr>
          <p:cNvPr id="293" name="Google Shape;293;p18"/>
          <p:cNvPicPr preferRelativeResize="0"/>
          <p:nvPr/>
        </p:nvPicPr>
        <p:blipFill rotWithShape="1">
          <a:blip r:embed="rId5">
            <a:alphaModFix/>
          </a:blip>
          <a:srcRect b="0" l="0" r="0" t="0"/>
          <a:stretch/>
        </p:blipFill>
        <p:spPr>
          <a:xfrm>
            <a:off x="773075" y="5339775"/>
            <a:ext cx="7335300" cy="4523668"/>
          </a:xfrm>
          <a:prstGeom prst="rect">
            <a:avLst/>
          </a:prstGeom>
          <a:noFill/>
          <a:ln>
            <a:noFill/>
          </a:ln>
        </p:spPr>
      </p:pic>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7" l="0" r="0" t="-9219"/>
            </a:stretch>
          </a:blipFill>
          <a:ln>
            <a:noFill/>
          </a:ln>
        </p:spPr>
      </p:sp>
      <p:grpSp>
        <p:nvGrpSpPr>
          <p:cNvPr id="299" name="Google Shape;299;p19"/>
          <p:cNvGrpSpPr/>
          <p:nvPr/>
        </p:nvGrpSpPr>
        <p:grpSpPr>
          <a:xfrm>
            <a:off x="0" y="-36206"/>
            <a:ext cx="9620950" cy="10359397"/>
            <a:chOff x="0" y="-19050"/>
            <a:chExt cx="2533896" cy="2728383"/>
          </a:xfrm>
        </p:grpSpPr>
        <p:sp>
          <p:nvSpPr>
            <p:cNvPr id="300" name="Google Shape;300;p19"/>
            <p:cNvSpPr/>
            <p:nvPr/>
          </p:nvSpPr>
          <p:spPr>
            <a:xfrm>
              <a:off x="0" y="0"/>
              <a:ext cx="2533896" cy="2709333"/>
            </a:xfrm>
            <a:custGeom>
              <a:rect b="b" l="l" r="r" t="t"/>
              <a:pathLst>
                <a:path extrusionOk="0" h="2709333" w="2533896">
                  <a:moveTo>
                    <a:pt x="0" y="0"/>
                  </a:moveTo>
                  <a:lnTo>
                    <a:pt x="2533896" y="0"/>
                  </a:lnTo>
                  <a:lnTo>
                    <a:pt x="2533896" y="2709333"/>
                  </a:lnTo>
                  <a:lnTo>
                    <a:pt x="0" y="2709333"/>
                  </a:lnTo>
                  <a:close/>
                </a:path>
              </a:pathLst>
            </a:custGeom>
            <a:solidFill>
              <a:srgbClr val="FFFFFF"/>
            </a:solidFill>
            <a:ln>
              <a:noFill/>
            </a:ln>
          </p:spPr>
        </p:sp>
        <p:sp>
          <p:nvSpPr>
            <p:cNvPr id="301" name="Google Shape;301;p19"/>
            <p:cNvSpPr txBox="1"/>
            <p:nvPr/>
          </p:nvSpPr>
          <p:spPr>
            <a:xfrm>
              <a:off x="0" y="-19050"/>
              <a:ext cx="2533896" cy="27283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02" name="Google Shape;302;p19"/>
          <p:cNvGrpSpPr/>
          <p:nvPr/>
        </p:nvGrpSpPr>
        <p:grpSpPr>
          <a:xfrm>
            <a:off x="-754699" y="-72331"/>
            <a:ext cx="1028700" cy="1843772"/>
            <a:chOff x="0" y="-19050"/>
            <a:chExt cx="270933" cy="485602"/>
          </a:xfrm>
        </p:grpSpPr>
        <p:sp>
          <p:nvSpPr>
            <p:cNvPr id="303" name="Google Shape;303;p19"/>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304" name="Google Shape;304;p19"/>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05" name="Google Shape;305;p19"/>
          <p:cNvGrpSpPr/>
          <p:nvPr/>
        </p:nvGrpSpPr>
        <p:grpSpPr>
          <a:xfrm>
            <a:off x="-754699" y="8241042"/>
            <a:ext cx="1028700" cy="1242062"/>
            <a:chOff x="0" y="-19050"/>
            <a:chExt cx="270933" cy="327127"/>
          </a:xfrm>
        </p:grpSpPr>
        <p:sp>
          <p:nvSpPr>
            <p:cNvPr id="306" name="Google Shape;306;p19"/>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307" name="Google Shape;307;p19"/>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08" name="Google Shape;308;p19"/>
          <p:cNvGrpSpPr/>
          <p:nvPr/>
        </p:nvGrpSpPr>
        <p:grpSpPr>
          <a:xfrm>
            <a:off x="-754699" y="9410773"/>
            <a:ext cx="1028700" cy="1101031"/>
            <a:chOff x="0" y="-19050"/>
            <a:chExt cx="270933" cy="289983"/>
          </a:xfrm>
        </p:grpSpPr>
        <p:sp>
          <p:nvSpPr>
            <p:cNvPr id="309" name="Google Shape;309;p19"/>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310" name="Google Shape;310;p19"/>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11" name="Google Shape;311;p19"/>
          <p:cNvSpPr txBox="1"/>
          <p:nvPr/>
        </p:nvSpPr>
        <p:spPr>
          <a:xfrm>
            <a:off x="537983" y="981075"/>
            <a:ext cx="7335300" cy="1574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650"/>
              <a:buFont typeface="Arial"/>
              <a:buNone/>
            </a:pPr>
            <a:r>
              <a:rPr b="1" i="0" lang="en-US" sz="4650" u="none" cap="none" strike="noStrike">
                <a:solidFill>
                  <a:srgbClr val="1B9461"/>
                </a:solidFill>
                <a:latin typeface="Poppins"/>
                <a:ea typeface="Poppins"/>
                <a:cs typeface="Poppins"/>
                <a:sym typeface="Poppins"/>
              </a:rPr>
              <a:t>Discount Effectiveness by Customer Type </a:t>
            </a:r>
            <a:endParaRPr b="0" i="0" sz="800" u="none" cap="none" strike="noStrike">
              <a:solidFill>
                <a:srgbClr val="000000"/>
              </a:solidFill>
              <a:latin typeface="Arial"/>
              <a:ea typeface="Arial"/>
              <a:cs typeface="Arial"/>
              <a:sym typeface="Arial"/>
            </a:endParaRPr>
          </a:p>
        </p:txBody>
      </p:sp>
      <p:sp>
        <p:nvSpPr>
          <p:cNvPr id="312" name="Google Shape;312;p19"/>
          <p:cNvSpPr txBox="1"/>
          <p:nvPr/>
        </p:nvSpPr>
        <p:spPr>
          <a:xfrm>
            <a:off x="537983" y="580921"/>
            <a:ext cx="1658500" cy="3048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1899" u="none" cap="none" strike="noStrike">
                <a:solidFill>
                  <a:srgbClr val="1B9461"/>
                </a:solidFill>
                <a:latin typeface="Poppins"/>
                <a:ea typeface="Poppins"/>
                <a:cs typeface="Poppins"/>
                <a:sym typeface="Poppins"/>
              </a:rPr>
              <a:t>ANALYSIS 3</a:t>
            </a:r>
            <a:endParaRPr b="0" i="0" sz="1400" u="none" cap="none" strike="noStrike">
              <a:solidFill>
                <a:srgbClr val="000000"/>
              </a:solidFill>
              <a:latin typeface="Arial"/>
              <a:ea typeface="Arial"/>
              <a:cs typeface="Arial"/>
              <a:sym typeface="Arial"/>
            </a:endParaRPr>
          </a:p>
        </p:txBody>
      </p:sp>
      <p:sp>
        <p:nvSpPr>
          <p:cNvPr id="313" name="Google Shape;313;p19"/>
          <p:cNvSpPr txBox="1"/>
          <p:nvPr/>
        </p:nvSpPr>
        <p:spPr>
          <a:xfrm>
            <a:off x="537983" y="3429000"/>
            <a:ext cx="8270700" cy="1607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0" i="0" lang="en-US" sz="1800" u="none" cap="none" strike="noStrike">
                <a:solidFill>
                  <a:srgbClr val="222222"/>
                </a:solidFill>
                <a:latin typeface="Poppins"/>
                <a:ea typeface="Poppins"/>
                <a:cs typeface="Poppins"/>
                <a:sym typeface="Poppins"/>
              </a:rPr>
              <a:t>This analysis evaluated how discounts were distributed across customer types and whether those discounts translated into meaningful revenue contributions. It aimed to identify whether current discount policies are aligned with actual business value generated by each customer group.</a:t>
            </a:r>
            <a:endParaRPr b="0" i="0" sz="1400" u="none" cap="none" strike="noStrike">
              <a:solidFill>
                <a:srgbClr val="000000"/>
              </a:solidFill>
              <a:latin typeface="Arial"/>
              <a:ea typeface="Arial"/>
              <a:cs typeface="Arial"/>
              <a:sym typeface="Arial"/>
            </a:endParaRPr>
          </a:p>
        </p:txBody>
      </p:sp>
      <p:sp>
        <p:nvSpPr>
          <p:cNvPr id="314" name="Google Shape;314;p19"/>
          <p:cNvSpPr txBox="1"/>
          <p:nvPr/>
        </p:nvSpPr>
        <p:spPr>
          <a:xfrm>
            <a:off x="537983" y="2914925"/>
            <a:ext cx="33171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Explanation</a:t>
            </a:r>
            <a:endParaRPr b="0" i="0" sz="1400" u="none" cap="none" strike="noStrike">
              <a:solidFill>
                <a:srgbClr val="000000"/>
              </a:solidFill>
              <a:latin typeface="Arial"/>
              <a:ea typeface="Arial"/>
              <a:cs typeface="Arial"/>
              <a:sym typeface="Arial"/>
            </a:endParaRPr>
          </a:p>
        </p:txBody>
      </p:sp>
      <p:sp>
        <p:nvSpPr>
          <p:cNvPr id="315" name="Google Shape;315;p19"/>
          <p:cNvSpPr txBox="1"/>
          <p:nvPr/>
        </p:nvSpPr>
        <p:spPr>
          <a:xfrm>
            <a:off x="537983" y="4378975"/>
            <a:ext cx="8270700" cy="215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9"/>
          <p:cNvSpPr txBox="1"/>
          <p:nvPr/>
        </p:nvSpPr>
        <p:spPr>
          <a:xfrm>
            <a:off x="537983" y="5134650"/>
            <a:ext cx="36678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Results and Findings</a:t>
            </a:r>
            <a:endParaRPr b="0" i="0" sz="1400" u="none" cap="none" strike="noStrike">
              <a:solidFill>
                <a:srgbClr val="000000"/>
              </a:solidFill>
              <a:latin typeface="Arial"/>
              <a:ea typeface="Arial"/>
              <a:cs typeface="Arial"/>
              <a:sym typeface="Arial"/>
            </a:endParaRPr>
          </a:p>
        </p:txBody>
      </p:sp>
      <p:sp>
        <p:nvSpPr>
          <p:cNvPr id="317" name="Google Shape;317;p19"/>
          <p:cNvSpPr txBox="1"/>
          <p:nvPr/>
        </p:nvSpPr>
        <p:spPr>
          <a:xfrm>
            <a:off x="436650" y="5803975"/>
            <a:ext cx="8270700" cy="3144600"/>
          </a:xfrm>
          <a:prstGeom prst="rect">
            <a:avLst/>
          </a:prstGeom>
          <a:noFill/>
          <a:ln>
            <a:noFill/>
          </a:ln>
        </p:spPr>
        <p:txBody>
          <a:bodyPr anchorCtr="0" anchor="t" bIns="0" lIns="0" spcFirstLastPara="1" rIns="0" wrap="square" tIns="0">
            <a:spAutoFit/>
          </a:bodyPr>
          <a:lstStyle/>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Poppins"/>
                <a:ea typeface="Poppins"/>
                <a:cs typeface="Poppins"/>
                <a:sym typeface="Poppins"/>
              </a:rPr>
              <a:t>Hotels</a:t>
            </a:r>
            <a:r>
              <a:rPr b="0" i="0" lang="en-US" sz="1800" u="none" cap="none" strike="noStrike">
                <a:solidFill>
                  <a:schemeClr val="dk1"/>
                </a:solidFill>
                <a:latin typeface="Poppins"/>
                <a:ea typeface="Poppins"/>
                <a:cs typeface="Poppins"/>
                <a:sym typeface="Poppins"/>
              </a:rPr>
              <a:t> received the </a:t>
            </a:r>
            <a:r>
              <a:rPr b="1" i="0" lang="en-US" sz="1800" u="none" cap="none" strike="noStrike">
                <a:solidFill>
                  <a:schemeClr val="dk1"/>
                </a:solidFill>
                <a:latin typeface="Poppins"/>
                <a:ea typeface="Poppins"/>
                <a:cs typeface="Poppins"/>
                <a:sym typeface="Poppins"/>
              </a:rPr>
              <a:t>highest average discount</a:t>
            </a:r>
            <a:r>
              <a:rPr b="0" i="0" lang="en-US" sz="1800" u="none" cap="none" strike="noStrike">
                <a:solidFill>
                  <a:schemeClr val="dk1"/>
                </a:solidFill>
                <a:latin typeface="Poppins"/>
                <a:ea typeface="Poppins"/>
                <a:cs typeface="Poppins"/>
                <a:sym typeface="Poppins"/>
              </a:rPr>
              <a:t> of </a:t>
            </a:r>
            <a:r>
              <a:rPr b="1" i="0" lang="en-US" sz="1800" u="none" cap="none" strike="noStrike">
                <a:solidFill>
                  <a:schemeClr val="dk1"/>
                </a:solidFill>
                <a:latin typeface="Poppins"/>
                <a:ea typeface="Poppins"/>
                <a:cs typeface="Poppins"/>
                <a:sym typeface="Poppins"/>
              </a:rPr>
              <a:t>10.7%</a:t>
            </a:r>
            <a:r>
              <a:rPr b="0" i="0" lang="en-US" sz="1800" u="none" cap="none" strike="noStrike">
                <a:solidFill>
                  <a:schemeClr val="dk1"/>
                </a:solidFill>
                <a:latin typeface="Poppins"/>
                <a:ea typeface="Poppins"/>
                <a:cs typeface="Poppins"/>
                <a:sym typeface="Poppins"/>
              </a:rPr>
              <a:t>, yet their </a:t>
            </a:r>
            <a:r>
              <a:rPr b="1" i="0" lang="en-US" sz="1800" u="none" cap="none" strike="noStrike">
                <a:solidFill>
                  <a:schemeClr val="dk1"/>
                </a:solidFill>
                <a:latin typeface="Poppins"/>
                <a:ea typeface="Poppins"/>
                <a:cs typeface="Poppins"/>
                <a:sym typeface="Poppins"/>
              </a:rPr>
              <a:t>revenue contribution was lower</a:t>
            </a:r>
            <a:r>
              <a:rPr b="0" i="0" lang="en-US" sz="1800" u="none" cap="none" strike="noStrike">
                <a:solidFill>
                  <a:schemeClr val="dk1"/>
                </a:solidFill>
                <a:latin typeface="Poppins"/>
                <a:ea typeface="Poppins"/>
                <a:cs typeface="Poppins"/>
                <a:sym typeface="Poppins"/>
              </a:rPr>
              <a:t> compared to other customer types.</a:t>
            </a:r>
            <a:endParaRPr b="0" i="0" sz="1800" u="none" cap="none" strike="noStrike">
              <a:solidFill>
                <a:schemeClr val="dk1"/>
              </a:solidFill>
              <a:latin typeface="Poppins"/>
              <a:ea typeface="Poppins"/>
              <a:cs typeface="Poppins"/>
              <a:sym typeface="Poppins"/>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Poppins"/>
                <a:ea typeface="Poppins"/>
                <a:cs typeface="Poppins"/>
                <a:sym typeface="Poppins"/>
              </a:rPr>
              <a:t>Wholesalers</a:t>
            </a:r>
            <a:r>
              <a:rPr b="0" i="0" lang="en-US" sz="1800" u="none" cap="none" strike="noStrike">
                <a:solidFill>
                  <a:schemeClr val="dk1"/>
                </a:solidFill>
                <a:latin typeface="Poppins"/>
                <a:ea typeface="Poppins"/>
                <a:cs typeface="Poppins"/>
                <a:sym typeface="Poppins"/>
              </a:rPr>
              <a:t> received </a:t>
            </a:r>
            <a:r>
              <a:rPr b="1" i="0" lang="en-US" sz="1800" u="none" cap="none" strike="noStrike">
                <a:solidFill>
                  <a:schemeClr val="dk1"/>
                </a:solidFill>
                <a:latin typeface="Poppins"/>
                <a:ea typeface="Poppins"/>
                <a:cs typeface="Poppins"/>
                <a:sym typeface="Poppins"/>
              </a:rPr>
              <a:t>no discounts at all</a:t>
            </a:r>
            <a:r>
              <a:rPr b="0" i="0" lang="en-US" sz="1800" u="none" cap="none" strike="noStrike">
                <a:solidFill>
                  <a:schemeClr val="dk1"/>
                </a:solidFill>
                <a:latin typeface="Poppins"/>
                <a:ea typeface="Poppins"/>
                <a:cs typeface="Poppins"/>
                <a:sym typeface="Poppins"/>
              </a:rPr>
              <a:t>, but contributed the </a:t>
            </a:r>
            <a:r>
              <a:rPr b="1" i="0" lang="en-US" sz="1800" u="none" cap="none" strike="noStrike">
                <a:solidFill>
                  <a:schemeClr val="dk1"/>
                </a:solidFill>
                <a:latin typeface="Poppins"/>
                <a:ea typeface="Poppins"/>
                <a:cs typeface="Poppins"/>
                <a:sym typeface="Poppins"/>
              </a:rPr>
              <a:t>highest percentage of total revenue</a:t>
            </a:r>
            <a:r>
              <a:rPr b="0" i="0" lang="en-US" sz="1800" u="none" cap="none" strike="noStrike">
                <a:solidFill>
                  <a:schemeClr val="dk1"/>
                </a:solidFill>
                <a:latin typeface="Poppins"/>
                <a:ea typeface="Poppins"/>
                <a:cs typeface="Poppins"/>
                <a:sym typeface="Poppins"/>
              </a:rPr>
              <a:t> (</a:t>
            </a:r>
            <a:r>
              <a:rPr b="1" i="0" lang="en-US" sz="1800" u="none" cap="none" strike="noStrike">
                <a:solidFill>
                  <a:schemeClr val="dk1"/>
                </a:solidFill>
                <a:latin typeface="Poppins"/>
                <a:ea typeface="Poppins"/>
                <a:cs typeface="Poppins"/>
                <a:sym typeface="Poppins"/>
              </a:rPr>
              <a:t>27.7%</a:t>
            </a:r>
            <a:r>
              <a:rPr b="0" i="0" lang="en-US" sz="1800" u="none" cap="none" strike="noStrike">
                <a:solidFill>
                  <a:schemeClr val="dk1"/>
                </a:solidFill>
                <a:latin typeface="Poppins"/>
                <a:ea typeface="Poppins"/>
                <a:cs typeface="Poppins"/>
                <a:sym typeface="Poppins"/>
              </a:rPr>
              <a:t>), indicating that they already offer value through bulk orders without needing additional incentives.</a:t>
            </a:r>
            <a:endParaRPr b="0" i="0" sz="1800" u="none" cap="none" strike="noStrike">
              <a:solidFill>
                <a:schemeClr val="dk1"/>
              </a:solidFill>
              <a:latin typeface="Poppins"/>
              <a:ea typeface="Poppins"/>
              <a:cs typeface="Poppins"/>
              <a:sym typeface="Poppins"/>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Poppins"/>
                <a:ea typeface="Poppins"/>
                <a:cs typeface="Poppins"/>
                <a:sym typeface="Poppins"/>
              </a:rPr>
              <a:t>Retailers</a:t>
            </a:r>
            <a:r>
              <a:rPr b="0" i="0" lang="en-US" sz="1800" u="none" cap="none" strike="noStrike">
                <a:solidFill>
                  <a:schemeClr val="dk1"/>
                </a:solidFill>
                <a:latin typeface="Poppins"/>
                <a:ea typeface="Poppins"/>
                <a:cs typeface="Poppins"/>
                <a:sym typeface="Poppins"/>
              </a:rPr>
              <a:t> and </a:t>
            </a:r>
            <a:r>
              <a:rPr b="1" i="0" lang="en-US" sz="1800" u="none" cap="none" strike="noStrike">
                <a:solidFill>
                  <a:schemeClr val="dk1"/>
                </a:solidFill>
                <a:latin typeface="Poppins"/>
                <a:ea typeface="Poppins"/>
                <a:cs typeface="Poppins"/>
                <a:sym typeface="Poppins"/>
              </a:rPr>
              <a:t>Sweet Shops</a:t>
            </a:r>
            <a:r>
              <a:rPr b="0" i="0" lang="en-US" sz="1800" u="none" cap="none" strike="noStrike">
                <a:solidFill>
                  <a:schemeClr val="dk1"/>
                </a:solidFill>
                <a:latin typeface="Poppins"/>
                <a:ea typeface="Poppins"/>
                <a:cs typeface="Poppins"/>
                <a:sym typeface="Poppins"/>
              </a:rPr>
              <a:t> received moderate or no discounts and still maintained steady transaction volumes and revenue.</a:t>
            </a:r>
            <a:br>
              <a:rPr b="0" i="0" lang="en-US" sz="1800" u="none" cap="none" strike="noStrike">
                <a:solidFill>
                  <a:schemeClr val="dk1"/>
                </a:solidFill>
                <a:latin typeface="Poppins"/>
                <a:ea typeface="Poppins"/>
                <a:cs typeface="Poppins"/>
                <a:sym typeface="Poppins"/>
              </a:rPr>
            </a:br>
            <a:endParaRPr b="0" i="0" sz="1800" u="none" cap="none" strike="noStrike">
              <a:solidFill>
                <a:schemeClr val="dk1"/>
              </a:solidFill>
              <a:latin typeface="Poppins"/>
              <a:ea typeface="Poppins"/>
              <a:cs typeface="Poppins"/>
              <a:sym typeface="Poppins"/>
            </a:endParaRPr>
          </a:p>
        </p:txBody>
      </p:sp>
      <p:sp>
        <p:nvSpPr>
          <p:cNvPr id="318" name="Google Shape;318;p19"/>
          <p:cNvSpPr txBox="1"/>
          <p:nvPr/>
        </p:nvSpPr>
        <p:spPr>
          <a:xfrm>
            <a:off x="537975" y="8669775"/>
            <a:ext cx="2625300" cy="38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600" u="none" cap="none" strike="noStrike">
                <a:solidFill>
                  <a:srgbClr val="1B9461"/>
                </a:solidFill>
                <a:latin typeface="Poppins"/>
                <a:ea typeface="Poppins"/>
                <a:cs typeface="Poppins"/>
                <a:sym typeface="Poppins"/>
              </a:rPr>
              <a:t>Conclusion</a:t>
            </a:r>
            <a:endParaRPr b="1" i="0" sz="2600" u="none" cap="none" strike="noStrike">
              <a:solidFill>
                <a:srgbClr val="1B9461"/>
              </a:solidFill>
              <a:latin typeface="Poppins"/>
              <a:ea typeface="Poppins"/>
              <a:cs typeface="Poppins"/>
              <a:sym typeface="Poppins"/>
            </a:endParaRPr>
          </a:p>
        </p:txBody>
      </p:sp>
      <p:sp>
        <p:nvSpPr>
          <p:cNvPr id="319" name="Google Shape;319;p19"/>
          <p:cNvSpPr txBox="1"/>
          <p:nvPr/>
        </p:nvSpPr>
        <p:spPr>
          <a:xfrm>
            <a:off x="557550" y="9054375"/>
            <a:ext cx="8028900" cy="132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Poppins"/>
                <a:ea typeface="Poppins"/>
                <a:cs typeface="Poppins"/>
                <a:sym typeface="Poppins"/>
              </a:rPr>
              <a:t>There is a </a:t>
            </a:r>
            <a:r>
              <a:rPr b="1" i="0" lang="en-US" sz="1800" u="none" cap="none" strike="noStrike">
                <a:solidFill>
                  <a:schemeClr val="dk1"/>
                </a:solidFill>
                <a:latin typeface="Poppins"/>
                <a:ea typeface="Poppins"/>
                <a:cs typeface="Poppins"/>
                <a:sym typeface="Poppins"/>
              </a:rPr>
              <a:t>misalignment between discounts and customer value</a:t>
            </a:r>
            <a:r>
              <a:rPr b="0" i="0" lang="en-US" sz="1800" u="none" cap="none" strike="noStrike">
                <a:solidFill>
                  <a:schemeClr val="dk1"/>
                </a:solidFill>
                <a:latin typeface="Poppins"/>
                <a:ea typeface="Poppins"/>
                <a:cs typeface="Poppins"/>
                <a:sym typeface="Poppins"/>
              </a:rPr>
              <a:t>. High-discount segments like Hotels are </a:t>
            </a:r>
            <a:r>
              <a:rPr b="1" i="0" lang="en-US" sz="1800" u="none" cap="none" strike="noStrike">
                <a:solidFill>
                  <a:schemeClr val="dk1"/>
                </a:solidFill>
                <a:latin typeface="Poppins"/>
                <a:ea typeface="Poppins"/>
                <a:cs typeface="Poppins"/>
                <a:sym typeface="Poppins"/>
              </a:rPr>
              <a:t>less profitable</a:t>
            </a:r>
            <a:r>
              <a:rPr b="0" i="0" lang="en-US" sz="1800" u="none" cap="none" strike="noStrike">
                <a:solidFill>
                  <a:schemeClr val="dk1"/>
                </a:solidFill>
                <a:latin typeface="Poppins"/>
                <a:ea typeface="Poppins"/>
                <a:cs typeface="Poppins"/>
                <a:sym typeface="Poppins"/>
              </a:rPr>
              <a:t>, while high-revenue segments like Wholesalers receive </a:t>
            </a:r>
            <a:r>
              <a:rPr b="1" i="0" lang="en-US" sz="1800" u="none" cap="none" strike="noStrike">
                <a:solidFill>
                  <a:schemeClr val="dk1"/>
                </a:solidFill>
                <a:latin typeface="Poppins"/>
                <a:ea typeface="Poppins"/>
                <a:cs typeface="Poppins"/>
                <a:sym typeface="Poppins"/>
              </a:rPr>
              <a:t>no incentives</a:t>
            </a:r>
            <a:r>
              <a:rPr b="0" i="0" lang="en-US" sz="1800" u="none" cap="none" strike="noStrike">
                <a:solidFill>
                  <a:schemeClr val="dk1"/>
                </a:solidFill>
                <a:latin typeface="Poppins"/>
                <a:ea typeface="Poppins"/>
                <a:cs typeface="Poppins"/>
                <a:sym typeface="Poppins"/>
              </a:rPr>
              <a:t>.</a:t>
            </a:r>
            <a:endParaRPr b="0" i="0" sz="3900" u="none" cap="none" strike="noStrike">
              <a:solidFill>
                <a:schemeClr val="dk1"/>
              </a:solidFill>
              <a:latin typeface="Poppins"/>
              <a:ea typeface="Poppins"/>
              <a:cs typeface="Poppins"/>
              <a:sym typeface="Poppins"/>
            </a:endParaRPr>
          </a:p>
        </p:txBody>
      </p:sp>
      <p:pic>
        <p:nvPicPr>
          <p:cNvPr id="320" name="Google Shape;320;p19" title="ChatGPT Image Jun 21, 2025, 05_57_47 PM.png"/>
          <p:cNvPicPr preferRelativeResize="0"/>
          <p:nvPr/>
        </p:nvPicPr>
        <p:blipFill rotWithShape="1">
          <a:blip r:embed="rId4">
            <a:alphaModFix/>
          </a:blip>
          <a:srcRect b="0" l="0" r="0" t="0"/>
          <a:stretch/>
        </p:blipFill>
        <p:spPr>
          <a:xfrm>
            <a:off x="9620950" y="2254483"/>
            <a:ext cx="8667049" cy="5778043"/>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7" l="0" r="0" t="-9219"/>
            </a:stretch>
          </a:blipFill>
          <a:ln>
            <a:noFill/>
          </a:ln>
        </p:spPr>
      </p:sp>
      <p:grpSp>
        <p:nvGrpSpPr>
          <p:cNvPr id="326" name="Google Shape;326;p20"/>
          <p:cNvGrpSpPr/>
          <p:nvPr/>
        </p:nvGrpSpPr>
        <p:grpSpPr>
          <a:xfrm>
            <a:off x="8987557" y="-36206"/>
            <a:ext cx="9416566" cy="10359397"/>
            <a:chOff x="0" y="-19050"/>
            <a:chExt cx="2480067" cy="2728383"/>
          </a:xfrm>
        </p:grpSpPr>
        <p:sp>
          <p:nvSpPr>
            <p:cNvPr id="327" name="Google Shape;327;p20"/>
            <p:cNvSpPr/>
            <p:nvPr/>
          </p:nvSpPr>
          <p:spPr>
            <a:xfrm>
              <a:off x="0" y="0"/>
              <a:ext cx="2480067" cy="2709333"/>
            </a:xfrm>
            <a:custGeom>
              <a:rect b="b" l="l" r="r" t="t"/>
              <a:pathLst>
                <a:path extrusionOk="0" h="2709333" w="2480067">
                  <a:moveTo>
                    <a:pt x="0" y="0"/>
                  </a:moveTo>
                  <a:lnTo>
                    <a:pt x="2480067" y="0"/>
                  </a:lnTo>
                  <a:lnTo>
                    <a:pt x="2480067" y="2709333"/>
                  </a:lnTo>
                  <a:lnTo>
                    <a:pt x="0" y="2709333"/>
                  </a:lnTo>
                  <a:close/>
                </a:path>
              </a:pathLst>
            </a:custGeom>
            <a:solidFill>
              <a:srgbClr val="FFFFFF"/>
            </a:solidFill>
            <a:ln>
              <a:noFill/>
            </a:ln>
          </p:spPr>
        </p:sp>
        <p:sp>
          <p:nvSpPr>
            <p:cNvPr id="328" name="Google Shape;328;p20"/>
            <p:cNvSpPr txBox="1"/>
            <p:nvPr/>
          </p:nvSpPr>
          <p:spPr>
            <a:xfrm>
              <a:off x="0" y="-19050"/>
              <a:ext cx="2480067" cy="27283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29" name="Google Shape;329;p20"/>
          <p:cNvGrpSpPr/>
          <p:nvPr/>
        </p:nvGrpSpPr>
        <p:grpSpPr>
          <a:xfrm>
            <a:off x="17952718" y="-72331"/>
            <a:ext cx="1028700" cy="1843772"/>
            <a:chOff x="0" y="-19050"/>
            <a:chExt cx="270933" cy="485602"/>
          </a:xfrm>
        </p:grpSpPr>
        <p:sp>
          <p:nvSpPr>
            <p:cNvPr id="330" name="Google Shape;330;p20"/>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331" name="Google Shape;331;p20"/>
            <p:cNvSpPr txBox="1"/>
            <p:nvPr/>
          </p:nvSpPr>
          <p:spPr>
            <a:xfrm>
              <a:off x="0" y="-19050"/>
              <a:ext cx="270933" cy="485602"/>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2" name="Google Shape;332;p20"/>
          <p:cNvGrpSpPr/>
          <p:nvPr/>
        </p:nvGrpSpPr>
        <p:grpSpPr>
          <a:xfrm>
            <a:off x="17952718" y="8241042"/>
            <a:ext cx="1028700" cy="1242062"/>
            <a:chOff x="0" y="-19050"/>
            <a:chExt cx="270933" cy="327127"/>
          </a:xfrm>
        </p:grpSpPr>
        <p:sp>
          <p:nvSpPr>
            <p:cNvPr id="333" name="Google Shape;333;p20"/>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334" name="Google Shape;334;p20"/>
            <p:cNvSpPr txBox="1"/>
            <p:nvPr/>
          </p:nvSpPr>
          <p:spPr>
            <a:xfrm>
              <a:off x="0" y="-19050"/>
              <a:ext cx="270933" cy="327127"/>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35" name="Google Shape;335;p20"/>
          <p:cNvGrpSpPr/>
          <p:nvPr/>
        </p:nvGrpSpPr>
        <p:grpSpPr>
          <a:xfrm>
            <a:off x="17952718" y="9410773"/>
            <a:ext cx="1028700" cy="1101031"/>
            <a:chOff x="0" y="-19050"/>
            <a:chExt cx="270933" cy="289983"/>
          </a:xfrm>
        </p:grpSpPr>
        <p:sp>
          <p:nvSpPr>
            <p:cNvPr id="336" name="Google Shape;336;p2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337" name="Google Shape;337;p20"/>
            <p:cNvSpPr txBox="1"/>
            <p:nvPr/>
          </p:nvSpPr>
          <p:spPr>
            <a:xfrm>
              <a:off x="0" y="-19050"/>
              <a:ext cx="270933" cy="289983"/>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38" name="Google Shape;338;p20"/>
          <p:cNvSpPr txBox="1"/>
          <p:nvPr/>
        </p:nvSpPr>
        <p:spPr>
          <a:xfrm>
            <a:off x="9210675" y="1007125"/>
            <a:ext cx="7335300" cy="808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5250"/>
              <a:buFont typeface="Arial"/>
              <a:buNone/>
            </a:pPr>
            <a:r>
              <a:rPr b="1" i="0" lang="en-US" sz="5250" u="none" cap="none" strike="noStrike">
                <a:solidFill>
                  <a:srgbClr val="1B9461"/>
                </a:solidFill>
                <a:latin typeface="Poppins"/>
                <a:ea typeface="Poppins"/>
                <a:cs typeface="Poppins"/>
                <a:sym typeface="Poppins"/>
              </a:rPr>
              <a:t>Profitability Analysis</a:t>
            </a:r>
            <a:endParaRPr b="0" i="0" sz="1400" u="none" cap="none" strike="noStrike">
              <a:solidFill>
                <a:srgbClr val="000000"/>
              </a:solidFill>
              <a:latin typeface="Arial"/>
              <a:ea typeface="Arial"/>
              <a:cs typeface="Arial"/>
              <a:sym typeface="Arial"/>
            </a:endParaRPr>
          </a:p>
        </p:txBody>
      </p:sp>
      <p:sp>
        <p:nvSpPr>
          <p:cNvPr id="339" name="Google Shape;339;p20"/>
          <p:cNvSpPr txBox="1"/>
          <p:nvPr/>
        </p:nvSpPr>
        <p:spPr>
          <a:xfrm>
            <a:off x="9210675" y="606970"/>
            <a:ext cx="1658500" cy="3048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1899" u="none" cap="none" strike="noStrike">
                <a:solidFill>
                  <a:srgbClr val="1B9461"/>
                </a:solidFill>
                <a:latin typeface="Poppins"/>
                <a:ea typeface="Poppins"/>
                <a:cs typeface="Poppins"/>
                <a:sym typeface="Poppins"/>
              </a:rPr>
              <a:t>ANALYSIS 4</a:t>
            </a:r>
            <a:endParaRPr b="0" i="0" sz="1400" u="none" cap="none" strike="noStrike">
              <a:solidFill>
                <a:srgbClr val="000000"/>
              </a:solidFill>
              <a:latin typeface="Arial"/>
              <a:ea typeface="Arial"/>
              <a:cs typeface="Arial"/>
              <a:sym typeface="Arial"/>
            </a:endParaRPr>
          </a:p>
        </p:txBody>
      </p:sp>
      <p:sp>
        <p:nvSpPr>
          <p:cNvPr id="340" name="Google Shape;340;p20"/>
          <p:cNvSpPr txBox="1"/>
          <p:nvPr/>
        </p:nvSpPr>
        <p:spPr>
          <a:xfrm>
            <a:off x="9210675" y="2468938"/>
            <a:ext cx="8508300" cy="1301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1200"/>
              </a:spcBef>
              <a:spcAft>
                <a:spcPts val="1200"/>
              </a:spcAft>
              <a:buClr>
                <a:srgbClr val="000000"/>
              </a:buClr>
              <a:buSzPts val="1100"/>
              <a:buFont typeface="Arial"/>
              <a:buNone/>
            </a:pPr>
            <a:r>
              <a:rPr b="0" i="0" lang="en-US" sz="1900" u="none" cap="none" strike="noStrike">
                <a:solidFill>
                  <a:schemeClr val="dk1"/>
                </a:solidFill>
                <a:latin typeface="Poppins"/>
                <a:ea typeface="Poppins"/>
                <a:cs typeface="Poppins"/>
                <a:sym typeface="Poppins"/>
              </a:rPr>
              <a:t>This analysis assessed profitability indirectly, since cost data was not available. It focused on evaluating the </a:t>
            </a:r>
            <a:r>
              <a:rPr b="1" i="0" lang="en-US" sz="1900" u="none" cap="none" strike="noStrike">
                <a:solidFill>
                  <a:schemeClr val="dk1"/>
                </a:solidFill>
                <a:latin typeface="Poppins"/>
                <a:ea typeface="Poppins"/>
                <a:cs typeface="Poppins"/>
                <a:sym typeface="Poppins"/>
              </a:rPr>
              <a:t>impact of discounts</a:t>
            </a:r>
            <a:r>
              <a:rPr b="0" i="0" lang="en-US" sz="1900" u="none" cap="none" strike="noStrike">
                <a:solidFill>
                  <a:schemeClr val="dk1"/>
                </a:solidFill>
                <a:latin typeface="Poppins"/>
                <a:ea typeface="Poppins"/>
                <a:cs typeface="Poppins"/>
                <a:sym typeface="Poppins"/>
              </a:rPr>
              <a:t> on revenue and identifying which transactions and customer types contributed most to </a:t>
            </a:r>
            <a:r>
              <a:rPr b="1" i="0" lang="en-US" sz="1900" u="none" cap="none" strike="noStrike">
                <a:solidFill>
                  <a:schemeClr val="dk1"/>
                </a:solidFill>
                <a:latin typeface="Poppins"/>
                <a:ea typeface="Poppins"/>
                <a:cs typeface="Poppins"/>
                <a:sym typeface="Poppins"/>
              </a:rPr>
              <a:t>net-effective earnings</a:t>
            </a:r>
            <a:r>
              <a:rPr b="0" i="0" lang="en-US" sz="1900" u="none" cap="none" strike="noStrike">
                <a:solidFill>
                  <a:schemeClr val="dk1"/>
                </a:solidFill>
                <a:latin typeface="Poppins"/>
                <a:ea typeface="Poppins"/>
                <a:cs typeface="Poppins"/>
                <a:sym typeface="Poppins"/>
              </a:rPr>
              <a:t>.</a:t>
            </a:r>
            <a:endParaRPr b="0" i="0" sz="2600" u="none" cap="none" strike="noStrike">
              <a:solidFill>
                <a:srgbClr val="222222"/>
              </a:solidFill>
              <a:latin typeface="Poppins"/>
              <a:ea typeface="Poppins"/>
              <a:cs typeface="Poppins"/>
              <a:sym typeface="Poppins"/>
            </a:endParaRPr>
          </a:p>
        </p:txBody>
      </p:sp>
      <p:sp>
        <p:nvSpPr>
          <p:cNvPr id="341" name="Google Shape;341;p20"/>
          <p:cNvSpPr txBox="1"/>
          <p:nvPr/>
        </p:nvSpPr>
        <p:spPr>
          <a:xfrm>
            <a:off x="9210675" y="1910675"/>
            <a:ext cx="34122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Explanation</a:t>
            </a:r>
            <a:endParaRPr b="0" i="0" sz="1400" u="none" cap="none" strike="noStrike">
              <a:solidFill>
                <a:srgbClr val="000000"/>
              </a:solidFill>
              <a:latin typeface="Arial"/>
              <a:ea typeface="Arial"/>
              <a:cs typeface="Arial"/>
              <a:sym typeface="Arial"/>
            </a:endParaRPr>
          </a:p>
        </p:txBody>
      </p:sp>
      <p:sp>
        <p:nvSpPr>
          <p:cNvPr id="342" name="Google Shape;342;p20"/>
          <p:cNvSpPr txBox="1"/>
          <p:nvPr/>
        </p:nvSpPr>
        <p:spPr>
          <a:xfrm>
            <a:off x="9210675" y="3997313"/>
            <a:ext cx="37731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Results and Findings</a:t>
            </a:r>
            <a:endParaRPr b="0" i="0" sz="1400" u="none" cap="none" strike="noStrike">
              <a:solidFill>
                <a:srgbClr val="000000"/>
              </a:solidFill>
              <a:latin typeface="Arial"/>
              <a:ea typeface="Arial"/>
              <a:cs typeface="Arial"/>
              <a:sym typeface="Arial"/>
            </a:endParaRPr>
          </a:p>
        </p:txBody>
      </p:sp>
      <p:sp>
        <p:nvSpPr>
          <p:cNvPr id="343" name="Google Shape;343;p20"/>
          <p:cNvSpPr txBox="1"/>
          <p:nvPr/>
        </p:nvSpPr>
        <p:spPr>
          <a:xfrm>
            <a:off x="9210675" y="4608900"/>
            <a:ext cx="8508300" cy="3087600"/>
          </a:xfrm>
          <a:prstGeom prst="rect">
            <a:avLst/>
          </a:prstGeom>
          <a:noFill/>
          <a:ln>
            <a:noFill/>
          </a:ln>
        </p:spPr>
        <p:txBody>
          <a:bodyPr anchorCtr="0" anchor="t" bIns="0" lIns="0" spcFirstLastPara="1" rIns="0" wrap="square" tIns="0">
            <a:spAutoFit/>
          </a:bodyPr>
          <a:lstStyle/>
          <a:p>
            <a:pPr indent="-336550" lvl="0" marL="457200" marR="0" rtl="0" algn="l">
              <a:lnSpc>
                <a:spcPct val="120000"/>
              </a:lnSpc>
              <a:spcBef>
                <a:spcPts val="0"/>
              </a:spcBef>
              <a:spcAft>
                <a:spcPts val="0"/>
              </a:spcAft>
              <a:buClr>
                <a:srgbClr val="000000"/>
              </a:buClr>
              <a:buSzPts val="1700"/>
              <a:buFont typeface="Poppins"/>
              <a:buChar char="●"/>
            </a:pPr>
            <a:r>
              <a:rPr b="1" i="0" lang="en-US" sz="1700" u="none" cap="none" strike="noStrike">
                <a:solidFill>
                  <a:schemeClr val="dk1"/>
                </a:solidFill>
                <a:latin typeface="Poppins"/>
                <a:ea typeface="Poppins"/>
                <a:cs typeface="Poppins"/>
                <a:sym typeface="Poppins"/>
              </a:rPr>
              <a:t>Revenue Lost to Discounts</a:t>
            </a:r>
            <a:r>
              <a:rPr b="0" i="0" lang="en-US" sz="1700" u="none" cap="none" strike="noStrike">
                <a:solidFill>
                  <a:schemeClr val="dk1"/>
                </a:solidFill>
                <a:latin typeface="Poppins"/>
                <a:ea typeface="Poppins"/>
                <a:cs typeface="Poppins"/>
                <a:sym typeface="Poppins"/>
              </a:rPr>
              <a:t> was calculated using the formula:</a:t>
            </a:r>
            <a:br>
              <a:rPr b="0" i="0" lang="en-US" sz="1700" u="none" cap="none" strike="noStrike">
                <a:solidFill>
                  <a:schemeClr val="dk1"/>
                </a:solidFill>
                <a:latin typeface="Poppins"/>
                <a:ea typeface="Poppins"/>
                <a:cs typeface="Poppins"/>
                <a:sym typeface="Poppins"/>
              </a:rPr>
            </a:br>
            <a:r>
              <a:rPr b="0" i="0" lang="en-US" sz="1700" u="none" cap="none" strike="noStrike">
                <a:solidFill>
                  <a:schemeClr val="dk1"/>
                </a:solidFill>
                <a:latin typeface="Poppins"/>
                <a:ea typeface="Poppins"/>
                <a:cs typeface="Poppins"/>
                <a:sym typeface="Poppins"/>
              </a:rPr>
              <a:t> </a:t>
            </a:r>
            <a:r>
              <a:rPr b="0" i="0" lang="en-US" sz="1700" u="none" cap="none" strike="noStrike">
                <a:solidFill>
                  <a:srgbClr val="188038"/>
                </a:solidFill>
                <a:latin typeface="Poppins"/>
                <a:ea typeface="Poppins"/>
                <a:cs typeface="Poppins"/>
                <a:sym typeface="Poppins"/>
              </a:rPr>
              <a:t>Lost Revenue = Quantity × Price × (Discount / 100)</a:t>
            </a:r>
            <a:endParaRPr b="0" i="0" sz="1700" u="none" cap="none" strike="noStrike">
              <a:solidFill>
                <a:srgbClr val="188038"/>
              </a:solidFill>
              <a:latin typeface="Poppins"/>
              <a:ea typeface="Poppins"/>
              <a:cs typeface="Poppins"/>
              <a:sym typeface="Poppins"/>
            </a:endParaRPr>
          </a:p>
          <a:p>
            <a:pPr indent="-336550" lvl="0" marL="457200" marR="0" rtl="0" algn="l">
              <a:lnSpc>
                <a:spcPct val="120000"/>
              </a:lnSpc>
              <a:spcBef>
                <a:spcPts val="0"/>
              </a:spcBef>
              <a:spcAft>
                <a:spcPts val="0"/>
              </a:spcAft>
              <a:buClr>
                <a:schemeClr val="dk1"/>
              </a:buClr>
              <a:buSzPts val="1700"/>
              <a:buFont typeface="Poppins"/>
              <a:buChar char="●"/>
            </a:pPr>
            <a:r>
              <a:rPr b="1" i="0" lang="en-US" sz="1700" u="none" cap="none" strike="noStrike">
                <a:solidFill>
                  <a:schemeClr val="dk1"/>
                </a:solidFill>
                <a:latin typeface="Poppins"/>
                <a:ea typeface="Poppins"/>
                <a:cs typeface="Poppins"/>
                <a:sym typeface="Poppins"/>
              </a:rPr>
              <a:t>Hotels</a:t>
            </a:r>
            <a:r>
              <a:rPr b="0" i="0" lang="en-US" sz="1700" u="none" cap="none" strike="noStrike">
                <a:solidFill>
                  <a:schemeClr val="dk1"/>
                </a:solidFill>
                <a:latin typeface="Poppins"/>
                <a:ea typeface="Poppins"/>
                <a:cs typeface="Poppins"/>
                <a:sym typeface="Poppins"/>
              </a:rPr>
              <a:t> received the </a:t>
            </a:r>
            <a:r>
              <a:rPr b="1" i="0" lang="en-US" sz="1700" u="none" cap="none" strike="noStrike">
                <a:solidFill>
                  <a:schemeClr val="dk1"/>
                </a:solidFill>
                <a:latin typeface="Poppins"/>
                <a:ea typeface="Poppins"/>
                <a:cs typeface="Poppins"/>
                <a:sym typeface="Poppins"/>
              </a:rPr>
              <a:t>highest average discount (10.7%)</a:t>
            </a:r>
            <a:r>
              <a:rPr b="0" i="0" lang="en-US" sz="1700" u="none" cap="none" strike="noStrike">
                <a:solidFill>
                  <a:schemeClr val="dk1"/>
                </a:solidFill>
                <a:latin typeface="Poppins"/>
                <a:ea typeface="Poppins"/>
                <a:cs typeface="Poppins"/>
                <a:sym typeface="Poppins"/>
              </a:rPr>
              <a:t>, but their revenue contribution was </a:t>
            </a:r>
            <a:r>
              <a:rPr b="1" i="0" lang="en-US" sz="1700" u="none" cap="none" strike="noStrike">
                <a:solidFill>
                  <a:schemeClr val="dk1"/>
                </a:solidFill>
                <a:latin typeface="Poppins"/>
                <a:ea typeface="Poppins"/>
                <a:cs typeface="Poppins"/>
                <a:sym typeface="Poppins"/>
              </a:rPr>
              <a:t>relatively low</a:t>
            </a:r>
            <a:r>
              <a:rPr b="0" i="0" lang="en-US" sz="1700" u="none" cap="none" strike="noStrike">
                <a:solidFill>
                  <a:schemeClr val="dk1"/>
                </a:solidFill>
                <a:latin typeface="Poppins"/>
                <a:ea typeface="Poppins"/>
                <a:cs typeface="Poppins"/>
                <a:sym typeface="Poppins"/>
              </a:rPr>
              <a:t>, making them </a:t>
            </a:r>
            <a:r>
              <a:rPr b="1" i="0" lang="en-US" sz="1700" u="none" cap="none" strike="noStrike">
                <a:solidFill>
                  <a:schemeClr val="dk1"/>
                </a:solidFill>
                <a:latin typeface="Poppins"/>
                <a:ea typeface="Poppins"/>
                <a:cs typeface="Poppins"/>
                <a:sym typeface="Poppins"/>
              </a:rPr>
              <a:t>less profitable</a:t>
            </a:r>
            <a:r>
              <a:rPr b="0" i="0" lang="en-US" sz="1700" u="none" cap="none" strike="noStrike">
                <a:solidFill>
                  <a:schemeClr val="dk1"/>
                </a:solidFill>
                <a:latin typeface="Poppins"/>
                <a:ea typeface="Poppins"/>
                <a:cs typeface="Poppins"/>
                <a:sym typeface="Poppins"/>
              </a:rPr>
              <a:t> overall.</a:t>
            </a:r>
            <a:endParaRPr b="0" i="0" sz="1700" u="none" cap="none" strike="noStrike">
              <a:solidFill>
                <a:schemeClr val="dk1"/>
              </a:solidFill>
              <a:latin typeface="Poppins"/>
              <a:ea typeface="Poppins"/>
              <a:cs typeface="Poppins"/>
              <a:sym typeface="Poppins"/>
            </a:endParaRPr>
          </a:p>
          <a:p>
            <a:pPr indent="-336550" lvl="0" marL="457200" marR="0" rtl="0" algn="l">
              <a:lnSpc>
                <a:spcPct val="120000"/>
              </a:lnSpc>
              <a:spcBef>
                <a:spcPts val="0"/>
              </a:spcBef>
              <a:spcAft>
                <a:spcPts val="0"/>
              </a:spcAft>
              <a:buClr>
                <a:schemeClr val="dk1"/>
              </a:buClr>
              <a:buSzPts val="1700"/>
              <a:buFont typeface="Poppins"/>
              <a:buChar char="●"/>
            </a:pPr>
            <a:r>
              <a:rPr b="1" i="0" lang="en-US" sz="1700" u="none" cap="none" strike="noStrike">
                <a:solidFill>
                  <a:schemeClr val="dk1"/>
                </a:solidFill>
                <a:latin typeface="Poppins"/>
                <a:ea typeface="Poppins"/>
                <a:cs typeface="Poppins"/>
                <a:sym typeface="Poppins"/>
              </a:rPr>
              <a:t>Wholesalers</a:t>
            </a:r>
            <a:r>
              <a:rPr b="0" i="0" lang="en-US" sz="1700" u="none" cap="none" strike="noStrike">
                <a:solidFill>
                  <a:schemeClr val="dk1"/>
                </a:solidFill>
                <a:latin typeface="Poppins"/>
                <a:ea typeface="Poppins"/>
                <a:cs typeface="Poppins"/>
                <a:sym typeface="Poppins"/>
              </a:rPr>
              <a:t>, with </a:t>
            </a:r>
            <a:r>
              <a:rPr b="1" i="0" lang="en-US" sz="1700" u="none" cap="none" strike="noStrike">
                <a:solidFill>
                  <a:schemeClr val="dk1"/>
                </a:solidFill>
                <a:latin typeface="Poppins"/>
                <a:ea typeface="Poppins"/>
                <a:cs typeface="Poppins"/>
                <a:sym typeface="Poppins"/>
              </a:rPr>
              <a:t>zero discounts</a:t>
            </a:r>
            <a:r>
              <a:rPr b="0" i="0" lang="en-US" sz="1700" u="none" cap="none" strike="noStrike">
                <a:solidFill>
                  <a:schemeClr val="dk1"/>
                </a:solidFill>
                <a:latin typeface="Poppins"/>
                <a:ea typeface="Poppins"/>
                <a:cs typeface="Poppins"/>
                <a:sym typeface="Poppins"/>
              </a:rPr>
              <a:t>, contributed the </a:t>
            </a:r>
            <a:r>
              <a:rPr b="1" i="0" lang="en-US" sz="1700" u="none" cap="none" strike="noStrike">
                <a:solidFill>
                  <a:schemeClr val="dk1"/>
                </a:solidFill>
                <a:latin typeface="Poppins"/>
                <a:ea typeface="Poppins"/>
                <a:cs typeface="Poppins"/>
                <a:sym typeface="Poppins"/>
              </a:rPr>
              <a:t>highest revenue (27.7%)</a:t>
            </a:r>
            <a:r>
              <a:rPr b="0" i="0" lang="en-US" sz="1700" u="none" cap="none" strike="noStrike">
                <a:solidFill>
                  <a:schemeClr val="dk1"/>
                </a:solidFill>
                <a:latin typeface="Poppins"/>
                <a:ea typeface="Poppins"/>
                <a:cs typeface="Poppins"/>
                <a:sym typeface="Poppins"/>
              </a:rPr>
              <a:t>, making them the </a:t>
            </a:r>
            <a:r>
              <a:rPr b="1" i="0" lang="en-US" sz="1700" u="none" cap="none" strike="noStrike">
                <a:solidFill>
                  <a:schemeClr val="dk1"/>
                </a:solidFill>
                <a:latin typeface="Poppins"/>
                <a:ea typeface="Poppins"/>
                <a:cs typeface="Poppins"/>
                <a:sym typeface="Poppins"/>
              </a:rPr>
              <a:t>most profitable customer segment</a:t>
            </a:r>
            <a:r>
              <a:rPr b="0" i="0" lang="en-US" sz="1700" u="none" cap="none" strike="noStrike">
                <a:solidFill>
                  <a:schemeClr val="dk1"/>
                </a:solidFill>
                <a:latin typeface="Poppins"/>
                <a:ea typeface="Poppins"/>
                <a:cs typeface="Poppins"/>
                <a:sym typeface="Poppins"/>
              </a:rPr>
              <a:t>.</a:t>
            </a:r>
            <a:endParaRPr b="0" i="0" sz="1700" u="none" cap="none" strike="noStrike">
              <a:solidFill>
                <a:schemeClr val="dk1"/>
              </a:solidFill>
              <a:latin typeface="Poppins"/>
              <a:ea typeface="Poppins"/>
              <a:cs typeface="Poppins"/>
              <a:sym typeface="Poppins"/>
            </a:endParaRPr>
          </a:p>
          <a:p>
            <a:pPr indent="-336550" lvl="0" marL="457200" marR="0" rtl="0" algn="l">
              <a:lnSpc>
                <a:spcPct val="120000"/>
              </a:lnSpc>
              <a:spcBef>
                <a:spcPts val="0"/>
              </a:spcBef>
              <a:spcAft>
                <a:spcPts val="0"/>
              </a:spcAft>
              <a:buClr>
                <a:schemeClr val="dk1"/>
              </a:buClr>
              <a:buSzPts val="1700"/>
              <a:buFont typeface="Poppins"/>
              <a:buChar char="●"/>
            </a:pPr>
            <a:r>
              <a:rPr b="1" i="0" lang="en-US" sz="1700" u="none" cap="none" strike="noStrike">
                <a:solidFill>
                  <a:schemeClr val="dk1"/>
                </a:solidFill>
                <a:latin typeface="Poppins"/>
                <a:ea typeface="Poppins"/>
                <a:cs typeface="Poppins"/>
                <a:sym typeface="Poppins"/>
              </a:rPr>
              <a:t>High-value transactions without discounts</a:t>
            </a:r>
            <a:r>
              <a:rPr b="0" i="0" lang="en-US" sz="1700" u="none" cap="none" strike="noStrike">
                <a:solidFill>
                  <a:schemeClr val="dk1"/>
                </a:solidFill>
                <a:latin typeface="Poppins"/>
                <a:ea typeface="Poppins"/>
                <a:cs typeface="Poppins"/>
                <a:sym typeface="Poppins"/>
              </a:rPr>
              <a:t>, such as </a:t>
            </a:r>
            <a:r>
              <a:rPr b="1" i="0" lang="en-US" sz="1700" u="none" cap="none" strike="noStrike">
                <a:solidFill>
                  <a:schemeClr val="dk1"/>
                </a:solidFill>
                <a:latin typeface="Poppins"/>
                <a:ea typeface="Poppins"/>
                <a:cs typeface="Poppins"/>
                <a:sym typeface="Poppins"/>
              </a:rPr>
              <a:t>INV100085 (Rs. 9100)</a:t>
            </a:r>
            <a:r>
              <a:rPr b="0" i="0" lang="en-US" sz="1700" u="none" cap="none" strike="noStrike">
                <a:solidFill>
                  <a:schemeClr val="dk1"/>
                </a:solidFill>
                <a:latin typeface="Poppins"/>
                <a:ea typeface="Poppins"/>
                <a:cs typeface="Poppins"/>
                <a:sym typeface="Poppins"/>
              </a:rPr>
              <a:t>, were flagged as </a:t>
            </a:r>
            <a:r>
              <a:rPr b="1" i="0" lang="en-US" sz="1700" u="none" cap="none" strike="noStrike">
                <a:solidFill>
                  <a:schemeClr val="dk1"/>
                </a:solidFill>
                <a:latin typeface="Poppins"/>
                <a:ea typeface="Poppins"/>
                <a:cs typeface="Poppins"/>
                <a:sym typeface="Poppins"/>
              </a:rPr>
              <a:t>highly profitable</a:t>
            </a:r>
            <a:r>
              <a:rPr b="0" i="0" lang="en-US" sz="1700" u="none" cap="none" strike="noStrike">
                <a:solidFill>
                  <a:schemeClr val="dk1"/>
                </a:solidFill>
                <a:latin typeface="Poppins"/>
                <a:ea typeface="Poppins"/>
                <a:cs typeface="Poppins"/>
                <a:sym typeface="Poppins"/>
              </a:rPr>
              <a:t>.</a:t>
            </a:r>
            <a:endParaRPr b="0" i="0" sz="1700" u="none" cap="none" strike="noStrike">
              <a:solidFill>
                <a:schemeClr val="dk1"/>
              </a:solidFill>
              <a:latin typeface="Poppins"/>
              <a:ea typeface="Poppins"/>
              <a:cs typeface="Poppins"/>
              <a:sym typeface="Poppins"/>
            </a:endParaRPr>
          </a:p>
          <a:p>
            <a:pPr indent="-336550" lvl="0" marL="457200" marR="0" rtl="0" algn="l">
              <a:lnSpc>
                <a:spcPct val="120000"/>
              </a:lnSpc>
              <a:spcBef>
                <a:spcPts val="0"/>
              </a:spcBef>
              <a:spcAft>
                <a:spcPts val="0"/>
              </a:spcAft>
              <a:buClr>
                <a:schemeClr val="dk1"/>
              </a:buClr>
              <a:buSzPts val="1700"/>
              <a:buFont typeface="Poppins"/>
              <a:buChar char="●"/>
            </a:pPr>
            <a:r>
              <a:rPr b="1" i="0" lang="en-US" sz="1700" u="none" cap="none" strike="noStrike">
                <a:solidFill>
                  <a:schemeClr val="dk1"/>
                </a:solidFill>
                <a:latin typeface="Poppins"/>
                <a:ea typeface="Poppins"/>
                <a:cs typeface="Poppins"/>
                <a:sym typeface="Poppins"/>
              </a:rPr>
              <a:t>Low-value transactions</a:t>
            </a:r>
            <a:r>
              <a:rPr b="0" i="0" lang="en-US" sz="1700" u="none" cap="none" strike="noStrike">
                <a:solidFill>
                  <a:schemeClr val="dk1"/>
                </a:solidFill>
                <a:latin typeface="Poppins"/>
                <a:ea typeface="Poppins"/>
                <a:cs typeface="Poppins"/>
                <a:sym typeface="Poppins"/>
              </a:rPr>
              <a:t> with no or minimal discounts, such as </a:t>
            </a:r>
            <a:r>
              <a:rPr b="1" i="0" lang="en-US" sz="1700" u="none" cap="none" strike="noStrike">
                <a:solidFill>
                  <a:schemeClr val="dk1"/>
                </a:solidFill>
                <a:latin typeface="Poppins"/>
                <a:ea typeface="Poppins"/>
                <a:cs typeface="Poppins"/>
                <a:sym typeface="Poppins"/>
              </a:rPr>
              <a:t>INV100020 (Rs. 675)</a:t>
            </a:r>
            <a:r>
              <a:rPr b="0" i="0" lang="en-US" sz="1700" u="none" cap="none" strike="noStrike">
                <a:solidFill>
                  <a:schemeClr val="dk1"/>
                </a:solidFill>
                <a:latin typeface="Poppins"/>
                <a:ea typeface="Poppins"/>
                <a:cs typeface="Poppins"/>
                <a:sym typeface="Poppins"/>
              </a:rPr>
              <a:t>, offered </a:t>
            </a:r>
            <a:r>
              <a:rPr b="1" i="0" lang="en-US" sz="1700" u="none" cap="none" strike="noStrike">
                <a:solidFill>
                  <a:schemeClr val="dk1"/>
                </a:solidFill>
                <a:latin typeface="Poppins"/>
                <a:ea typeface="Poppins"/>
                <a:cs typeface="Poppins"/>
                <a:sym typeface="Poppins"/>
              </a:rPr>
              <a:t>limited profit potential</a:t>
            </a:r>
            <a:r>
              <a:rPr b="0" i="0" lang="en-US" sz="1700" u="none" cap="none" strike="noStrike">
                <a:solidFill>
                  <a:schemeClr val="dk1"/>
                </a:solidFill>
                <a:latin typeface="Poppins"/>
                <a:ea typeface="Poppins"/>
                <a:cs typeface="Poppins"/>
                <a:sym typeface="Poppins"/>
              </a:rPr>
              <a:t>.</a:t>
            </a:r>
            <a:endParaRPr b="0" i="0" sz="1700" u="none" cap="none" strike="noStrike">
              <a:solidFill>
                <a:schemeClr val="dk1"/>
              </a:solidFill>
              <a:latin typeface="Poppins"/>
              <a:ea typeface="Poppins"/>
              <a:cs typeface="Poppins"/>
              <a:sym typeface="Poppins"/>
            </a:endParaRPr>
          </a:p>
        </p:txBody>
      </p:sp>
      <p:sp>
        <p:nvSpPr>
          <p:cNvPr id="344" name="Google Shape;344;p20"/>
          <p:cNvSpPr txBox="1"/>
          <p:nvPr/>
        </p:nvSpPr>
        <p:spPr>
          <a:xfrm>
            <a:off x="9310875" y="8016925"/>
            <a:ext cx="2880600" cy="384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B9461"/>
                </a:solidFill>
                <a:latin typeface="Poppins"/>
                <a:ea typeface="Poppins"/>
                <a:cs typeface="Poppins"/>
                <a:sym typeface="Poppins"/>
              </a:rPr>
              <a:t>Conclusion</a:t>
            </a:r>
            <a:endParaRPr b="1" i="0" sz="2800" u="none" cap="none" strike="noStrike">
              <a:solidFill>
                <a:srgbClr val="1B9461"/>
              </a:solidFill>
              <a:latin typeface="Poppins"/>
              <a:ea typeface="Poppins"/>
              <a:cs typeface="Poppins"/>
              <a:sym typeface="Poppins"/>
            </a:endParaRPr>
          </a:p>
        </p:txBody>
      </p:sp>
      <p:sp>
        <p:nvSpPr>
          <p:cNvPr id="345" name="Google Shape;345;p20"/>
          <p:cNvSpPr txBox="1"/>
          <p:nvPr/>
        </p:nvSpPr>
        <p:spPr>
          <a:xfrm>
            <a:off x="9310875" y="8241050"/>
            <a:ext cx="8307900" cy="1510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Poppins"/>
                <a:ea typeface="Poppins"/>
                <a:cs typeface="Poppins"/>
                <a:sym typeface="Poppins"/>
              </a:rPr>
              <a:t>Discounts do not always correlate with higher sales or profitability. A </a:t>
            </a:r>
            <a:r>
              <a:rPr b="1" i="0" lang="en-US" sz="1900" u="none" cap="none" strike="noStrike">
                <a:solidFill>
                  <a:schemeClr val="dk1"/>
                </a:solidFill>
                <a:latin typeface="Poppins"/>
                <a:ea typeface="Poppins"/>
                <a:cs typeface="Poppins"/>
                <a:sym typeface="Poppins"/>
              </a:rPr>
              <a:t>revised, performance-based discount strategy</a:t>
            </a:r>
            <a:r>
              <a:rPr b="0" i="0" lang="en-US" sz="1900" u="none" cap="none" strike="noStrike">
                <a:solidFill>
                  <a:schemeClr val="dk1"/>
                </a:solidFill>
                <a:latin typeface="Poppins"/>
                <a:ea typeface="Poppins"/>
                <a:cs typeface="Poppins"/>
                <a:sym typeface="Poppins"/>
              </a:rPr>
              <a:t> is necessary to </a:t>
            </a:r>
            <a:r>
              <a:rPr b="1" i="0" lang="en-US" sz="1900" u="none" cap="none" strike="noStrike">
                <a:solidFill>
                  <a:schemeClr val="dk1"/>
                </a:solidFill>
                <a:latin typeface="Poppins"/>
                <a:ea typeface="Poppins"/>
                <a:cs typeface="Poppins"/>
                <a:sym typeface="Poppins"/>
              </a:rPr>
              <a:t>minimize revenue leakage</a:t>
            </a:r>
            <a:r>
              <a:rPr b="0" i="0" lang="en-US" sz="1900" u="none" cap="none" strike="noStrike">
                <a:solidFill>
                  <a:schemeClr val="dk1"/>
                </a:solidFill>
                <a:latin typeface="Poppins"/>
                <a:ea typeface="Poppins"/>
                <a:cs typeface="Poppins"/>
                <a:sym typeface="Poppins"/>
              </a:rPr>
              <a:t> and </a:t>
            </a:r>
            <a:r>
              <a:rPr b="1" i="0" lang="en-US" sz="1900" u="none" cap="none" strike="noStrike">
                <a:solidFill>
                  <a:schemeClr val="dk1"/>
                </a:solidFill>
                <a:latin typeface="Poppins"/>
                <a:ea typeface="Poppins"/>
                <a:cs typeface="Poppins"/>
                <a:sym typeface="Poppins"/>
              </a:rPr>
              <a:t>maximize profit margins</a:t>
            </a:r>
            <a:r>
              <a:rPr b="0" i="0" lang="en-US" sz="1900" u="none" cap="none" strike="noStrike">
                <a:solidFill>
                  <a:schemeClr val="dk1"/>
                </a:solidFill>
                <a:latin typeface="Poppins"/>
                <a:ea typeface="Poppins"/>
                <a:cs typeface="Poppins"/>
                <a:sym typeface="Poppins"/>
              </a:rPr>
              <a:t>.</a:t>
            </a:r>
            <a:endParaRPr b="0" i="0" sz="4000" u="none" cap="none" strike="noStrike">
              <a:solidFill>
                <a:schemeClr val="dk1"/>
              </a:solidFill>
              <a:latin typeface="Poppins"/>
              <a:ea typeface="Poppins"/>
              <a:cs typeface="Poppins"/>
              <a:sym typeface="Poppins"/>
            </a:endParaRPr>
          </a:p>
        </p:txBody>
      </p:sp>
      <p:pic>
        <p:nvPicPr>
          <p:cNvPr id="346" name="Google Shape;346;p20" title="profitability-analysis-framework-l.jpg"/>
          <p:cNvPicPr preferRelativeResize="0"/>
          <p:nvPr/>
        </p:nvPicPr>
        <p:blipFill rotWithShape="1">
          <a:blip r:embed="rId4">
            <a:alphaModFix/>
          </a:blip>
          <a:srcRect b="0" l="0" r="0" t="0"/>
          <a:stretch/>
        </p:blipFill>
        <p:spPr>
          <a:xfrm>
            <a:off x="918550" y="324700"/>
            <a:ext cx="7335301" cy="5156893"/>
          </a:xfrm>
          <a:prstGeom prst="rect">
            <a:avLst/>
          </a:prstGeom>
          <a:noFill/>
          <a:ln>
            <a:noFill/>
          </a:ln>
        </p:spPr>
      </p:pic>
      <p:pic>
        <p:nvPicPr>
          <p:cNvPr id="347" name="Google Shape;347;p20"/>
          <p:cNvPicPr preferRelativeResize="0"/>
          <p:nvPr/>
        </p:nvPicPr>
        <p:blipFill rotWithShape="1">
          <a:blip r:embed="rId5">
            <a:alphaModFix/>
          </a:blip>
          <a:srcRect b="0" l="0" r="0" t="0"/>
          <a:stretch/>
        </p:blipFill>
        <p:spPr>
          <a:xfrm>
            <a:off x="918550" y="5856356"/>
            <a:ext cx="7335300" cy="4154669"/>
          </a:xfrm>
          <a:prstGeom prst="rect">
            <a:avLst/>
          </a:prstGeom>
          <a:noFill/>
          <a:ln>
            <a:noFill/>
          </a:ln>
        </p:spPr>
      </p:pic>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17" l="0" r="0" t="-9217"/>
            </a:stretch>
          </a:blipFill>
          <a:ln>
            <a:noFill/>
          </a:ln>
        </p:spPr>
      </p:sp>
      <p:grpSp>
        <p:nvGrpSpPr>
          <p:cNvPr id="353" name="Google Shape;353;p21"/>
          <p:cNvGrpSpPr/>
          <p:nvPr/>
        </p:nvGrpSpPr>
        <p:grpSpPr>
          <a:xfrm>
            <a:off x="0" y="-72331"/>
            <a:ext cx="9000931" cy="10359842"/>
            <a:chOff x="0" y="-19050"/>
            <a:chExt cx="2370600" cy="2728500"/>
          </a:xfrm>
        </p:grpSpPr>
        <p:sp>
          <p:nvSpPr>
            <p:cNvPr id="354" name="Google Shape;354;p21"/>
            <p:cNvSpPr/>
            <p:nvPr/>
          </p:nvSpPr>
          <p:spPr>
            <a:xfrm>
              <a:off x="0" y="0"/>
              <a:ext cx="2370587" cy="2709333"/>
            </a:xfrm>
            <a:custGeom>
              <a:rect b="b" l="l" r="r" t="t"/>
              <a:pathLst>
                <a:path extrusionOk="0" h="2709333" w="2370587">
                  <a:moveTo>
                    <a:pt x="0" y="0"/>
                  </a:moveTo>
                  <a:lnTo>
                    <a:pt x="2370587" y="0"/>
                  </a:lnTo>
                  <a:lnTo>
                    <a:pt x="2370587" y="2709333"/>
                  </a:lnTo>
                  <a:lnTo>
                    <a:pt x="0" y="2709333"/>
                  </a:lnTo>
                  <a:close/>
                </a:path>
              </a:pathLst>
            </a:custGeom>
            <a:solidFill>
              <a:srgbClr val="FFFFFF"/>
            </a:solidFill>
            <a:ln>
              <a:noFill/>
            </a:ln>
          </p:spPr>
        </p:sp>
        <p:sp>
          <p:nvSpPr>
            <p:cNvPr id="355" name="Google Shape;355;p21"/>
            <p:cNvSpPr txBox="1"/>
            <p:nvPr/>
          </p:nvSpPr>
          <p:spPr>
            <a:xfrm>
              <a:off x="0" y="-19050"/>
              <a:ext cx="2370600" cy="272850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56" name="Google Shape;356;p21"/>
          <p:cNvGrpSpPr/>
          <p:nvPr/>
        </p:nvGrpSpPr>
        <p:grpSpPr>
          <a:xfrm>
            <a:off x="-754699" y="-72331"/>
            <a:ext cx="1028706" cy="1844154"/>
            <a:chOff x="0" y="-19050"/>
            <a:chExt cx="270933" cy="485700"/>
          </a:xfrm>
        </p:grpSpPr>
        <p:sp>
          <p:nvSpPr>
            <p:cNvPr id="357" name="Google Shape;357;p21"/>
            <p:cNvSpPr/>
            <p:nvPr/>
          </p:nvSpPr>
          <p:spPr>
            <a:xfrm>
              <a:off x="0" y="0"/>
              <a:ext cx="270933" cy="466552"/>
            </a:xfrm>
            <a:custGeom>
              <a:rect b="b" l="l" r="r" t="t"/>
              <a:pathLst>
                <a:path extrusionOk="0" h="466552" w="270933">
                  <a:moveTo>
                    <a:pt x="0" y="0"/>
                  </a:moveTo>
                  <a:lnTo>
                    <a:pt x="270933" y="0"/>
                  </a:lnTo>
                  <a:lnTo>
                    <a:pt x="270933" y="466552"/>
                  </a:lnTo>
                  <a:lnTo>
                    <a:pt x="0" y="466552"/>
                  </a:lnTo>
                  <a:close/>
                </a:path>
              </a:pathLst>
            </a:custGeom>
            <a:solidFill>
              <a:srgbClr val="1B9461"/>
            </a:solidFill>
            <a:ln>
              <a:noFill/>
            </a:ln>
          </p:spPr>
        </p:sp>
        <p:sp>
          <p:nvSpPr>
            <p:cNvPr id="358" name="Google Shape;358;p21"/>
            <p:cNvSpPr txBox="1"/>
            <p:nvPr/>
          </p:nvSpPr>
          <p:spPr>
            <a:xfrm>
              <a:off x="0" y="-19050"/>
              <a:ext cx="270900" cy="48570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59" name="Google Shape;359;p21"/>
          <p:cNvGrpSpPr/>
          <p:nvPr/>
        </p:nvGrpSpPr>
        <p:grpSpPr>
          <a:xfrm>
            <a:off x="-754699" y="8241042"/>
            <a:ext cx="1028706" cy="1242069"/>
            <a:chOff x="0" y="-19050"/>
            <a:chExt cx="270933" cy="327127"/>
          </a:xfrm>
        </p:grpSpPr>
        <p:sp>
          <p:nvSpPr>
            <p:cNvPr id="360" name="Google Shape;360;p21"/>
            <p:cNvSpPr/>
            <p:nvPr/>
          </p:nvSpPr>
          <p:spPr>
            <a:xfrm>
              <a:off x="0" y="0"/>
              <a:ext cx="270933" cy="308077"/>
            </a:xfrm>
            <a:custGeom>
              <a:rect b="b" l="l" r="r" t="t"/>
              <a:pathLst>
                <a:path extrusionOk="0" h="308077" w="270933">
                  <a:moveTo>
                    <a:pt x="0" y="0"/>
                  </a:moveTo>
                  <a:lnTo>
                    <a:pt x="270933" y="0"/>
                  </a:lnTo>
                  <a:lnTo>
                    <a:pt x="270933" y="308077"/>
                  </a:lnTo>
                  <a:lnTo>
                    <a:pt x="0" y="308077"/>
                  </a:lnTo>
                  <a:close/>
                </a:path>
              </a:pathLst>
            </a:custGeom>
            <a:solidFill>
              <a:srgbClr val="222222"/>
            </a:solidFill>
            <a:ln>
              <a:noFill/>
            </a:ln>
          </p:spPr>
        </p:sp>
        <p:sp>
          <p:nvSpPr>
            <p:cNvPr id="361" name="Google Shape;361;p21"/>
            <p:cNvSpPr txBox="1"/>
            <p:nvPr/>
          </p:nvSpPr>
          <p:spPr>
            <a:xfrm>
              <a:off x="0" y="-19050"/>
              <a:ext cx="270900" cy="32700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362" name="Google Shape;362;p21"/>
          <p:cNvGrpSpPr/>
          <p:nvPr/>
        </p:nvGrpSpPr>
        <p:grpSpPr>
          <a:xfrm>
            <a:off x="-754699" y="9410773"/>
            <a:ext cx="1028706" cy="1101481"/>
            <a:chOff x="0" y="-19050"/>
            <a:chExt cx="270933" cy="290100"/>
          </a:xfrm>
        </p:grpSpPr>
        <p:sp>
          <p:nvSpPr>
            <p:cNvPr id="363" name="Google Shape;363;p2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solidFill>
              <a:srgbClr val="1B9461"/>
            </a:solidFill>
            <a:ln>
              <a:noFill/>
            </a:ln>
          </p:spPr>
        </p:sp>
        <p:sp>
          <p:nvSpPr>
            <p:cNvPr id="364" name="Google Shape;364;p21"/>
            <p:cNvSpPr txBox="1"/>
            <p:nvPr/>
          </p:nvSpPr>
          <p:spPr>
            <a:xfrm>
              <a:off x="0" y="-19050"/>
              <a:ext cx="270900" cy="290100"/>
            </a:xfrm>
            <a:prstGeom prst="rect">
              <a:avLst/>
            </a:prstGeom>
            <a:noFill/>
            <a:ln>
              <a:noFill/>
            </a:ln>
          </p:spPr>
          <p:txBody>
            <a:bodyPr anchorCtr="0" anchor="ctr" bIns="50800" lIns="50800" spcFirstLastPara="1" rIns="50800" wrap="square" tIns="50800">
              <a:noAutofit/>
            </a:bodyPr>
            <a:lstStyle/>
            <a:p>
              <a:pPr indent="0" lvl="0" marL="0" marR="0" rtl="0" algn="ctr">
                <a:lnSpc>
                  <a:spcPct val="126611"/>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5" name="Google Shape;365;p21"/>
          <p:cNvSpPr txBox="1"/>
          <p:nvPr/>
        </p:nvSpPr>
        <p:spPr>
          <a:xfrm>
            <a:off x="537983" y="981075"/>
            <a:ext cx="7335300" cy="177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5250"/>
              <a:buFont typeface="Arial"/>
              <a:buNone/>
            </a:pPr>
            <a:r>
              <a:rPr b="1" i="0" lang="en-US" sz="5250" u="none" cap="none" strike="noStrike">
                <a:solidFill>
                  <a:srgbClr val="1B9461"/>
                </a:solidFill>
                <a:latin typeface="Poppins"/>
                <a:ea typeface="Poppins"/>
                <a:cs typeface="Poppins"/>
                <a:sym typeface="Poppins"/>
              </a:rPr>
              <a:t>Product Performance and Demand </a:t>
            </a:r>
            <a:endParaRPr b="0" i="0" sz="1400" u="none" cap="none" strike="noStrike">
              <a:solidFill>
                <a:srgbClr val="000000"/>
              </a:solidFill>
              <a:latin typeface="Arial"/>
              <a:ea typeface="Arial"/>
              <a:cs typeface="Arial"/>
              <a:sym typeface="Arial"/>
            </a:endParaRPr>
          </a:p>
        </p:txBody>
      </p:sp>
      <p:sp>
        <p:nvSpPr>
          <p:cNvPr id="366" name="Google Shape;366;p21"/>
          <p:cNvSpPr txBox="1"/>
          <p:nvPr/>
        </p:nvSpPr>
        <p:spPr>
          <a:xfrm>
            <a:off x="537983" y="580921"/>
            <a:ext cx="1658400" cy="3048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Clr>
                <a:srgbClr val="000000"/>
              </a:buClr>
              <a:buSzPts val="1899"/>
              <a:buFont typeface="Arial"/>
              <a:buNone/>
            </a:pPr>
            <a:r>
              <a:rPr b="1" i="0" lang="en-US" sz="1899" u="none" cap="none" strike="noStrike">
                <a:solidFill>
                  <a:srgbClr val="1B9461"/>
                </a:solidFill>
                <a:latin typeface="Poppins"/>
                <a:ea typeface="Poppins"/>
                <a:cs typeface="Poppins"/>
                <a:sym typeface="Poppins"/>
              </a:rPr>
              <a:t>ANALYSIS 5</a:t>
            </a:r>
            <a:endParaRPr b="0" i="0" sz="1400" u="none" cap="none" strike="noStrike">
              <a:solidFill>
                <a:srgbClr val="000000"/>
              </a:solidFill>
              <a:latin typeface="Arial"/>
              <a:ea typeface="Arial"/>
              <a:cs typeface="Arial"/>
              <a:sym typeface="Arial"/>
            </a:endParaRPr>
          </a:p>
        </p:txBody>
      </p:sp>
      <p:sp>
        <p:nvSpPr>
          <p:cNvPr id="367" name="Google Shape;367;p21"/>
          <p:cNvSpPr txBox="1"/>
          <p:nvPr/>
        </p:nvSpPr>
        <p:spPr>
          <a:xfrm>
            <a:off x="362583" y="3022438"/>
            <a:ext cx="33171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Explanation</a:t>
            </a:r>
            <a:endParaRPr b="0" i="0" sz="1400" u="none" cap="none" strike="noStrike">
              <a:solidFill>
                <a:srgbClr val="000000"/>
              </a:solidFill>
              <a:latin typeface="Arial"/>
              <a:ea typeface="Arial"/>
              <a:cs typeface="Arial"/>
              <a:sym typeface="Arial"/>
            </a:endParaRPr>
          </a:p>
        </p:txBody>
      </p:sp>
      <p:sp>
        <p:nvSpPr>
          <p:cNvPr id="368" name="Google Shape;368;p21"/>
          <p:cNvSpPr txBox="1"/>
          <p:nvPr/>
        </p:nvSpPr>
        <p:spPr>
          <a:xfrm>
            <a:off x="-397425" y="5292675"/>
            <a:ext cx="9000900" cy="3161700"/>
          </a:xfrm>
          <a:prstGeom prst="rect">
            <a:avLst/>
          </a:prstGeom>
          <a:noFill/>
          <a:ln>
            <a:noFill/>
          </a:ln>
        </p:spPr>
        <p:txBody>
          <a:bodyPr anchorCtr="0" anchor="t" bIns="0" lIns="0" spcFirstLastPara="1" rIns="0" wrap="square" tIns="0">
            <a:spAutoFit/>
          </a:bodyPr>
          <a:lstStyle/>
          <a:p>
            <a:pPr indent="-381000" lvl="1" marL="914400" marR="0" rtl="0" algn="l">
              <a:lnSpc>
                <a:spcPct val="120000"/>
              </a:lnSpc>
              <a:spcBef>
                <a:spcPts val="0"/>
              </a:spcBef>
              <a:spcAft>
                <a:spcPts val="0"/>
              </a:spcAft>
              <a:buClr>
                <a:srgbClr val="222222"/>
              </a:buClr>
              <a:buSzPts val="2400"/>
              <a:buFont typeface="Arial"/>
              <a:buChar char="•"/>
            </a:pPr>
            <a:r>
              <a:rPr b="1" i="0" lang="en-US" sz="1700" u="none" cap="none" strike="noStrike">
                <a:solidFill>
                  <a:schemeClr val="dk1"/>
                </a:solidFill>
                <a:latin typeface="Poppins"/>
                <a:ea typeface="Poppins"/>
                <a:cs typeface="Poppins"/>
                <a:sym typeface="Poppins"/>
              </a:rPr>
              <a:t>Dark Mocha Truffles</a:t>
            </a:r>
            <a:r>
              <a:rPr b="0" i="0" lang="en-US" sz="1700" u="none" cap="none" strike="noStrike">
                <a:solidFill>
                  <a:schemeClr val="dk1"/>
                </a:solidFill>
                <a:latin typeface="Poppins"/>
                <a:ea typeface="Poppins"/>
                <a:cs typeface="Poppins"/>
                <a:sym typeface="Poppins"/>
              </a:rPr>
              <a:t> and </a:t>
            </a:r>
            <a:r>
              <a:rPr b="1" i="0" lang="en-US" sz="1700" u="none" cap="none" strike="noStrike">
                <a:solidFill>
                  <a:schemeClr val="dk1"/>
                </a:solidFill>
                <a:latin typeface="Poppins"/>
                <a:ea typeface="Poppins"/>
                <a:cs typeface="Poppins"/>
                <a:sym typeface="Poppins"/>
              </a:rPr>
              <a:t>Dark Truffle Bites</a:t>
            </a:r>
            <a:r>
              <a:rPr b="0" i="0" lang="en-US" sz="1700" u="none" cap="none" strike="noStrike">
                <a:solidFill>
                  <a:schemeClr val="dk1"/>
                </a:solidFill>
                <a:latin typeface="Poppins"/>
                <a:ea typeface="Poppins"/>
                <a:cs typeface="Poppins"/>
                <a:sym typeface="Poppins"/>
              </a:rPr>
              <a:t> are the highest-selling products, indicating strong customer preference for premium chocolate-based items.</a:t>
            </a:r>
            <a:endParaRPr b="0" i="0" sz="1700" u="none" cap="none" strike="noStrike">
              <a:solidFill>
                <a:schemeClr val="dk1"/>
              </a:solidFill>
              <a:latin typeface="Poppins"/>
              <a:ea typeface="Poppins"/>
              <a:cs typeface="Poppins"/>
              <a:sym typeface="Poppins"/>
            </a:endParaRPr>
          </a:p>
          <a:p>
            <a:pPr indent="-381000" lvl="1" marL="914400" marR="0" rtl="0" algn="l">
              <a:lnSpc>
                <a:spcPct val="120000"/>
              </a:lnSpc>
              <a:spcBef>
                <a:spcPts val="0"/>
              </a:spcBef>
              <a:spcAft>
                <a:spcPts val="0"/>
              </a:spcAft>
              <a:buClr>
                <a:srgbClr val="222222"/>
              </a:buClr>
              <a:buSzPts val="2400"/>
              <a:buFont typeface="Arial"/>
              <a:buChar char="•"/>
            </a:pPr>
            <a:r>
              <a:rPr b="1" i="0" lang="en-US" sz="1700" u="none" cap="none" strike="noStrike">
                <a:solidFill>
                  <a:schemeClr val="dk1"/>
                </a:solidFill>
                <a:latin typeface="Poppins"/>
                <a:ea typeface="Poppins"/>
                <a:cs typeface="Poppins"/>
                <a:sym typeface="Poppins"/>
              </a:rPr>
              <a:t>Ginger Snap Cookies</a:t>
            </a:r>
            <a:r>
              <a:rPr b="0" i="0" lang="en-US" sz="1700" u="none" cap="none" strike="noStrike">
                <a:solidFill>
                  <a:schemeClr val="dk1"/>
                </a:solidFill>
                <a:latin typeface="Poppins"/>
                <a:ea typeface="Poppins"/>
                <a:cs typeface="Poppins"/>
                <a:sym typeface="Poppins"/>
              </a:rPr>
              <a:t> and </a:t>
            </a:r>
            <a:r>
              <a:rPr b="1" i="0" lang="en-US" sz="1700" u="none" cap="none" strike="noStrike">
                <a:solidFill>
                  <a:schemeClr val="dk1"/>
                </a:solidFill>
                <a:latin typeface="Poppins"/>
                <a:ea typeface="Poppins"/>
                <a:cs typeface="Poppins"/>
                <a:sym typeface="Poppins"/>
              </a:rPr>
              <a:t>Pistachio Delight Bars</a:t>
            </a:r>
            <a:r>
              <a:rPr b="0" i="0" lang="en-US" sz="1700" u="none" cap="none" strike="noStrike">
                <a:solidFill>
                  <a:schemeClr val="dk1"/>
                </a:solidFill>
                <a:latin typeface="Poppins"/>
                <a:ea typeface="Poppins"/>
                <a:cs typeface="Poppins"/>
                <a:sym typeface="Poppins"/>
              </a:rPr>
              <a:t> are the lowest-selling, showing weak demand and possible overstocking.</a:t>
            </a:r>
            <a:endParaRPr b="0" i="0" sz="1700" u="none" cap="none" strike="noStrike">
              <a:solidFill>
                <a:schemeClr val="dk1"/>
              </a:solidFill>
              <a:latin typeface="Poppins"/>
              <a:ea typeface="Poppins"/>
              <a:cs typeface="Poppins"/>
              <a:sym typeface="Poppins"/>
            </a:endParaRPr>
          </a:p>
          <a:p>
            <a:pPr indent="-381000" lvl="1" marL="914400" marR="0" rtl="0" algn="l">
              <a:lnSpc>
                <a:spcPct val="120000"/>
              </a:lnSpc>
              <a:spcBef>
                <a:spcPts val="0"/>
              </a:spcBef>
              <a:spcAft>
                <a:spcPts val="0"/>
              </a:spcAft>
              <a:buClr>
                <a:srgbClr val="222222"/>
              </a:buClr>
              <a:buSzPts val="2400"/>
              <a:buFont typeface="Arial"/>
              <a:buChar char="•"/>
            </a:pPr>
            <a:r>
              <a:rPr b="1" i="0" lang="en-US" sz="1700" u="none" cap="none" strike="noStrike">
                <a:solidFill>
                  <a:schemeClr val="dk1"/>
                </a:solidFill>
                <a:latin typeface="Poppins"/>
                <a:ea typeface="Poppins"/>
                <a:cs typeface="Poppins"/>
                <a:sym typeface="Poppins"/>
              </a:rPr>
              <a:t>Wholesalers</a:t>
            </a:r>
            <a:r>
              <a:rPr b="0" i="0" lang="en-US" sz="1700" u="none" cap="none" strike="noStrike">
                <a:solidFill>
                  <a:schemeClr val="dk1"/>
                </a:solidFill>
                <a:latin typeface="Poppins"/>
                <a:ea typeface="Poppins"/>
                <a:cs typeface="Poppins"/>
                <a:sym typeface="Poppins"/>
              </a:rPr>
              <a:t> place fewer but larger orders, especially for high-demand products, while </a:t>
            </a:r>
            <a:r>
              <a:rPr b="1" i="0" lang="en-US" sz="1700" u="none" cap="none" strike="noStrike">
                <a:solidFill>
                  <a:schemeClr val="dk1"/>
                </a:solidFill>
                <a:latin typeface="Poppins"/>
                <a:ea typeface="Poppins"/>
                <a:cs typeface="Poppins"/>
                <a:sym typeface="Poppins"/>
              </a:rPr>
              <a:t>Retailers</a:t>
            </a:r>
            <a:r>
              <a:rPr b="0" i="0" lang="en-US" sz="1700" u="none" cap="none" strike="noStrike">
                <a:solidFill>
                  <a:schemeClr val="dk1"/>
                </a:solidFill>
                <a:latin typeface="Poppins"/>
                <a:ea typeface="Poppins"/>
                <a:cs typeface="Poppins"/>
                <a:sym typeface="Poppins"/>
              </a:rPr>
              <a:t> make frequent, mid-sized purchases.</a:t>
            </a:r>
            <a:endParaRPr b="0" i="0" sz="1700" u="none" cap="none" strike="noStrike">
              <a:solidFill>
                <a:schemeClr val="dk1"/>
              </a:solidFill>
              <a:latin typeface="Poppins"/>
              <a:ea typeface="Poppins"/>
              <a:cs typeface="Poppins"/>
              <a:sym typeface="Poppins"/>
            </a:endParaRPr>
          </a:p>
          <a:p>
            <a:pPr indent="-336550" lvl="1" marL="914400" marR="0" rtl="0" algn="l">
              <a:lnSpc>
                <a:spcPct val="120000"/>
              </a:lnSpc>
              <a:spcBef>
                <a:spcPts val="0"/>
              </a:spcBef>
              <a:spcAft>
                <a:spcPts val="0"/>
              </a:spcAft>
              <a:buClr>
                <a:schemeClr val="dk1"/>
              </a:buClr>
              <a:buSzPts val="1700"/>
              <a:buFont typeface="Poppins"/>
              <a:buChar char="•"/>
            </a:pPr>
            <a:r>
              <a:rPr b="0" i="0" lang="en-US" sz="1700" u="none" cap="none" strike="noStrike">
                <a:solidFill>
                  <a:schemeClr val="dk1"/>
                </a:solidFill>
                <a:latin typeface="Poppins"/>
                <a:ea typeface="Poppins"/>
                <a:cs typeface="Poppins"/>
                <a:sym typeface="Poppins"/>
              </a:rPr>
              <a:t>Demand patterns vary by customer type, which is crucial for inventory planning and targeted promotions.</a:t>
            </a:r>
            <a:endParaRPr b="0" i="0" sz="2400" u="none" cap="none" strike="noStrike">
              <a:solidFill>
                <a:srgbClr val="222222"/>
              </a:solidFill>
              <a:latin typeface="Poppins"/>
              <a:ea typeface="Poppins"/>
              <a:cs typeface="Poppins"/>
              <a:sym typeface="Poppins"/>
            </a:endParaRPr>
          </a:p>
        </p:txBody>
      </p:sp>
      <p:sp>
        <p:nvSpPr>
          <p:cNvPr id="369" name="Google Shape;369;p21"/>
          <p:cNvSpPr txBox="1"/>
          <p:nvPr/>
        </p:nvSpPr>
        <p:spPr>
          <a:xfrm>
            <a:off x="362583" y="4951188"/>
            <a:ext cx="3667800" cy="384600"/>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Clr>
                <a:srgbClr val="000000"/>
              </a:buClr>
              <a:buSzPts val="2499"/>
              <a:buFont typeface="Arial"/>
              <a:buNone/>
            </a:pPr>
            <a:r>
              <a:rPr b="1" i="0" lang="en-US" sz="2499" u="none" cap="none" strike="noStrike">
                <a:solidFill>
                  <a:srgbClr val="1B9461"/>
                </a:solidFill>
                <a:latin typeface="Poppins"/>
                <a:ea typeface="Poppins"/>
                <a:cs typeface="Poppins"/>
                <a:sym typeface="Poppins"/>
              </a:rPr>
              <a:t>Results and Findings</a:t>
            </a:r>
            <a:endParaRPr b="0" i="0" sz="1400" u="none" cap="none" strike="noStrike">
              <a:solidFill>
                <a:srgbClr val="000000"/>
              </a:solidFill>
              <a:latin typeface="Arial"/>
              <a:ea typeface="Arial"/>
              <a:cs typeface="Arial"/>
              <a:sym typeface="Arial"/>
            </a:endParaRPr>
          </a:p>
        </p:txBody>
      </p:sp>
      <p:sp>
        <p:nvSpPr>
          <p:cNvPr id="370" name="Google Shape;370;p21"/>
          <p:cNvSpPr txBox="1"/>
          <p:nvPr/>
        </p:nvSpPr>
        <p:spPr>
          <a:xfrm>
            <a:off x="365113" y="3477950"/>
            <a:ext cx="8270700" cy="13014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1200"/>
              </a:spcBef>
              <a:spcAft>
                <a:spcPts val="1200"/>
              </a:spcAft>
              <a:buClr>
                <a:srgbClr val="000000"/>
              </a:buClr>
              <a:buSzPts val="1100"/>
              <a:buFont typeface="Arial"/>
              <a:buNone/>
            </a:pPr>
            <a:r>
              <a:rPr b="0" i="0" lang="en-US" sz="1900" u="none" cap="none" strike="noStrike">
                <a:solidFill>
                  <a:srgbClr val="000000"/>
                </a:solidFill>
                <a:latin typeface="Poppins"/>
                <a:ea typeface="Poppins"/>
                <a:cs typeface="Poppins"/>
                <a:sym typeface="Poppins"/>
              </a:rPr>
              <a:t>This analysis focused on evaluating which products drive the highest sales volume and revenue, and which ones underperform. It aimed to support better inventory planning, marketing focus, and product line optimization.</a:t>
            </a:r>
            <a:endParaRPr b="0" i="0" sz="1900" u="none" cap="none" strike="noStrike">
              <a:solidFill>
                <a:srgbClr val="000000"/>
              </a:solidFill>
              <a:latin typeface="Poppins"/>
              <a:ea typeface="Poppins"/>
              <a:cs typeface="Poppins"/>
              <a:sym typeface="Poppins"/>
            </a:endParaRPr>
          </a:p>
        </p:txBody>
      </p:sp>
      <p:sp>
        <p:nvSpPr>
          <p:cNvPr id="371" name="Google Shape;371;p21"/>
          <p:cNvSpPr txBox="1"/>
          <p:nvPr/>
        </p:nvSpPr>
        <p:spPr>
          <a:xfrm>
            <a:off x="365125" y="8454375"/>
            <a:ext cx="3810000" cy="48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2800" u="none" cap="none" strike="noStrike">
                <a:solidFill>
                  <a:srgbClr val="1B9461"/>
                </a:solidFill>
                <a:latin typeface="Poppins"/>
                <a:ea typeface="Poppins"/>
                <a:cs typeface="Poppins"/>
                <a:sym typeface="Poppins"/>
              </a:rPr>
              <a:t>Conclusion</a:t>
            </a:r>
            <a:endParaRPr b="1" i="0" sz="2800" u="none" cap="none" strike="noStrike">
              <a:solidFill>
                <a:srgbClr val="1B9461"/>
              </a:solidFill>
              <a:latin typeface="Poppins"/>
              <a:ea typeface="Poppins"/>
              <a:cs typeface="Poppins"/>
              <a:sym typeface="Poppins"/>
            </a:endParaRPr>
          </a:p>
        </p:txBody>
      </p:sp>
      <p:sp>
        <p:nvSpPr>
          <p:cNvPr id="372" name="Google Shape;372;p21"/>
          <p:cNvSpPr txBox="1"/>
          <p:nvPr/>
        </p:nvSpPr>
        <p:spPr>
          <a:xfrm>
            <a:off x="365125" y="8970075"/>
            <a:ext cx="8270700" cy="899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1800" u="none" cap="none" strike="noStrike">
                <a:solidFill>
                  <a:schemeClr val="dk1"/>
                </a:solidFill>
                <a:latin typeface="Poppins"/>
                <a:ea typeface="Poppins"/>
                <a:cs typeface="Poppins"/>
                <a:sym typeface="Poppins"/>
              </a:rPr>
              <a:t>Focusing on high-demand products and optimizing low-performing ones can significantly improve sales efficiency and inventory management.</a:t>
            </a:r>
            <a:endParaRPr b="0" i="0" sz="1800" u="none" cap="none" strike="noStrike">
              <a:solidFill>
                <a:schemeClr val="dk1"/>
              </a:solidFill>
              <a:latin typeface="Poppins"/>
              <a:ea typeface="Poppins"/>
              <a:cs typeface="Poppins"/>
              <a:sym typeface="Poppins"/>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1"/>
              </a:solidFill>
              <a:latin typeface="Poppins"/>
              <a:ea typeface="Poppins"/>
              <a:cs typeface="Poppins"/>
              <a:sym typeface="Poppins"/>
            </a:endParaRPr>
          </a:p>
        </p:txBody>
      </p:sp>
      <p:pic>
        <p:nvPicPr>
          <p:cNvPr id="373" name="Google Shape;373;p21" title="ChatGPT Image Jun 21, 2025, 06_42_37 PM.png"/>
          <p:cNvPicPr preferRelativeResize="0"/>
          <p:nvPr/>
        </p:nvPicPr>
        <p:blipFill rotWithShape="1">
          <a:blip r:embed="rId4">
            <a:alphaModFix/>
          </a:blip>
          <a:srcRect b="0" l="0" r="0" t="0"/>
          <a:stretch/>
        </p:blipFill>
        <p:spPr>
          <a:xfrm>
            <a:off x="10309625" y="131525"/>
            <a:ext cx="6747100" cy="6151775"/>
          </a:xfrm>
          <a:prstGeom prst="rect">
            <a:avLst/>
          </a:prstGeom>
          <a:noFill/>
          <a:ln>
            <a:noFill/>
          </a:ln>
        </p:spPr>
      </p:pic>
      <p:pic>
        <p:nvPicPr>
          <p:cNvPr id="374" name="Google Shape;374;p21"/>
          <p:cNvPicPr preferRelativeResize="0"/>
          <p:nvPr/>
        </p:nvPicPr>
        <p:blipFill rotWithShape="1">
          <a:blip r:embed="rId5">
            <a:alphaModFix/>
          </a:blip>
          <a:srcRect b="0" l="0" r="0" t="0"/>
          <a:stretch/>
        </p:blipFill>
        <p:spPr>
          <a:xfrm>
            <a:off x="10309625" y="6395525"/>
            <a:ext cx="6747099" cy="3752592"/>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