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9" r:id="rId3"/>
    <p:sldId id="257" r:id="rId4"/>
    <p:sldId id="295" r:id="rId5"/>
    <p:sldId id="259" r:id="rId6"/>
    <p:sldId id="260" r:id="rId7"/>
    <p:sldId id="282" r:id="rId8"/>
    <p:sldId id="270" r:id="rId9"/>
    <p:sldId id="273"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62" r:id="rId23"/>
    <p:sldId id="263"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deep Saha" initials="SS" lastIdx="1" clrIdx="0">
    <p:extLst>
      <p:ext uri="{19B8F6BF-5375-455C-9EA6-DF929625EA0E}">
        <p15:presenceInfo xmlns:p15="http://schemas.microsoft.com/office/powerpoint/2012/main" xmlns="" userId="b7adf43aaf18d6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181" autoAdjust="0"/>
    <p:restoredTop sz="94660"/>
  </p:normalViewPr>
  <p:slideViewPr>
    <p:cSldViewPr snapToGrid="0">
      <p:cViewPr varScale="1">
        <p:scale>
          <a:sx n="66" d="100"/>
          <a:sy n="66" d="100"/>
        </p:scale>
        <p:origin x="-114"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5CE1F6-933F-4FC3-921F-736D08AA2E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CCFAB-663C-4F0D-BB26-72913F8A987D}"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CCFAB-663C-4F0D-BB26-72913F8A987D}"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CCFAB-663C-4F0D-BB26-72913F8A987D}"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ACCFAB-663C-4F0D-BB26-72913F8A987D}" type="datetimeFigureOut">
              <a:rPr lang="en-US" smtClean="0"/>
              <a:pPr/>
              <a:t>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5CE1F6-933F-4FC3-921F-736D08AA2E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hetechportal.in/2015/05/18/askme-com-acquires-online-grocery-marketplace-bestatlowes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DB419-04A4-4C48-8FC8-76D940C96124}"/>
              </a:ext>
            </a:extLst>
          </p:cNvPr>
          <p:cNvSpPr>
            <a:spLocks noGrp="1"/>
          </p:cNvSpPr>
          <p:nvPr>
            <p:ph type="ctrTitle"/>
          </p:nvPr>
        </p:nvSpPr>
        <p:spPr>
          <a:xfrm>
            <a:off x="1924196" y="2427527"/>
            <a:ext cx="8343607" cy="658571"/>
          </a:xfrm>
        </p:spPr>
        <p:txBody>
          <a:bodyPr>
            <a:noAutofit/>
          </a:bodyP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Online Grocery Shopping System</a:t>
            </a:r>
          </a:p>
        </p:txBody>
      </p:sp>
      <p:graphicFrame>
        <p:nvGraphicFramePr>
          <p:cNvPr id="10" name="Table 10">
            <a:extLst>
              <a:ext uri="{FF2B5EF4-FFF2-40B4-BE49-F238E27FC236}">
                <a16:creationId xmlns:a16="http://schemas.microsoft.com/office/drawing/2014/main" xmlns="" id="{CD4DFCB6-5F94-4E83-BEFD-49A98CC15562}"/>
              </a:ext>
            </a:extLst>
          </p:cNvPr>
          <p:cNvGraphicFramePr>
            <a:graphicFrameLocks noGrp="1"/>
          </p:cNvGraphicFramePr>
          <p:nvPr>
            <p:extLst>
              <p:ext uri="{D42A27DB-BD31-4B8C-83A1-F6EECF244321}">
                <p14:modId xmlns:p14="http://schemas.microsoft.com/office/powerpoint/2010/main" xmlns="" val="3261260811"/>
              </p:ext>
            </p:extLst>
          </p:nvPr>
        </p:nvGraphicFramePr>
        <p:xfrm>
          <a:off x="8873330" y="4102102"/>
          <a:ext cx="2505869" cy="2252978"/>
        </p:xfrm>
        <a:graphic>
          <a:graphicData uri="http://schemas.openxmlformats.org/drawingml/2006/table">
            <a:tbl>
              <a:tblPr firstRow="1" bandRow="1">
                <a:tableStyleId>{2D5ABB26-0587-4C30-8999-92F81FD0307C}</a:tableStyleId>
              </a:tblPr>
              <a:tblGrid>
                <a:gridCol w="2505869">
                  <a:extLst>
                    <a:ext uri="{9D8B030D-6E8A-4147-A177-3AD203B41FA5}">
                      <a16:colId xmlns:a16="http://schemas.microsoft.com/office/drawing/2014/main" xmlns="" val="4173523389"/>
                    </a:ext>
                  </a:extLst>
                </a:gridCol>
              </a:tblGrid>
              <a:tr h="298450">
                <a:tc>
                  <a:txBody>
                    <a:bodyPr/>
                    <a:lstStyle/>
                    <a:p>
                      <a:r>
                        <a:rPr lang="en-US" sz="2000" b="1" i="1" dirty="0">
                          <a:latin typeface="Times New Roman" panose="02020603050405020304" pitchFamily="18" charset="0"/>
                          <a:cs typeface="Times New Roman" panose="02020603050405020304" pitchFamily="18" charset="0"/>
                        </a:rPr>
                        <a:t>Submitted By :</a:t>
                      </a:r>
                      <a:endParaRPr lang="en-IN" sz="2000" b="1"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785796354"/>
                  </a:ext>
                </a:extLst>
              </a:tr>
              <a:tr h="298450">
                <a:tc>
                  <a:txBody>
                    <a:bodyPr/>
                    <a:lstStyle/>
                    <a:p>
                      <a:r>
                        <a:rPr lang="en-US" i="1" dirty="0">
                          <a:latin typeface="Times New Roman" panose="02020603050405020304" pitchFamily="18" charset="0"/>
                          <a:cs typeface="Times New Roman" panose="02020603050405020304" pitchFamily="18" charset="0"/>
                        </a:rPr>
                        <a:t>Riya Chhillar</a:t>
                      </a:r>
                    </a:p>
                  </a:txBody>
                  <a:tcPr/>
                </a:tc>
                <a:extLst>
                  <a:ext uri="{0D108BD9-81ED-4DB2-BD59-A6C34878D82A}">
                    <a16:rowId xmlns:a16="http://schemas.microsoft.com/office/drawing/2014/main" xmlns="" val="523632340"/>
                  </a:ext>
                </a:extLst>
              </a:tr>
              <a:tr h="393698">
                <a:tc>
                  <a:txBody>
                    <a:bodyPr/>
                    <a:lstStyle/>
                    <a:p>
                      <a:r>
                        <a:rPr lang="en-US" i="1" dirty="0" err="1" smtClean="0">
                          <a:latin typeface="Times New Roman" panose="02020603050405020304" pitchFamily="18" charset="0"/>
                          <a:cs typeface="Times New Roman" panose="02020603050405020304" pitchFamily="18" charset="0"/>
                        </a:rPr>
                        <a:t>Himanshu</a:t>
                      </a:r>
                      <a:r>
                        <a:rPr lang="en-US" i="1" dirty="0" smtClean="0">
                          <a:latin typeface="Times New Roman" panose="02020603050405020304" pitchFamily="18" charset="0"/>
                          <a:cs typeface="Times New Roman" panose="02020603050405020304" pitchFamily="18" charset="0"/>
                        </a:rPr>
                        <a:t> Kumar</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53617537"/>
                  </a:ext>
                </a:extLst>
              </a:tr>
              <a:tr h="298450">
                <a:tc>
                  <a:txBody>
                    <a:bodyPr/>
                    <a:lstStyle/>
                    <a:p>
                      <a:r>
                        <a:rPr lang="en-US" i="1" dirty="0" err="1" smtClean="0">
                          <a:latin typeface="Times New Roman" panose="02020603050405020304" pitchFamily="18" charset="0"/>
                          <a:cs typeface="Times New Roman" panose="02020603050405020304" pitchFamily="18" charset="0"/>
                        </a:rPr>
                        <a:t>Sumit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Mukherjee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67083260"/>
                  </a:ext>
                </a:extLst>
              </a:tr>
              <a:tr h="298450">
                <a:tc>
                  <a:txBody>
                    <a:bodyPr/>
                    <a:lstStyle/>
                    <a:p>
                      <a:r>
                        <a:rPr lang="en-US" i="1" dirty="0" err="1" smtClean="0">
                          <a:latin typeface="Times New Roman" panose="02020603050405020304" pitchFamily="18" charset="0"/>
                          <a:cs typeface="Times New Roman" panose="02020603050405020304" pitchFamily="18" charset="0"/>
                        </a:rPr>
                        <a:t>Subhadip</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Chakraborty</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66808326"/>
                  </a:ext>
                </a:extLst>
              </a:tr>
              <a:tr h="298450">
                <a:tc>
                  <a:txBody>
                    <a:bodyPr/>
                    <a:lstStyle/>
                    <a:p>
                      <a:r>
                        <a:rPr lang="en-US" i="1" dirty="0" err="1" smtClean="0">
                          <a:latin typeface="Times New Roman" panose="02020603050405020304" pitchFamily="18" charset="0"/>
                          <a:cs typeface="Times New Roman" panose="02020603050405020304" pitchFamily="18" charset="0"/>
                        </a:rPr>
                        <a:t>Srijani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Chatterjee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26955868"/>
                  </a:ext>
                </a:extLst>
              </a:tr>
            </a:tbl>
          </a:graphicData>
        </a:graphic>
      </p:graphicFrame>
      <p:pic>
        <p:nvPicPr>
          <p:cNvPr id="13" name="Picture 12">
            <a:extLst>
              <a:ext uri="{FF2B5EF4-FFF2-40B4-BE49-F238E27FC236}">
                <a16:creationId xmlns:a16="http://schemas.microsoft.com/office/drawing/2014/main" xmlns="" id="{134F6E0A-8644-4021-B1B7-089413FF353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89383"/>
            <a:ext cx="2905851" cy="968617"/>
          </a:xfrm>
          <a:prstGeom prst="rect">
            <a:avLst/>
          </a:prstGeom>
        </p:spPr>
      </p:pic>
    </p:spTree>
    <p:extLst>
      <p:ext uri="{BB962C8B-B14F-4D97-AF65-F5344CB8AC3E}">
        <p14:creationId xmlns:p14="http://schemas.microsoft.com/office/powerpoint/2010/main" xmlns="" val="340066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8889" b="5185"/>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5650" y="0"/>
            <a:ext cx="12166349" cy="68579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2192000" cy="68453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r="1109" b="6250"/>
          <a:stretch>
            <a:fillRect/>
          </a:stretch>
        </p:blipFill>
        <p:spPr bwMode="auto">
          <a:xfrm>
            <a:off x="0" y="0"/>
            <a:ext cx="12866914"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b="6250"/>
          <a:stretch>
            <a:fillRect/>
          </a:stretch>
        </p:blipFill>
        <p:spPr bwMode="auto">
          <a:xfrm>
            <a:off x="0" y="0"/>
            <a:ext cx="1301115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F00433-2C6F-45D1-8549-A0B07D79EB0B}"/>
              </a:ext>
            </a:extLst>
          </p:cNvPr>
          <p:cNvSpPr txBox="1"/>
          <p:nvPr/>
        </p:nvSpPr>
        <p:spPr>
          <a:xfrm>
            <a:off x="4133850" y="762000"/>
            <a:ext cx="397192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OVERVIEW</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F3CF0DCC-03A1-4A1C-A339-90BDE9676B91}"/>
              </a:ext>
            </a:extLst>
          </p:cNvPr>
          <p:cNvSpPr txBox="1"/>
          <p:nvPr/>
        </p:nvSpPr>
        <p:spPr>
          <a:xfrm>
            <a:off x="2205037" y="1971675"/>
            <a:ext cx="7781925" cy="3970318"/>
          </a:xfrm>
          <a:prstGeom prst="rect">
            <a:avLst/>
          </a:prstGeom>
          <a:noFill/>
        </p:spPr>
        <p:txBody>
          <a:bodyPr wrap="square" rtlCol="0">
            <a:spAutoFit/>
          </a:bodyPr>
          <a:lstStyle/>
          <a:p>
            <a:pPr marL="514350" indent="-514350" algn="ctr"/>
            <a:r>
              <a:rPr lang="en-US" b="1" dirty="0">
                <a:latin typeface="Times New Roman" pitchFamily="18" charset="0"/>
                <a:cs typeface="Times New Roman" pitchFamily="18" charset="0"/>
              </a:rPr>
              <a:t>Introduction</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Requirements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Feasibility Study</a:t>
            </a:r>
          </a:p>
          <a:p>
            <a:pPr marL="514350" indent="-514350" algn="ctr"/>
            <a:r>
              <a:rPr lang="en-US" b="1" dirty="0">
                <a:latin typeface="Times New Roman" pitchFamily="18" charset="0"/>
                <a:cs typeface="Times New Roman" pitchFamily="18" charset="0"/>
              </a:rPr>
              <a:t> </a:t>
            </a:r>
          </a:p>
          <a:p>
            <a:pPr marL="514350" indent="-514350" algn="ctr"/>
            <a:r>
              <a:rPr lang="en-US" b="1" dirty="0">
                <a:latin typeface="Times New Roman" pitchFamily="18" charset="0"/>
                <a:cs typeface="Times New Roman" pitchFamily="18" charset="0"/>
              </a:rPr>
              <a:t>Screenshots </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Applications of the Project</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Future Scope and References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Conclusion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b="5357"/>
          <a:stretch>
            <a:fillRect/>
          </a:stretch>
        </p:blipFill>
        <p:spPr bwMode="auto">
          <a:xfrm>
            <a:off x="0" y="0"/>
            <a:ext cx="12191999" cy="68579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b="6250"/>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BF391C3-155B-4615-BB36-E2089936A6E0}"/>
              </a:ext>
            </a:extLst>
          </p:cNvPr>
          <p:cNvSpPr txBox="1"/>
          <p:nvPr/>
        </p:nvSpPr>
        <p:spPr>
          <a:xfrm>
            <a:off x="2759242" y="176463"/>
            <a:ext cx="624037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Application of The Project</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32610" y="1659187"/>
            <a:ext cx="10617199" cy="3631763"/>
          </a:xfrm>
          <a:prstGeom prst="rect">
            <a:avLst/>
          </a:prstGeom>
          <a:noFill/>
        </p:spPr>
        <p:txBody>
          <a:bodyPr wrap="square" rtlCol="0">
            <a:spAutoFit/>
          </a:bodyPr>
          <a:lstStyle/>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Convenient</a:t>
            </a: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a:latin typeface="Times New Roman" panose="02020603050405020304" pitchFamily="18" charset="0"/>
                <a:cs typeface="Times New Roman" panose="02020603050405020304" pitchFamily="18" charset="0"/>
              </a:rPr>
              <a:t>Range of </a:t>
            </a:r>
            <a:r>
              <a:rPr lang="en-US" sz="2200" b="1" i="1" dirty="0" smtClean="0">
                <a:latin typeface="Times New Roman" panose="02020603050405020304" pitchFamily="18" charset="0"/>
                <a:cs typeface="Times New Roman" panose="02020603050405020304" pitchFamily="18" charset="0"/>
              </a:rPr>
              <a:t>choices</a:t>
            </a:r>
          </a:p>
          <a:p>
            <a:endParaRPr lang="en-US" sz="2200" b="1" i="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Timesaving</a:t>
            </a: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Affordable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p14="http://schemas.microsoft.com/office/powerpoint/2010/main" xmlns="" val="376769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575FD4-CF46-4368-BD49-9FFC06F82CE9}"/>
              </a:ext>
            </a:extLst>
          </p:cNvPr>
          <p:cNvSpPr txBox="1"/>
          <p:nvPr/>
        </p:nvSpPr>
        <p:spPr>
          <a:xfrm>
            <a:off x="2996048" y="342779"/>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Future Scope</a:t>
            </a:r>
            <a:endParaRPr lang="en-US" sz="3600" dirty="0"/>
          </a:p>
        </p:txBody>
      </p:sp>
      <p:sp>
        <p:nvSpPr>
          <p:cNvPr id="5" name="TextBox 4"/>
          <p:cNvSpPr txBox="1"/>
          <p:nvPr/>
        </p:nvSpPr>
        <p:spPr>
          <a:xfrm>
            <a:off x="1868557" y="1470991"/>
            <a:ext cx="9084365" cy="4401205"/>
          </a:xfrm>
          <a:prstGeom prst="rect">
            <a:avLst/>
          </a:prstGeom>
          <a:noFill/>
        </p:spPr>
        <p:txBody>
          <a:bodyPr wrap="square" rtlCol="0">
            <a:spAutoFit/>
          </a:bodyPr>
          <a:lstStyle/>
          <a:p>
            <a:r>
              <a:rPr lang="en-US" sz="2000" dirty="0" smtClean="0">
                <a:latin typeface="Times New Roman" pitchFamily="18" charset="0"/>
                <a:cs typeface="Times New Roman" pitchFamily="18" charset="0"/>
              </a:rPr>
              <a:t>Following are the features that are to be added in the future : </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Online payment Gateway</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Cart Facilities</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Live order tracking</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OTP Verification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4650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9843" y="1595597"/>
            <a:ext cx="10007458" cy="480131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Despite the nation’s grocery market size and its online potential, only </a:t>
            </a:r>
            <a:r>
              <a:rPr lang="en-US" dirty="0" smtClean="0">
                <a:latin typeface="Times New Roman" panose="02020603050405020304" pitchFamily="18" charset="0"/>
                <a:cs typeface="Times New Roman" panose="02020603050405020304" pitchFamily="18" charset="0"/>
                <a:hlinkClick r:id="rId2"/>
              </a:rPr>
              <a:t>1% of groceries are bought online</a:t>
            </a:r>
            <a:r>
              <a:rPr lang="en-US" dirty="0" smtClean="0">
                <a:latin typeface="Times New Roman" pitchFamily="18" charset="0"/>
                <a:cs typeface="Times New Roman" pitchFamily="18" charset="0"/>
              </a:rPr>
              <a:t>. It tells us e-grocery stores have not attained their potential. We are just in the initial stage waiting for a push that leads to success.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Marketers are often interested in attracting not just brand users, but perhaps more importantly, those who consistently purchase the company’s brand. In the context of retailing, this means identifying and attracting regular visitors and buyers at a retail store.</a:t>
            </a:r>
          </a:p>
          <a:p>
            <a:r>
              <a:rPr lang="en-US" dirty="0" smtClean="0">
                <a:latin typeface="Times New Roman" pitchFamily="18" charset="0"/>
                <a:cs typeface="Times New Roman" pitchFamily="18" charset="0"/>
              </a:rPr>
              <a:t>One Stop Shopping, which focuses on the availability of different popular brands, good quality store and availability of several products under one roof ensures that the modern consumer can shop at the same store and not move around several stores to buy merchandise.</a:t>
            </a:r>
          </a:p>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GrocerCart.com</a:t>
            </a:r>
          </a:p>
          <a:p>
            <a:pPr algn="ctr"/>
            <a:r>
              <a:rPr lang="en-US" dirty="0">
                <a:latin typeface="Times New Roman" pitchFamily="18" charset="0"/>
                <a:cs typeface="Times New Roman" pitchFamily="18" charset="0"/>
              </a:rPr>
              <a:t>Spend For Quality</a:t>
            </a:r>
          </a:p>
        </p:txBody>
      </p:sp>
      <p:sp>
        <p:nvSpPr>
          <p:cNvPr id="5" name="TextBox 4">
            <a:extLst>
              <a:ext uri="{FF2B5EF4-FFF2-40B4-BE49-F238E27FC236}">
                <a16:creationId xmlns:a16="http://schemas.microsoft.com/office/drawing/2014/main" xmlns="" id="{E1575FD4-CF46-4368-BD49-9FFC06F82CE9}"/>
              </a:ext>
            </a:extLst>
          </p:cNvPr>
          <p:cNvSpPr txBox="1"/>
          <p:nvPr/>
        </p:nvSpPr>
        <p:spPr>
          <a:xfrm>
            <a:off x="3268750" y="351422"/>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9167" y="2743199"/>
            <a:ext cx="9601200" cy="1214651"/>
          </a:xfrm>
        </p:spPr>
        <p:txBody>
          <a:bodyPr>
            <a:noAutofit/>
          </a:bodyPr>
          <a:lstStyle/>
          <a:p>
            <a:pPr algn="ctr"/>
            <a:r>
              <a:rPr lang="en-US" sz="6000" b="1" dirty="0">
                <a:solidFill>
                  <a:schemeClr val="tx1"/>
                </a:solidFill>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6493" y="1406846"/>
            <a:ext cx="10068307" cy="42165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parameters of online shopping have expanded to groceries over the last five years. And the response people have shown gives Indian ecommerce yet another victory. The fact that grocery goods do not always need to be tried or felt before buying makes this category of online business so amazing. The biggest advantage is people do not need to exit their homes to buy groceries with online shopping services.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ea typeface="Times New Roman" panose="02020603050405020304" pitchFamily="18" charset="0"/>
                <a:cs typeface="Times New Roman" panose="02020603050405020304" pitchFamily="18" charset="0"/>
              </a:rPr>
              <a:t>Objective</a:t>
            </a:r>
            <a:r>
              <a:rPr lang="en-US" sz="2400" b="1" i="1"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2400" b="1" i="1" dirty="0">
              <a:latin typeface="Times New Roman" panose="02020603050405020304" pitchFamily="18" charset="0"/>
              <a:ea typeface="Times New Roman" panose="02020603050405020304" pitchFamily="18" charset="0"/>
              <a:cs typeface="Times New Roman" panose="02020603050405020304" pitchFamily="18" charset="0"/>
            </a:endParaRPr>
          </a:p>
          <a:p>
            <a:pPr lvl="0">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Online </a:t>
            </a:r>
            <a:r>
              <a:rPr lang="en-US" sz="2000" dirty="0">
                <a:latin typeface="Times New Roman" panose="02020603050405020304" pitchFamily="18" charset="0"/>
                <a:ea typeface="Calibri" panose="020F0502020204030204" pitchFamily="34" charset="0"/>
                <a:cs typeface="Times New Roman" panose="02020603050405020304" pitchFamily="18" charset="0"/>
              </a:rPr>
              <a:t>Grocery Shopping solution to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consumers.</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lvl="0">
              <a:spcBef>
                <a:spcPts val="0"/>
              </a:spcBef>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Users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can order products from anyplace at anytime.</a:t>
            </a:r>
          </a:p>
          <a:p>
            <a:pPr lvl="0">
              <a:spcBef>
                <a:spcPts val="0"/>
              </a:spcBef>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users security is our primary concern. No unauthorized user can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have  access</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03F9AF1-959E-48B3-B944-55F30BC3C954}"/>
              </a:ext>
            </a:extLst>
          </p:cNvPr>
          <p:cNvSpPr txBox="1"/>
          <p:nvPr/>
        </p:nvSpPr>
        <p:spPr>
          <a:xfrm>
            <a:off x="2679031" y="356767"/>
            <a:ext cx="683393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US" sz="4000" dirty="0"/>
          </a:p>
        </p:txBody>
      </p:sp>
    </p:spTree>
    <p:extLst>
      <p:ext uri="{BB962C8B-B14F-4D97-AF65-F5344CB8AC3E}">
        <p14:creationId xmlns:p14="http://schemas.microsoft.com/office/powerpoint/2010/main" xmlns="" val="382278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786743" y="1779208"/>
          <a:ext cx="8969828" cy="741680"/>
        </p:xfrm>
        <a:graphic>
          <a:graphicData uri="http://schemas.openxmlformats.org/drawingml/2006/table">
            <a:tbl>
              <a:tblPr firstRow="1" bandRow="1">
                <a:tableStyleId>{073A0DAA-6AF3-43AB-8588-CEC1D06C72B9}</a:tableStyleId>
              </a:tblPr>
              <a:tblGrid>
                <a:gridCol w="1500330"/>
                <a:gridCol w="1500330"/>
                <a:gridCol w="1500330"/>
                <a:gridCol w="1500330"/>
                <a:gridCol w="1500330"/>
                <a:gridCol w="1468178"/>
              </a:tblGrid>
              <a:tr h="370840">
                <a:tc>
                  <a:txBody>
                    <a:bodyPr/>
                    <a:lstStyle/>
                    <a:p>
                      <a:r>
                        <a:rPr lang="en-US" dirty="0" smtClean="0"/>
                        <a:t>USER_ID</a:t>
                      </a:r>
                      <a:endParaRPr lang="en-US" dirty="0"/>
                    </a:p>
                  </a:txBody>
                  <a:tcPr/>
                </a:tc>
                <a:tc>
                  <a:txBody>
                    <a:bodyPr/>
                    <a:lstStyle/>
                    <a:p>
                      <a:r>
                        <a:rPr lang="en-US" dirty="0" smtClean="0"/>
                        <a:t>NAME</a:t>
                      </a:r>
                      <a:endParaRPr lang="en-US" dirty="0"/>
                    </a:p>
                  </a:txBody>
                  <a:tcPr/>
                </a:tc>
                <a:tc>
                  <a:txBody>
                    <a:bodyPr/>
                    <a:lstStyle/>
                    <a:p>
                      <a:r>
                        <a:rPr lang="en-US" dirty="0" smtClean="0"/>
                        <a:t>EMAIL</a:t>
                      </a:r>
                      <a:endParaRPr lang="en-US" dirty="0"/>
                    </a:p>
                  </a:txBody>
                  <a:tcPr/>
                </a:tc>
                <a:tc>
                  <a:txBody>
                    <a:bodyPr/>
                    <a:lstStyle/>
                    <a:p>
                      <a:r>
                        <a:rPr lang="en-US" dirty="0" smtClean="0"/>
                        <a:t>CONTACT</a:t>
                      </a:r>
                      <a:endParaRPr lang="en-US" dirty="0"/>
                    </a:p>
                  </a:txBody>
                  <a:tcPr/>
                </a:tc>
                <a:tc>
                  <a:txBody>
                    <a:bodyPr/>
                    <a:lstStyle/>
                    <a:p>
                      <a:r>
                        <a:rPr lang="en-US" dirty="0" smtClean="0"/>
                        <a:t>USERNAME</a:t>
                      </a:r>
                      <a:endParaRPr lang="en-US" dirty="0"/>
                    </a:p>
                  </a:txBody>
                  <a:tcPr/>
                </a:tc>
                <a:tc>
                  <a:txBody>
                    <a:bodyPr/>
                    <a:lstStyle/>
                    <a:p>
                      <a:r>
                        <a:rPr lang="en-US" dirty="0" smtClean="0"/>
                        <a:t>PASSWORD</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(Primary</a:t>
                      </a:r>
                      <a:r>
                        <a:rPr lang="en-US" baseline="0" dirty="0" smtClean="0"/>
                        <a:t> Key)</a:t>
                      </a:r>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nvGraphicFramePr>
        <p:xfrm>
          <a:off x="2823030" y="3339497"/>
          <a:ext cx="8367485" cy="741680"/>
        </p:xfrm>
        <a:graphic>
          <a:graphicData uri="http://schemas.openxmlformats.org/drawingml/2006/table">
            <a:tbl>
              <a:tblPr firstRow="1" bandRow="1">
                <a:tableStyleId>{073A0DAA-6AF3-43AB-8588-CEC1D06C72B9}</a:tableStyleId>
              </a:tblPr>
              <a:tblGrid>
                <a:gridCol w="1673497"/>
                <a:gridCol w="1673497"/>
                <a:gridCol w="1673497"/>
                <a:gridCol w="1673497"/>
                <a:gridCol w="1673497"/>
              </a:tblGrid>
              <a:tr h="370840">
                <a:tc>
                  <a:txBody>
                    <a:bodyPr/>
                    <a:lstStyle/>
                    <a:p>
                      <a:r>
                        <a:rPr lang="en-US" dirty="0" smtClean="0"/>
                        <a:t>PROD_ID</a:t>
                      </a:r>
                      <a:endParaRPr lang="en-US" dirty="0"/>
                    </a:p>
                  </a:txBody>
                  <a:tcPr/>
                </a:tc>
                <a:tc>
                  <a:txBody>
                    <a:bodyPr/>
                    <a:lstStyle/>
                    <a:p>
                      <a:r>
                        <a:rPr lang="en-US" dirty="0" smtClean="0"/>
                        <a:t>CATEGORY</a:t>
                      </a:r>
                      <a:endParaRPr lang="en-US" dirty="0"/>
                    </a:p>
                  </a:txBody>
                  <a:tcPr/>
                </a:tc>
                <a:tc>
                  <a:txBody>
                    <a:bodyPr/>
                    <a:lstStyle/>
                    <a:p>
                      <a:r>
                        <a:rPr lang="en-US" dirty="0" smtClean="0"/>
                        <a:t>DESCRIPTION</a:t>
                      </a:r>
                      <a:endParaRPr lang="en-US" dirty="0"/>
                    </a:p>
                  </a:txBody>
                  <a:tcPr/>
                </a:tc>
                <a:tc>
                  <a:txBody>
                    <a:bodyPr/>
                    <a:lstStyle/>
                    <a:p>
                      <a:r>
                        <a:rPr lang="en-US" dirty="0" smtClean="0"/>
                        <a:t>STOCK</a:t>
                      </a:r>
                      <a:endParaRPr lang="en-US" dirty="0"/>
                    </a:p>
                  </a:txBody>
                  <a:tcPr/>
                </a:tc>
                <a:tc>
                  <a:txBody>
                    <a:bodyPr/>
                    <a:lstStyle/>
                    <a:p>
                      <a:r>
                        <a:rPr lang="en-US" dirty="0" smtClean="0"/>
                        <a:t>PRICE</a:t>
                      </a:r>
                      <a:endParaRPr lang="en-US" dirty="0"/>
                    </a:p>
                  </a:txBody>
                  <a:tcPr/>
                </a:tc>
              </a:tr>
              <a:tr h="370840">
                <a:tc>
                  <a:txBody>
                    <a:bodyPr/>
                    <a:lstStyle/>
                    <a:p>
                      <a:r>
                        <a:rPr lang="en-US" dirty="0" smtClean="0"/>
                        <a:t>(Primary</a:t>
                      </a:r>
                      <a:r>
                        <a:rPr lang="en-US" baseline="0" dirty="0" smtClean="0"/>
                        <a:t> Key)</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8" name="Table 7"/>
          <p:cNvGraphicFramePr>
            <a:graphicFrameLocks noGrp="1"/>
          </p:cNvGraphicFramePr>
          <p:nvPr/>
        </p:nvGraphicFramePr>
        <p:xfrm>
          <a:off x="2873830" y="5340287"/>
          <a:ext cx="7794171" cy="845781"/>
        </p:xfrm>
        <a:graphic>
          <a:graphicData uri="http://schemas.openxmlformats.org/drawingml/2006/table">
            <a:tbl>
              <a:tblPr firstRow="1" bandRow="1">
                <a:tableStyleId>{073A0DAA-6AF3-43AB-8588-CEC1D06C72B9}</a:tableStyleId>
              </a:tblPr>
              <a:tblGrid>
                <a:gridCol w="1625599"/>
                <a:gridCol w="1248229"/>
                <a:gridCol w="1204686"/>
                <a:gridCol w="2156823"/>
                <a:gridCol w="1558834"/>
              </a:tblGrid>
              <a:tr h="480021">
                <a:tc>
                  <a:txBody>
                    <a:bodyPr/>
                    <a:lstStyle/>
                    <a:p>
                      <a:r>
                        <a:rPr lang="en-US" dirty="0" smtClean="0"/>
                        <a:t>ORDER_ID</a:t>
                      </a:r>
                      <a:endParaRPr lang="en-US" dirty="0"/>
                    </a:p>
                  </a:txBody>
                  <a:tcPr/>
                </a:tc>
                <a:tc>
                  <a:txBody>
                    <a:bodyPr/>
                    <a:lstStyle/>
                    <a:p>
                      <a:r>
                        <a:rPr lang="en-US" dirty="0" smtClean="0"/>
                        <a:t>PROD_ID</a:t>
                      </a:r>
                      <a:endParaRPr lang="en-US" dirty="0"/>
                    </a:p>
                  </a:txBody>
                  <a:tcPr/>
                </a:tc>
                <a:tc>
                  <a:txBody>
                    <a:bodyPr/>
                    <a:lstStyle/>
                    <a:p>
                      <a:r>
                        <a:rPr lang="en-US" dirty="0" smtClean="0"/>
                        <a:t>QUATITY</a:t>
                      </a:r>
                      <a:endParaRPr lang="en-US" dirty="0"/>
                    </a:p>
                  </a:txBody>
                  <a:tcPr/>
                </a:tc>
                <a:tc>
                  <a:txBody>
                    <a:bodyPr/>
                    <a:lstStyle/>
                    <a:p>
                      <a:r>
                        <a:rPr lang="en-US" dirty="0" smtClean="0"/>
                        <a:t>BILLING_ADD</a:t>
                      </a:r>
                      <a:endParaRPr lang="en-US" dirty="0"/>
                    </a:p>
                  </a:txBody>
                  <a:tcPr/>
                </a:tc>
                <a:tc>
                  <a:txBody>
                    <a:bodyPr/>
                    <a:lstStyle/>
                    <a:p>
                      <a:r>
                        <a:rPr lang="en-US" dirty="0" smtClean="0"/>
                        <a:t>USER_ID</a:t>
                      </a:r>
                      <a:endParaRPr lang="en-US" dirty="0"/>
                    </a:p>
                  </a:txBody>
                  <a:tcPr/>
                </a:tc>
              </a:tr>
              <a:tr h="278107">
                <a:tc>
                  <a:txBody>
                    <a:bodyPr/>
                    <a:lstStyle/>
                    <a:p>
                      <a:r>
                        <a:rPr lang="en-US" dirty="0" smtClean="0"/>
                        <a:t>(Primary</a:t>
                      </a:r>
                      <a:r>
                        <a:rPr lang="en-US" baseline="0" dirty="0" smtClean="0"/>
                        <a:t> Key)</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9" name="TextBox 8"/>
          <p:cNvSpPr txBox="1"/>
          <p:nvPr/>
        </p:nvSpPr>
        <p:spPr>
          <a:xfrm>
            <a:off x="2786746" y="1422397"/>
            <a:ext cx="1349828" cy="369332"/>
          </a:xfrm>
          <a:prstGeom prst="rect">
            <a:avLst/>
          </a:prstGeom>
          <a:noFill/>
        </p:spPr>
        <p:txBody>
          <a:bodyPr wrap="square" rtlCol="0">
            <a:spAutoFit/>
          </a:bodyPr>
          <a:lstStyle/>
          <a:p>
            <a:r>
              <a:rPr lang="en-US" b="1" dirty="0" smtClean="0"/>
              <a:t>User Table </a:t>
            </a:r>
            <a:endParaRPr lang="en-US" b="1" dirty="0"/>
          </a:p>
        </p:txBody>
      </p:sp>
      <p:sp>
        <p:nvSpPr>
          <p:cNvPr id="10" name="TextBox 9"/>
          <p:cNvSpPr txBox="1"/>
          <p:nvPr/>
        </p:nvSpPr>
        <p:spPr>
          <a:xfrm>
            <a:off x="2823030" y="2982680"/>
            <a:ext cx="1690914" cy="369332"/>
          </a:xfrm>
          <a:prstGeom prst="rect">
            <a:avLst/>
          </a:prstGeom>
          <a:noFill/>
        </p:spPr>
        <p:txBody>
          <a:bodyPr wrap="square" rtlCol="0">
            <a:spAutoFit/>
          </a:bodyPr>
          <a:lstStyle/>
          <a:p>
            <a:r>
              <a:rPr lang="en-US" b="1" dirty="0" smtClean="0"/>
              <a:t>Product Table</a:t>
            </a:r>
            <a:endParaRPr lang="en-US" b="1" dirty="0"/>
          </a:p>
        </p:txBody>
      </p:sp>
      <p:sp>
        <p:nvSpPr>
          <p:cNvPr id="11" name="TextBox 10"/>
          <p:cNvSpPr txBox="1"/>
          <p:nvPr/>
        </p:nvSpPr>
        <p:spPr>
          <a:xfrm>
            <a:off x="2830289" y="4920341"/>
            <a:ext cx="1690914" cy="369332"/>
          </a:xfrm>
          <a:prstGeom prst="rect">
            <a:avLst/>
          </a:prstGeom>
          <a:noFill/>
        </p:spPr>
        <p:txBody>
          <a:bodyPr wrap="square" rtlCol="0">
            <a:spAutoFit/>
          </a:bodyPr>
          <a:lstStyle/>
          <a:p>
            <a:r>
              <a:rPr lang="en-US" b="1" dirty="0" smtClean="0"/>
              <a:t>Booking Table</a:t>
            </a:r>
            <a:endParaRPr lang="en-US" b="1" dirty="0"/>
          </a:p>
        </p:txBody>
      </p:sp>
      <p:sp>
        <p:nvSpPr>
          <p:cNvPr id="12" name="TextBox 11"/>
          <p:cNvSpPr txBox="1"/>
          <p:nvPr/>
        </p:nvSpPr>
        <p:spPr>
          <a:xfrm>
            <a:off x="5123543" y="217714"/>
            <a:ext cx="3831771"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Database Tables</a:t>
            </a:r>
            <a:endParaRPr lang="en-US" sz="32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423486" y="1498600"/>
            <a:ext cx="5466639"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 </a:t>
            </a:r>
            <a:r>
              <a:rPr lang="en-US" sz="2000" dirty="0" smtClean="0">
                <a:latin typeface="Times New Roman" panose="02020603050405020304" pitchFamily="18" charset="0"/>
                <a:cs typeface="Times New Roman" panose="02020603050405020304" pitchFamily="18" charset="0"/>
              </a:rPr>
              <a:t>10</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Oracle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Spring </a:t>
            </a:r>
            <a:r>
              <a:rPr lang="en-US" sz="2000" dirty="0">
                <a:latin typeface="Times New Roman" panose="02020603050405020304" pitchFamily="18" charset="0"/>
                <a:cs typeface="Times New Roman" panose="02020603050405020304" pitchFamily="18" charset="0"/>
              </a:rPr>
              <a:t>Tools Suite, Spring </a:t>
            </a:r>
            <a:r>
              <a:rPr lang="en-US" sz="2000" dirty="0" smtClean="0">
                <a:latin typeface="Times New Roman" panose="02020603050405020304" pitchFamily="18" charset="0"/>
                <a:cs typeface="Times New Roman" panose="02020603050405020304" pitchFamily="18" charset="0"/>
              </a:rPr>
              <a:t>Boot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Tomcat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Front End</a:t>
            </a:r>
            <a:r>
              <a:rPr lang="en-US" sz="2000" dirty="0" smtClean="0">
                <a:latin typeface="Times New Roman" panose="02020603050405020304" pitchFamily="18" charset="0"/>
                <a:cs typeface="Times New Roman" panose="02020603050405020304" pitchFamily="18" charset="0"/>
              </a:rPr>
              <a:t>: HTML, </a:t>
            </a:r>
            <a:r>
              <a:rPr lang="en-US" sz="2000" dirty="0" smtClean="0">
                <a:latin typeface="Times New Roman" panose="02020603050405020304" pitchFamily="18" charset="0"/>
                <a:cs typeface="Times New Roman" panose="02020603050405020304" pitchFamily="18" charset="0"/>
              </a:rPr>
              <a:t>CSS, Bootstrap</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Back End: </a:t>
            </a:r>
            <a:r>
              <a:rPr lang="en-US" sz="2000" dirty="0" smtClean="0">
                <a:latin typeface="Times New Roman" panose="02020603050405020304" pitchFamily="18" charset="0"/>
                <a:cs typeface="Times New Roman" panose="02020603050405020304" pitchFamily="18" charset="0"/>
              </a:rPr>
              <a:t>Java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595411" y="463034"/>
            <a:ext cx="4634602" cy="646331"/>
          </a:xfrm>
          <a:prstGeom prst="rect">
            <a:avLst/>
          </a:prstGeom>
        </p:spPr>
        <p:txBody>
          <a:bodyPr wrap="none">
            <a:spAutoFit/>
          </a:bodyPr>
          <a:lstStyle/>
          <a:p>
            <a:r>
              <a:rPr lang="en-US" sz="3600" b="1" i="1" dirty="0" smtClean="0">
                <a:latin typeface="Times New Roman" panose="02020603050405020304" pitchFamily="18" charset="0"/>
                <a:cs typeface="Times New Roman" panose="02020603050405020304" pitchFamily="18" charset="0"/>
              </a:rPr>
              <a:t>Software Requirements</a:t>
            </a:r>
            <a:endParaRPr lang="en-US" sz="3600" dirty="0"/>
          </a:p>
        </p:txBody>
      </p:sp>
    </p:spTree>
    <p:extLst>
      <p:ext uri="{BB962C8B-B14F-4D97-AF65-F5344CB8AC3E}">
        <p14:creationId xmlns:p14="http://schemas.microsoft.com/office/powerpoint/2010/main" xmlns="" val="43211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F99AD5-E824-4636-BE4A-CACC1CA3C18F}"/>
              </a:ext>
            </a:extLst>
          </p:cNvPr>
          <p:cNvSpPr txBox="1"/>
          <p:nvPr/>
        </p:nvSpPr>
        <p:spPr>
          <a:xfrm>
            <a:off x="3416967" y="390927"/>
            <a:ext cx="5358063" cy="769441"/>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Feasibility</a:t>
            </a:r>
            <a:r>
              <a:rPr lang="en-US" sz="4400" b="1" dirty="0">
                <a:latin typeface="Times New Roman" panose="02020603050405020304" pitchFamily="18" charset="0"/>
                <a:cs typeface="Times New Roman" panose="02020603050405020304" pitchFamily="18" charset="0"/>
              </a:rPr>
              <a:t> Study</a:t>
            </a:r>
            <a:endParaRPr lang="en-US" sz="4400" dirty="0"/>
          </a:p>
        </p:txBody>
      </p:sp>
      <p:sp>
        <p:nvSpPr>
          <p:cNvPr id="5" name="TextBox 4"/>
          <p:cNvSpPr txBox="1"/>
          <p:nvPr/>
        </p:nvSpPr>
        <p:spPr>
          <a:xfrm>
            <a:off x="1600579" y="1438706"/>
            <a:ext cx="10591421" cy="4770537"/>
          </a:xfrm>
          <a:prstGeom prst="rect">
            <a:avLst/>
          </a:prstGeom>
          <a:noFill/>
        </p:spPr>
        <p:txBody>
          <a:bodyPr wrap="square" rtlCol="0">
            <a:spAutoFit/>
          </a:bodyPr>
          <a:lstStyle/>
          <a:p>
            <a:r>
              <a:rPr lang="en-US" sz="2200" b="1" i="1" dirty="0">
                <a:latin typeface="Times New Roman" panose="02020603050405020304" pitchFamily="18" charset="0"/>
                <a:cs typeface="Times New Roman" pitchFamily="18" charset="0"/>
              </a:rPr>
              <a:t>Technical Feasibility:</a:t>
            </a:r>
          </a:p>
          <a:p>
            <a:r>
              <a:rPr lang="en-US" sz="2000" dirty="0">
                <a:latin typeface="Times New Roman" pitchFamily="18" charset="0"/>
                <a:cs typeface="Times New Roman" pitchFamily="18" charset="0"/>
              </a:rPr>
              <a:t>This assessment focuses on the technical resources available to the organization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project is technically feasible since the technical resources meet capacity and the technical team is capable of converting the ideas into working systems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200" b="1" i="1" dirty="0">
                <a:latin typeface="Times New Roman" panose="02020603050405020304" pitchFamily="18" charset="0"/>
                <a:cs typeface="Times New Roman" pitchFamily="18" charset="0"/>
              </a:rPr>
              <a:t>Financial Feasibility:</a:t>
            </a:r>
          </a:p>
          <a:p>
            <a:r>
              <a:rPr lang="en-US" sz="2000" dirty="0">
                <a:latin typeface="Times New Roman" panose="02020603050405020304" pitchFamily="18" charset="0"/>
                <a:cs typeface="Times New Roman" pitchFamily="18" charset="0"/>
              </a:rPr>
              <a:t>The project is financially feasible as it is a low cost method. The cost of establishment as well as the expense of the users is less compared to the market.</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r>
              <a:rPr lang="en-US" sz="2200" b="1" i="1" dirty="0">
                <a:latin typeface="Times New Roman" panose="02020603050405020304" pitchFamily="18" charset="0"/>
                <a:cs typeface="Times New Roman" pitchFamily="18" charset="0"/>
              </a:rPr>
              <a:t>Operational Feasibility:</a:t>
            </a:r>
            <a:r>
              <a:rPr lang="en-US" sz="2000" i="1" dirty="0">
                <a:latin typeface="Times New Roman" panose="02020603050405020304" pitchFamily="18" charset="0"/>
                <a:cs typeface="Times New Roman" pitchFamily="18" charset="0"/>
              </a:rPr>
              <a:t/>
            </a:r>
            <a:br>
              <a:rPr lang="en-US" sz="2000" i="1"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anose="02020603050405020304" pitchFamily="18" charset="0"/>
              </a:rPr>
              <a:t> On undertaking a study to analyze and determine whether—and how well—the organization’s needs can be met by completing the project, it was concluded that the project is operationally feasible.</a:t>
            </a:r>
          </a:p>
          <a:p>
            <a:r>
              <a:rPr lang="en-US" sz="2000" dirty="0">
                <a:latin typeface="Times New Roman" panose="02020603050405020304" pitchFamily="18" charset="0"/>
                <a:cs typeface="Times New Roman" panose="02020603050405020304" pitchFamily="18" charset="0"/>
              </a:rPr>
              <a:t>The project plan satisfies all the requirements.</a:t>
            </a:r>
          </a:p>
        </p:txBody>
      </p:sp>
    </p:spTree>
    <p:extLst>
      <p:ext uri="{BB962C8B-B14F-4D97-AF65-F5344CB8AC3E}">
        <p14:creationId xmlns:p14="http://schemas.microsoft.com/office/powerpoint/2010/main" xmlns="" val="364072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1" y="2273300"/>
            <a:ext cx="10018713" cy="1752599"/>
          </a:xfrm>
        </p:spPr>
        <p:txBody>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3355"/>
            <a:ext cx="12192000" cy="68996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2700" y="3884"/>
            <a:ext cx="12153900" cy="693031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tf00001233</Template>
  <TotalTime>1968</TotalTime>
  <Words>228</Words>
  <Application>Microsoft Office PowerPoint</Application>
  <PresentationFormat>Custom</PresentationFormat>
  <Paragraphs>113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Parallax</vt:lpstr>
      <vt:lpstr>Online Grocery Shopping System</vt:lpstr>
      <vt:lpstr>Slide 2</vt:lpstr>
      <vt:lpstr>Slide 3</vt:lpstr>
      <vt:lpstr>Slide 4</vt:lpstr>
      <vt:lpstr>Slide 5</vt:lpstr>
      <vt:lpstr>Slide 6</vt:lpstr>
      <vt:lpstr>SCREENSHOTS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Saha</dc:creator>
  <cp:lastModifiedBy>Admin</cp:lastModifiedBy>
  <cp:revision>138</cp:revision>
  <dcterms:created xsi:type="dcterms:W3CDTF">2018-08-13T10:21:01Z</dcterms:created>
  <dcterms:modified xsi:type="dcterms:W3CDTF">2020-01-09T10:48:43Z</dcterms:modified>
</cp:coreProperties>
</file>