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61" r:id="rId5"/>
    <p:sldId id="262" r:id="rId6"/>
    <p:sldId id="263" r:id="rId7"/>
    <p:sldId id="264" r:id="rId8"/>
    <p:sldId id="265" r:id="rId9"/>
    <p:sldId id="268" r:id="rId10"/>
    <p:sldId id="269" r:id="rId11"/>
    <p:sldId id="270" r:id="rId12"/>
    <p:sldId id="272" r:id="rId13"/>
    <p:sldId id="273" r:id="rId14"/>
    <p:sldId id="274" r:id="rId15"/>
    <p:sldId id="271"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p:scale>
          <a:sx n="75" d="100"/>
          <a:sy n="75" d="100"/>
        </p:scale>
        <p:origin x="1594" y="5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11-Sep-21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11-Sep-21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11-Sep-21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903325"/>
            <a:ext cx="4355023" cy="1445337"/>
          </a:xfrm>
        </p:spPr>
        <p:txBody>
          <a:bodyPr>
            <a:normAutofit/>
          </a:bodyPr>
          <a:lstStyle/>
          <a:p>
            <a:pPr algn="ctr"/>
            <a:r>
              <a:rPr lang="en-US" dirty="0">
                <a:latin typeface="AR JULIAN" panose="02000000000000000000" pitchFamily="2" charset="0"/>
              </a:rPr>
              <a:t>Credit Card </a:t>
            </a:r>
            <a:br>
              <a:rPr lang="en-US" dirty="0">
                <a:latin typeface="AR JULIAN" panose="02000000000000000000" pitchFamily="2" charset="0"/>
              </a:rPr>
            </a:br>
            <a:r>
              <a:rPr lang="en-US" dirty="0">
                <a:latin typeface="AR JULIAN" panose="02000000000000000000" pitchFamily="2" charset="0"/>
              </a:rPr>
              <a:t>Fraud Detection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2EA79F-6045-46FB-95F0-C5EB93732EF5}"/>
              </a:ext>
            </a:extLst>
          </p:cNvPr>
          <p:cNvPicPr/>
          <p:nvPr/>
        </p:nvPicPr>
        <p:blipFill>
          <a:blip r:embed="rId2">
            <a:extLst>
              <a:ext uri="{28A0092B-C50C-407E-A947-70E740481C1C}">
                <a14:useLocalDpi xmlns:a14="http://schemas.microsoft.com/office/drawing/2010/main" val="0"/>
              </a:ext>
            </a:extLst>
          </a:blip>
          <a:stretch>
            <a:fillRect/>
          </a:stretch>
        </p:blipFill>
        <p:spPr>
          <a:xfrm>
            <a:off x="2072640" y="0"/>
            <a:ext cx="7071360" cy="5143500"/>
          </a:xfrm>
          <a:prstGeom prst="rect">
            <a:avLst/>
          </a:prstGeom>
        </p:spPr>
      </p:pic>
    </p:spTree>
    <p:extLst>
      <p:ext uri="{BB962C8B-B14F-4D97-AF65-F5344CB8AC3E}">
        <p14:creationId xmlns:p14="http://schemas.microsoft.com/office/powerpoint/2010/main" val="323173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64787" y="350231"/>
            <a:ext cx="6147693" cy="564170"/>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Demonstration of the project</a:t>
            </a:r>
          </a:p>
          <a:p>
            <a:br>
              <a:rPr lang="en-US" sz="2800" dirty="0">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54A4DBF-F4A2-49B9-A813-2BE17C413E3D}"/>
              </a:ext>
            </a:extLst>
          </p:cNvPr>
          <p:cNvPicPr>
            <a:picLocks noChangeAspect="1"/>
          </p:cNvPicPr>
          <p:nvPr/>
        </p:nvPicPr>
        <p:blipFill>
          <a:blip r:embed="rId2"/>
          <a:stretch>
            <a:fillRect/>
          </a:stretch>
        </p:blipFill>
        <p:spPr>
          <a:xfrm>
            <a:off x="1966089" y="1024980"/>
            <a:ext cx="6751698" cy="3829497"/>
          </a:xfrm>
          <a:prstGeom prst="rect">
            <a:avLst/>
          </a:prstGeom>
        </p:spPr>
      </p:pic>
    </p:spTree>
    <p:extLst>
      <p:ext uri="{BB962C8B-B14F-4D97-AF65-F5344CB8AC3E}">
        <p14:creationId xmlns:p14="http://schemas.microsoft.com/office/powerpoint/2010/main" val="113547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64787" y="586238"/>
            <a:ext cx="6147693" cy="571919"/>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Demonstration of the project</a:t>
            </a:r>
          </a:p>
          <a:p>
            <a:br>
              <a:rPr lang="en-US" sz="2800" dirty="0">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58A14C-1EB5-45A0-8444-F8297DFDA40D}"/>
              </a:ext>
            </a:extLst>
          </p:cNvPr>
          <p:cNvPicPr>
            <a:picLocks noChangeAspect="1"/>
          </p:cNvPicPr>
          <p:nvPr/>
        </p:nvPicPr>
        <p:blipFill>
          <a:blip r:embed="rId2"/>
          <a:stretch>
            <a:fillRect/>
          </a:stretch>
        </p:blipFill>
        <p:spPr>
          <a:xfrm>
            <a:off x="2264787" y="2057316"/>
            <a:ext cx="6294665" cy="1928027"/>
          </a:xfrm>
          <a:prstGeom prst="rect">
            <a:avLst/>
          </a:prstGeom>
        </p:spPr>
      </p:pic>
    </p:spTree>
    <p:extLst>
      <p:ext uri="{BB962C8B-B14F-4D97-AF65-F5344CB8AC3E}">
        <p14:creationId xmlns:p14="http://schemas.microsoft.com/office/powerpoint/2010/main" val="94688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27627" y="365729"/>
            <a:ext cx="6147693" cy="579668"/>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Demonstration of the project</a:t>
            </a:r>
          </a:p>
          <a:p>
            <a:br>
              <a:rPr lang="en-US" sz="2800" dirty="0">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8175904-3C26-40B5-B132-9F9FB01EB1F5}"/>
              </a:ext>
            </a:extLst>
          </p:cNvPr>
          <p:cNvPicPr>
            <a:picLocks noChangeAspect="1"/>
          </p:cNvPicPr>
          <p:nvPr/>
        </p:nvPicPr>
        <p:blipFill>
          <a:blip r:embed="rId2"/>
          <a:stretch>
            <a:fillRect/>
          </a:stretch>
        </p:blipFill>
        <p:spPr>
          <a:xfrm>
            <a:off x="2127627" y="1179371"/>
            <a:ext cx="6599492" cy="3887929"/>
          </a:xfrm>
          <a:prstGeom prst="rect">
            <a:avLst/>
          </a:prstGeom>
        </p:spPr>
      </p:pic>
    </p:spTree>
    <p:extLst>
      <p:ext uri="{BB962C8B-B14F-4D97-AF65-F5344CB8AC3E}">
        <p14:creationId xmlns:p14="http://schemas.microsoft.com/office/powerpoint/2010/main" val="12304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64787" y="466467"/>
            <a:ext cx="6147693" cy="540923"/>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Demonstration of the project</a:t>
            </a:r>
          </a:p>
          <a:p>
            <a:br>
              <a:rPr lang="en-US" sz="2800" dirty="0">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6B0D1C-199A-4F8F-8429-8421F1CDB8DA}"/>
              </a:ext>
            </a:extLst>
          </p:cNvPr>
          <p:cNvPicPr>
            <a:picLocks noChangeAspect="1"/>
          </p:cNvPicPr>
          <p:nvPr/>
        </p:nvPicPr>
        <p:blipFill>
          <a:blip r:embed="rId2"/>
          <a:stretch>
            <a:fillRect/>
          </a:stretch>
        </p:blipFill>
        <p:spPr>
          <a:xfrm>
            <a:off x="2264787" y="1432238"/>
            <a:ext cx="6147693" cy="3711262"/>
          </a:xfrm>
          <a:prstGeom prst="rect">
            <a:avLst/>
          </a:prstGeom>
        </p:spPr>
      </p:pic>
    </p:spTree>
    <p:extLst>
      <p:ext uri="{BB962C8B-B14F-4D97-AF65-F5344CB8AC3E}">
        <p14:creationId xmlns:p14="http://schemas.microsoft.com/office/powerpoint/2010/main" val="200544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143897" y="291016"/>
            <a:ext cx="5987673" cy="615635"/>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US" sz="2800">
                <a:solidFill>
                  <a:schemeClr val="bg1"/>
                </a:solidFill>
                <a:effectLst/>
                <a:latin typeface="Times New Roman" panose="02020603050405020304" pitchFamily="18" charset="0"/>
                <a:cs typeface="Times New Roman" panose="02020603050405020304" pitchFamily="18" charset="0"/>
              </a:rPr>
              <a:t>Conclusion and Future Scope</a:t>
            </a:r>
            <a:endParaRPr lang="en-US" sz="2800" dirty="0">
              <a:solidFill>
                <a:schemeClr val="bg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2143897" y="1433387"/>
            <a:ext cx="6833287"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Fraud Detection system have become essential for banks and financial institution, to minimize their losses. </a:t>
            </a:r>
          </a:p>
          <a:p>
            <a:pPr marL="285750" indent="-285750" algn="just">
              <a:buFont typeface="Wingdings" panose="05000000000000000000" pitchFamily="2" charset="2"/>
              <a:buChar char="Ø"/>
            </a:pPr>
            <a:r>
              <a:rPr lang="en-US" dirty="0"/>
              <a:t>However, there is a lack of published literature on credit card fraud detection techniques, due to the unavailable credit card transaction</a:t>
            </a:r>
          </a:p>
          <a:p>
            <a:pPr marL="287338" algn="just">
              <a:tabLst>
                <a:tab pos="287338" algn="l"/>
              </a:tabLst>
            </a:pPr>
            <a:r>
              <a:rPr lang="en-US" dirty="0"/>
              <a:t>dataset for researches. </a:t>
            </a:r>
          </a:p>
          <a:p>
            <a:pPr marL="285750" indent="-285750" algn="just">
              <a:buFont typeface="Wingdings" panose="05000000000000000000" pitchFamily="2" charset="2"/>
              <a:buChar char="Ø"/>
            </a:pPr>
            <a:r>
              <a:rPr lang="en-US" dirty="0"/>
              <a:t>We designed a system to detect fraud in credit card transaction. This system is capable of providing most of the essential features required to detect fraudulent and legitimate transactions. </a:t>
            </a:r>
          </a:p>
          <a:p>
            <a:pPr marL="285750" indent="-285750" algn="just">
              <a:buFont typeface="Wingdings" panose="05000000000000000000" pitchFamily="2" charset="2"/>
              <a:buChar char="Ø"/>
            </a:pPr>
            <a:r>
              <a:rPr lang="en-US" dirty="0"/>
              <a:t>The dataset available on day to day processing may become outdated, it is necessary to have updated data for effective fraud behavior identification.</a:t>
            </a:r>
          </a:p>
          <a:p>
            <a:pPr algn="just"/>
            <a:endParaRPr lang="en-US" dirty="0"/>
          </a:p>
          <a:p>
            <a:pPr algn="just"/>
            <a:br>
              <a:rPr lang="en-US" dirty="0"/>
            </a:br>
            <a:endParaRPr lang="en-US" dirty="0"/>
          </a:p>
        </p:txBody>
      </p:sp>
    </p:spTree>
    <p:extLst>
      <p:ext uri="{BB962C8B-B14F-4D97-AF65-F5344CB8AC3E}">
        <p14:creationId xmlns:p14="http://schemas.microsoft.com/office/powerpoint/2010/main" val="393487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8486" y="2761736"/>
            <a:ext cx="3509320" cy="769441"/>
          </a:xfrm>
          <a:prstGeom prst="rect">
            <a:avLst/>
          </a:prstGeom>
          <a:noFill/>
        </p:spPr>
        <p:txBody>
          <a:bodyPr wrap="square" rtlCol="0">
            <a:spAutoFit/>
          </a:bodyPr>
          <a:lstStyle/>
          <a:p>
            <a:r>
              <a:rPr lang="en-US" sz="4400" b="1" dirty="0">
                <a:solidFill>
                  <a:schemeClr val="bg1"/>
                </a:solidFill>
              </a:rPr>
              <a:t>Thank You 🙂</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095" y="224337"/>
            <a:ext cx="5026949" cy="763526"/>
          </a:xfrm>
        </p:spPr>
        <p:txBody>
          <a:bodyPr>
            <a:normAutofit fontScale="90000"/>
          </a:bodyPr>
          <a:lstStyle/>
          <a:p>
            <a:r>
              <a:rPr lang="en-US" dirty="0">
                <a:latin typeface="Times New Roman" panose="02020603050405020304" pitchFamily="18" charset="0"/>
                <a:cs typeface="Times New Roman" panose="02020603050405020304" pitchFamily="18" charset="0"/>
              </a:rPr>
              <a:t>Credit Card Fraud Detection</a:t>
            </a:r>
          </a:p>
        </p:txBody>
      </p:sp>
      <p:sp>
        <p:nvSpPr>
          <p:cNvPr id="3" name="Content Placeholder 2"/>
          <p:cNvSpPr>
            <a:spLocks noGrp="1"/>
          </p:cNvSpPr>
          <p:nvPr>
            <p:ph idx="1"/>
          </p:nvPr>
        </p:nvSpPr>
        <p:spPr/>
        <p:txBody>
          <a:bodyPr/>
          <a:lstStyle/>
          <a:p>
            <a:pPr marL="0" indent="0" algn="ctr">
              <a:lnSpc>
                <a:spcPct val="150000"/>
              </a:lnSpc>
              <a:buNone/>
            </a:pPr>
            <a:r>
              <a:rPr lang="en-US" dirty="0" err="1">
                <a:latin typeface="Times New Roman" panose="02020603050405020304" pitchFamily="18" charset="0"/>
                <a:cs typeface="Times New Roman" panose="02020603050405020304" pitchFamily="18" charset="0"/>
              </a:rPr>
              <a:t>Masfik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Alam</a:t>
            </a:r>
            <a:r>
              <a:rPr lang="en-US" dirty="0">
                <a:latin typeface="Times New Roman" panose="02020603050405020304" pitchFamily="18" charset="0"/>
                <a:cs typeface="Times New Roman" panose="02020603050405020304" pitchFamily="18" charset="0"/>
              </a:rPr>
              <a:t> Mahi (1812425642)</a:t>
            </a:r>
          </a:p>
          <a:p>
            <a:pPr marL="0" indent="0" algn="ctr">
              <a:lnSpc>
                <a:spcPct val="150000"/>
              </a:lnSpc>
              <a:buNone/>
            </a:pPr>
            <a:r>
              <a:rPr lang="en-US" dirty="0" err="1">
                <a:latin typeface="Times New Roman" panose="02020603050405020304" pitchFamily="18" charset="0"/>
                <a:cs typeface="Times New Roman" panose="02020603050405020304" pitchFamily="18" charset="0"/>
              </a:rPr>
              <a:t>Riyadul</a:t>
            </a:r>
            <a:r>
              <a:rPr lang="en-US" dirty="0">
                <a:latin typeface="Times New Roman" panose="02020603050405020304" pitchFamily="18" charset="0"/>
                <a:cs typeface="Times New Roman" panose="02020603050405020304" pitchFamily="18" charset="0"/>
              </a:rPr>
              <a:t> Islam (1813139042)</a:t>
            </a:r>
          </a:p>
          <a:p>
            <a:pPr marL="0" indent="0" algn="ctr">
              <a:lnSpc>
                <a:spcPct val="150000"/>
              </a:lnSpc>
              <a:buNone/>
            </a:pPr>
            <a:r>
              <a:rPr lang="en-US" dirty="0" err="1">
                <a:latin typeface="Times New Roman" panose="02020603050405020304" pitchFamily="18" charset="0"/>
                <a:cs typeface="Times New Roman" panose="02020603050405020304" pitchFamily="18" charset="0"/>
              </a:rPr>
              <a:t>Md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Lutfor</a:t>
            </a:r>
            <a:r>
              <a:rPr lang="en-US" dirty="0">
                <a:latin typeface="Times New Roman" panose="02020603050405020304" pitchFamily="18" charset="0"/>
                <a:cs typeface="Times New Roman" panose="02020603050405020304" pitchFamily="18" charset="0"/>
              </a:rPr>
              <a:t> Rahman (1811215642)</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0075" y="1551091"/>
            <a:ext cx="6060990" cy="2308324"/>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Due to cashless Transaction every people use ATM card and credit card for transaction, </a:t>
            </a:r>
            <a:r>
              <a:rPr lang="en-US" b="1" dirty="0">
                <a:solidFill>
                  <a:schemeClr val="accent1"/>
                </a:solidFill>
                <a:latin typeface="Times New Roman" panose="02020603050405020304" pitchFamily="18" charset="0"/>
                <a:cs typeface="Times New Roman" panose="02020603050405020304" pitchFamily="18" charset="0"/>
              </a:rPr>
              <a:t>so fraud can also be increase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Billions of dollars of loss are caused every year by fraudulent credit card transactions. The design of efficient fraud detection algorithms is key for reducing these losses, and more and more algorithms rely on </a:t>
            </a:r>
            <a:r>
              <a:rPr lang="en-US" b="1" dirty="0">
                <a:solidFill>
                  <a:schemeClr val="tx2"/>
                </a:solidFill>
                <a:latin typeface="Times New Roman" panose="02020603050405020304" pitchFamily="18" charset="0"/>
                <a:cs typeface="Times New Roman" panose="02020603050405020304" pitchFamily="18" charset="0"/>
              </a:rPr>
              <a:t>advanced machine learning techniques to assist fraud investigators</a:t>
            </a:r>
            <a:r>
              <a:rPr lang="en-US" dirty="0">
                <a:solidFill>
                  <a:schemeClr val="tx2"/>
                </a:solidFill>
                <a:latin typeface="Times New Roman" panose="02020603050405020304" pitchFamily="18" charset="0"/>
                <a:cs typeface="Times New Roman" panose="02020603050405020304" pitchFamily="18" charset="0"/>
              </a:rPr>
              <a:t>.</a:t>
            </a:r>
          </a:p>
        </p:txBody>
      </p:sp>
      <p:sp>
        <p:nvSpPr>
          <p:cNvPr id="6" name="Title 3"/>
          <p:cNvSpPr txBox="1">
            <a:spLocks/>
          </p:cNvSpPr>
          <p:nvPr/>
        </p:nvSpPr>
        <p:spPr>
          <a:xfrm>
            <a:off x="2150075" y="558736"/>
            <a:ext cx="4720283" cy="725349"/>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US" sz="2800" dirty="0">
                <a:solidFill>
                  <a:schemeClr val="bg1"/>
                </a:solidFill>
                <a:effectLst/>
                <a:latin typeface="Times New Roman" panose="02020603050405020304" pitchFamily="18" charset="0"/>
                <a:cs typeface="Times New Roman" panose="02020603050405020304" pitchFamily="18" charset="0"/>
              </a:rPr>
              <a:t>Abstract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33831" y="1250427"/>
            <a:ext cx="6925963"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The online shopping growing day to day. Credit cards are used for purchasing goods and services with the help of virtual card and physical card where as virtual card for online transaction and physical card for offline transaction.</a:t>
            </a:r>
          </a:p>
          <a:p>
            <a:pPr algn="just"/>
            <a:r>
              <a:rPr lang="en-US" dirty="0">
                <a:latin typeface="Times New Roman" panose="02020603050405020304" pitchFamily="18" charset="0"/>
                <a:cs typeface="Times New Roman" panose="02020603050405020304" pitchFamily="18" charset="0"/>
              </a:rPr>
              <a:t>► In a physical-card based purchase, the cardholder presents his card physically to a merchant for making a payment. If the cardholder does not realize the loss of card, it can lead to a substantial financial loss to the credit card company. In online payment mode, attackers need only little information for doing fraudulent transaction (secure code, card number, expiration date etc.).</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itle 3">
            <a:extLst>
              <a:ext uri="{FF2B5EF4-FFF2-40B4-BE49-F238E27FC236}">
                <a16:creationId xmlns:a16="http://schemas.microsoft.com/office/drawing/2014/main" id="{0F22CE42-5AE4-425B-AA8B-73FE18226F49}"/>
              </a:ext>
            </a:extLst>
          </p:cNvPr>
          <p:cNvSpPr txBox="1">
            <a:spLocks/>
          </p:cNvSpPr>
          <p:nvPr/>
        </p:nvSpPr>
        <p:spPr>
          <a:xfrm>
            <a:off x="1933831" y="287516"/>
            <a:ext cx="4720283" cy="725349"/>
          </a:xfrm>
          <a:prstGeom prst="rect">
            <a:avLst/>
          </a:prstGeom>
          <a:solidFill>
            <a:schemeClr val="accent1"/>
          </a:solidFill>
        </p:spPr>
        <p:txBody>
          <a:bodyPr vert="horz" lIns="91440" tIns="45720" rIns="91440" bIns="45720" rtlCol="0" anchor="ctr">
            <a:norm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US" sz="2800" dirty="0">
                <a:solidFill>
                  <a:schemeClr val="bg1"/>
                </a:solidFill>
                <a:effectLst/>
                <a:latin typeface="Times New Roman" panose="02020603050405020304" pitchFamily="18" charset="0"/>
                <a:cs typeface="Times New Roman" panose="02020603050405020304" pitchFamily="18" charset="0"/>
              </a:rPr>
              <a:t>Introduction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98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39184" y="1383403"/>
            <a:ext cx="6617045"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Fraud detection is a topic which is applicable to many industries</a:t>
            </a:r>
          </a:p>
          <a:p>
            <a:r>
              <a:rPr lang="en-US" dirty="0">
                <a:latin typeface="Times New Roman" panose="02020603050405020304" pitchFamily="18" charset="0"/>
                <a:cs typeface="Times New Roman" panose="02020603050405020304" pitchFamily="18" charset="0"/>
              </a:rPr>
              <a:t>including banking and financial sectors, insurances, government agencies ,and low enforcement and more. Through the use of sophisticated use of data mining tools ,millions of transaction can be searched to spot patterns and detect fraudulent transaction.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Fraud detection is process of identifying fraud rent transaction.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Credit card fraud detection technic used to recognize fraudulent</a:t>
            </a:r>
          </a:p>
          <a:p>
            <a:r>
              <a:rPr lang="en-US" dirty="0">
                <a:latin typeface="Times New Roman" panose="02020603050405020304" pitchFamily="18" charset="0"/>
                <a:cs typeface="Times New Roman" panose="02020603050405020304" pitchFamily="18" charset="0"/>
              </a:rPr>
              <a:t>credit card transactions so that customers are not charged for</a:t>
            </a:r>
          </a:p>
          <a:p>
            <a:r>
              <a:rPr lang="en-US" dirty="0">
                <a:latin typeface="Times New Roman" panose="02020603050405020304" pitchFamily="18" charset="0"/>
                <a:cs typeface="Times New Roman" panose="02020603050405020304" pitchFamily="18" charset="0"/>
              </a:rPr>
              <a:t>items that they did not purchases.</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2317414" y="274783"/>
            <a:ext cx="4720283" cy="725349"/>
          </a:xfrm>
          <a:solidFill>
            <a:schemeClr val="accent1"/>
          </a:solidFill>
        </p:spPr>
        <p:txBody>
          <a:bodyPr>
            <a:normAutofit/>
          </a:bodyPr>
          <a:lstStyle/>
          <a:p>
            <a:r>
              <a:rPr lang="en-US" sz="2800" dirty="0">
                <a:solidFill>
                  <a:schemeClr val="bg1"/>
                </a:solidFill>
                <a:effectLst/>
                <a:latin typeface="Times New Roman" panose="02020603050405020304" pitchFamily="18" charset="0"/>
                <a:cs typeface="Times New Roman" panose="02020603050405020304" pitchFamily="18" charset="0"/>
              </a:rPr>
              <a:t>Fraud Detection</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68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62432" y="1456362"/>
            <a:ext cx="6371968"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Machine learning is the scientific study of algorithms and static</a:t>
            </a:r>
          </a:p>
          <a:p>
            <a:pPr marL="342900" indent="-342900" algn="just" defTabSz="342900"/>
            <a:r>
              <a:rPr lang="en-US" dirty="0">
                <a:latin typeface="Times New Roman" panose="02020603050405020304" pitchFamily="18" charset="0"/>
                <a:cs typeface="Times New Roman" panose="02020603050405020304" pitchFamily="18" charset="0"/>
              </a:rPr>
              <a:t>	models that computer system use in order to perform a specific task effetely without using the explicit instruction, relaying on patterns and interface instead.</a:t>
            </a:r>
          </a:p>
          <a:p>
            <a:pPr marL="342900" algn="just">
              <a:tabLst>
                <a:tab pos="342900" algn="l"/>
              </a:tabLst>
            </a:pPr>
            <a:r>
              <a:rPr lang="en-US" dirty="0">
                <a:latin typeface="Times New Roman" panose="02020603050405020304" pitchFamily="18" charset="0"/>
                <a:cs typeface="Times New Roman" panose="02020603050405020304" pitchFamily="18" charset="0"/>
              </a:rPr>
              <a:t>Machine learning algorithms build a mathematical model based on sample data, known as training data in order to make</a:t>
            </a:r>
          </a:p>
          <a:p>
            <a:pPr marL="342900" algn="just">
              <a:tabLst>
                <a:tab pos="342900" algn="l"/>
              </a:tabLst>
            </a:pPr>
            <a:r>
              <a:rPr lang="en-US" dirty="0">
                <a:latin typeface="Times New Roman" panose="02020603050405020304" pitchFamily="18" charset="0"/>
                <a:cs typeface="Times New Roman" panose="02020603050405020304" pitchFamily="18" charset="0"/>
              </a:rPr>
              <a:t>prediction and decisions.</a:t>
            </a:r>
          </a:p>
          <a:p>
            <a:pPr marL="342900" indent="-285750" algn="just">
              <a:buFont typeface="Wingdings" panose="05000000000000000000" pitchFamily="2" charset="2"/>
              <a:buChar char="Ø"/>
              <a:tabLst>
                <a:tab pos="60325" algn="l"/>
                <a:tab pos="342900" algn="l"/>
              </a:tabLst>
            </a:pPr>
            <a:r>
              <a:rPr lang="en-US" dirty="0">
                <a:latin typeface="Times New Roman" panose="02020603050405020304" pitchFamily="18" charset="0"/>
                <a:cs typeface="Times New Roman" panose="02020603050405020304" pitchFamily="18" charset="0"/>
              </a:rPr>
              <a:t>Machine learning algorithms are used in email filtering, face</a:t>
            </a:r>
          </a:p>
          <a:p>
            <a:pPr marL="174625" indent="168275" algn="just"/>
            <a:r>
              <a:rPr lang="en-US" dirty="0">
                <a:latin typeface="Times New Roman" panose="02020603050405020304" pitchFamily="18" charset="0"/>
                <a:cs typeface="Times New Roman" panose="02020603050405020304" pitchFamily="18" charset="0"/>
              </a:rPr>
              <a:t>recognition, etc.</a:t>
            </a:r>
          </a:p>
        </p:txBody>
      </p:sp>
      <p:sp>
        <p:nvSpPr>
          <p:cNvPr id="5" name="Title 3"/>
          <p:cNvSpPr txBox="1">
            <a:spLocks/>
          </p:cNvSpPr>
          <p:nvPr/>
        </p:nvSpPr>
        <p:spPr>
          <a:xfrm>
            <a:off x="2162432" y="182527"/>
            <a:ext cx="6591074" cy="685378"/>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US" sz="2800" dirty="0">
                <a:solidFill>
                  <a:schemeClr val="bg1"/>
                </a:solidFill>
                <a:effectLst/>
                <a:latin typeface="Times New Roman" panose="02020603050405020304" pitchFamily="18" charset="0"/>
                <a:cs typeface="Times New Roman" panose="02020603050405020304" pitchFamily="18" charset="0"/>
              </a:rPr>
              <a:t>Technologies used in Machine Learning</a:t>
            </a:r>
          </a:p>
        </p:txBody>
      </p:sp>
    </p:spTree>
    <p:extLst>
      <p:ext uri="{BB962C8B-B14F-4D97-AF65-F5344CB8AC3E}">
        <p14:creationId xmlns:p14="http://schemas.microsoft.com/office/powerpoint/2010/main" val="410211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62431" y="1089660"/>
            <a:ext cx="6288149" cy="3963223"/>
          </a:xfrm>
          <a:prstGeom prst="rect">
            <a:avLst/>
          </a:prstGeom>
        </p:spPr>
      </p:pic>
      <p:sp>
        <p:nvSpPr>
          <p:cNvPr id="5" name="Title 3"/>
          <p:cNvSpPr txBox="1">
            <a:spLocks/>
          </p:cNvSpPr>
          <p:nvPr/>
        </p:nvSpPr>
        <p:spPr>
          <a:xfrm>
            <a:off x="2297789" y="214265"/>
            <a:ext cx="5827653" cy="622644"/>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Types of Machine Learning</a:t>
            </a:r>
          </a:p>
          <a:p>
            <a:br>
              <a:rPr lang="en-US" sz="2800" dirty="0">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80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4702" y="867905"/>
            <a:ext cx="6965777" cy="489364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Logistic regression : It is a statistical model that in its basic form uses a logistic function to model a binary dependent variable, although many more complex extensions exist. In regression analysis, logistic regression[1] (or logit regression) is estimating the parameters of a logistic model (a form of binary regression). Mathematically, a binary logistic model has a dependent variable with two possible values, such as pass/ fail which is represented by an indicator variable.</a:t>
            </a:r>
          </a:p>
          <a:p>
            <a:pPr algn="just"/>
            <a:endParaRPr lang="en-US" dirty="0">
              <a:latin typeface="Times New Roman" panose="02020603050405020304" pitchFamily="18" charset="0"/>
              <a:cs typeface="Times New Roman" panose="02020603050405020304" pitchFamily="18" charset="0"/>
            </a:endParaRPr>
          </a:p>
          <a:p>
            <a:pPr marL="854075" indent="171450" algn="just" defTabSz="1087438">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Decision Tree Regression: </a:t>
            </a:r>
            <a:r>
              <a:rPr lang="en-US" sz="1600" dirty="0">
                <a:latin typeface="Times New Roman" panose="02020603050405020304" pitchFamily="18" charset="0"/>
                <a:cs typeface="Times New Roman" panose="02020603050405020304" pitchFamily="18" charset="0"/>
              </a:rPr>
              <a:t>It build the classification model in the form of a tree structure. It breaks down a dataset into a smaller and smaller subsets while at the same time an associated decision tree in incrementally developed.</a:t>
            </a:r>
          </a:p>
          <a:p>
            <a:pPr marL="854075" indent="1714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 Regression: </a:t>
            </a:r>
            <a:r>
              <a:rPr lang="en-US" sz="1600" dirty="0">
                <a:latin typeface="Times New Roman" panose="02020603050405020304" pitchFamily="18" charset="0"/>
                <a:cs typeface="Times New Roman" panose="02020603050405020304" pitchFamily="18" charset="0"/>
              </a:rPr>
              <a:t>It uses ensemble method to solve both regression and classification problems. </a:t>
            </a:r>
            <a:r>
              <a:rPr lang="en-US" sz="1600" b="0" i="0" dirty="0">
                <a:solidFill>
                  <a:srgbClr val="202124"/>
                </a:solidFill>
                <a:effectLst/>
                <a:latin typeface="Times New Roman" panose="02020603050405020304" pitchFamily="18" charset="0"/>
                <a:cs typeface="Times New Roman" panose="02020603050405020304" pitchFamily="18" charset="0"/>
              </a:rPr>
              <a:t>A Random Forest operates by constructing several decision trees during training time and outputting the mean of the classes as the prediction of all the trees.</a:t>
            </a:r>
            <a:endParaRPr lang="en-US" sz="1600"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itle 3"/>
          <p:cNvSpPr txBox="1">
            <a:spLocks/>
          </p:cNvSpPr>
          <p:nvPr/>
        </p:nvSpPr>
        <p:spPr>
          <a:xfrm>
            <a:off x="1954703" y="229022"/>
            <a:ext cx="5916554" cy="638883"/>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Algorithm used:</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0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0967" y="1655805"/>
            <a:ext cx="669736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Module 1: Frame the problem</a:t>
            </a:r>
          </a:p>
          <a:p>
            <a:r>
              <a:rPr lang="en-US" dirty="0">
                <a:latin typeface="Times New Roman" panose="02020603050405020304" pitchFamily="18" charset="0"/>
                <a:cs typeface="Times New Roman" panose="02020603050405020304" pitchFamily="18" charset="0"/>
              </a:rPr>
              <a:t>Module 2: Collect the raw data-Download data from Kaggle.</a:t>
            </a:r>
          </a:p>
          <a:p>
            <a:r>
              <a:rPr lang="en-US" dirty="0">
                <a:latin typeface="Times New Roman" panose="02020603050405020304" pitchFamily="18" charset="0"/>
                <a:cs typeface="Times New Roman" panose="02020603050405020304" pitchFamily="18" charset="0"/>
              </a:rPr>
              <a:t>Module 3: Import the Libraries-Pandas,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etc. </a:t>
            </a:r>
          </a:p>
          <a:p>
            <a:r>
              <a:rPr lang="en-US" dirty="0">
                <a:latin typeface="Times New Roman" panose="02020603050405020304" pitchFamily="18" charset="0"/>
                <a:cs typeface="Times New Roman" panose="02020603050405020304" pitchFamily="18" charset="0"/>
              </a:rPr>
              <a:t>Module 4: Process the data for analysis. </a:t>
            </a:r>
          </a:p>
          <a:p>
            <a:pPr marL="1317625"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Perform the logistic regression on data </a:t>
            </a:r>
          </a:p>
          <a:p>
            <a:pPr marL="1317625" indent="-288925">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Explore the data. </a:t>
            </a:r>
          </a:p>
          <a:p>
            <a:r>
              <a:rPr lang="en-US" dirty="0">
                <a:latin typeface="Times New Roman" panose="02020603050405020304" pitchFamily="18" charset="0"/>
                <a:cs typeface="Times New Roman" panose="02020603050405020304" pitchFamily="18" charset="0"/>
              </a:rPr>
              <a:t>Module 5: Perform in-depth analysis.</a:t>
            </a:r>
          </a:p>
          <a:p>
            <a:r>
              <a:rPr lang="en-US" dirty="0">
                <a:latin typeface="Times New Roman" panose="02020603050405020304" pitchFamily="18" charset="0"/>
                <a:cs typeface="Times New Roman" panose="02020603050405020304" pitchFamily="18" charset="0"/>
              </a:rPr>
              <a:t>Module 6: Communicate results of the analysis.</a:t>
            </a:r>
          </a:p>
        </p:txBody>
      </p:sp>
      <p:sp>
        <p:nvSpPr>
          <p:cNvPr id="5" name="Title 3"/>
          <p:cNvSpPr txBox="1">
            <a:spLocks/>
          </p:cNvSpPr>
          <p:nvPr/>
        </p:nvSpPr>
        <p:spPr>
          <a:xfrm>
            <a:off x="2281707" y="473208"/>
            <a:ext cx="4905633" cy="580677"/>
          </a:xfrm>
          <a:prstGeom prst="rect">
            <a:avLst/>
          </a:prstGeom>
          <a:solidFill>
            <a:schemeClr val="accent1"/>
          </a:solidFill>
        </p:spPr>
        <p:txBody>
          <a:bodyPr vert="horz" lIns="91440" tIns="45720" rIns="91440" bIns="45720" rtlCol="0" anchor="ctr">
            <a:noAutofit/>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mj-lt"/>
                <a:ea typeface="+mj-ea"/>
                <a:cs typeface="+mj-cs"/>
              </a:defRPr>
            </a:lvl1pPr>
          </a:lstStyle>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US" sz="2800" dirty="0">
                <a:solidFill>
                  <a:schemeClr val="bg1"/>
                </a:solidFill>
                <a:effectLst/>
                <a:latin typeface="Times New Roman" panose="02020603050405020304" pitchFamily="18" charset="0"/>
                <a:cs typeface="Times New Roman" panose="02020603050405020304" pitchFamily="18" charset="0"/>
              </a:rPr>
              <a:t>MODULES</a:t>
            </a:r>
          </a:p>
          <a:p>
            <a:br>
              <a:rPr lang="en-US" sz="2800" dirty="0">
                <a:latin typeface="Times New Roman" panose="02020603050405020304" pitchFamily="18" charset="0"/>
                <a:cs typeface="Times New Roman" panose="02020603050405020304" pitchFamily="18" charset="0"/>
              </a:rPr>
            </a:br>
            <a:endParaRPr lang="en-US" sz="28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47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On-screen Show (16:9)</PresentationFormat>
  <Paragraphs>79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 JULIAN</vt:lpstr>
      <vt:lpstr>Arial</vt:lpstr>
      <vt:lpstr>Calibri</vt:lpstr>
      <vt:lpstr>Times New Roman</vt:lpstr>
      <vt:lpstr>Wingdings</vt:lpstr>
      <vt:lpstr>Office Theme</vt:lpstr>
      <vt:lpstr>Credit Card  Fraud Detection</vt:lpstr>
      <vt:lpstr>Credit Card Fraud Detection</vt:lpstr>
      <vt:lpstr>PowerPoint Presentation</vt:lpstr>
      <vt:lpstr>PowerPoint Presentation</vt:lpstr>
      <vt:lpstr>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2021-09-11T16:21:24Z</dcterms:modified>
</cp:coreProperties>
</file>