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4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17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5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4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3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6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9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/>
          <a:lstStyle/>
          <a:p>
            <a:r>
              <a:rPr dirty="0"/>
              <a:t>Telco Customer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of Customer Behavior and Churn Patterns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Offer and Churn</a:t>
            </a:r>
          </a:p>
        </p:txBody>
      </p:sp>
      <p:pic>
        <p:nvPicPr>
          <p:cNvPr id="3" name="Picture 2" descr="offer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1716257"/>
            <a:ext cx="7038535" cy="3812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C3B312-8ABE-4B6E-8760-6F6F33615D5E}"/>
              </a:ext>
            </a:extLst>
          </p:cNvPr>
          <p:cNvSpPr txBox="1"/>
          <p:nvPr/>
        </p:nvSpPr>
        <p:spPr>
          <a:xfrm>
            <a:off x="6316394" y="5528603"/>
            <a:ext cx="2827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 on "Offer E" show a high churn rate compared to other offers.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Method and Churn</a:t>
            </a:r>
          </a:p>
        </p:txBody>
      </p:sp>
      <p:pic>
        <p:nvPicPr>
          <p:cNvPr id="3" name="Picture 2" descr="payment_method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1" y="1270000"/>
            <a:ext cx="6169522" cy="3949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3427C9-0FD5-4D9C-89C7-ACA42CA440C8}"/>
              </a:ext>
            </a:extLst>
          </p:cNvPr>
          <p:cNvSpPr txBox="1"/>
          <p:nvPr/>
        </p:nvSpPr>
        <p:spPr>
          <a:xfrm>
            <a:off x="6457071" y="5373858"/>
            <a:ext cx="256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 paying via bank withdrawal have lower churn compared to other payment methods.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Month-to-month contract customers exhibit higher churn rates; recommend focusing on promoting long-term contracts.</a:t>
            </a:r>
          </a:p>
          <a:p>
            <a:endParaRPr/>
          </a:p>
          <a:p>
            <a:r>
              <a:t>- Customers with short tenure are at high risk of churn; consider special offers to engage new customers.</a:t>
            </a:r>
          </a:p>
          <a:p>
            <a:endParaRPr/>
          </a:p>
          <a:p>
            <a:r>
              <a:t>- Add-on services like tech support and online security correlate with customer retention.</a:t>
            </a:r>
          </a:p>
          <a:p>
            <a:endParaRPr/>
          </a:p>
          <a:p>
            <a:r>
              <a:t>- Bank withdrawal payment method associates with lower churn rates; encourage this option.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reviewing the Telco Customer Churn Analysis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primary objective of this analysis is to identify key factors influencing customer churn in a telecom company, by analyzing demographic and behavioral patterns. The goal is to provide insights for targeted retention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underwent preprocessing to handle missing values, impute key columns, and remove duplicates for accurate analysis.</a:t>
            </a:r>
          </a:p>
          <a:p>
            <a:endParaRPr/>
          </a:p>
          <a:p>
            <a:r>
              <a:t>Columns with missing values: 'Offer', 'Internet Type', 'Churn Category', and 'Churn Reason'. Duplicates removed to ensure data quality.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Customer Status Distribution</a:t>
            </a:r>
          </a:p>
        </p:txBody>
      </p:sp>
      <p:pic>
        <p:nvPicPr>
          <p:cNvPr id="3" name="Picture 2" descr="customer_status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88" y="1406768"/>
            <a:ext cx="5486400" cy="4994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30AB8-7133-4065-9F30-E8B3AD035467}"/>
              </a:ext>
            </a:extLst>
          </p:cNvPr>
          <p:cNvSpPr txBox="1"/>
          <p:nvPr/>
        </p:nvSpPr>
        <p:spPr>
          <a:xfrm>
            <a:off x="7252735" y="4923471"/>
            <a:ext cx="1891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Majority of customers are active, with about 26.54% churned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Status Percentage</a:t>
            </a:r>
          </a:p>
        </p:txBody>
      </p:sp>
      <p:pic>
        <p:nvPicPr>
          <p:cNvPr id="3" name="Picture 2" descr="customer_status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64566"/>
            <a:ext cx="5486400" cy="5036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EE8FF-3006-4824-AB44-2CAA37105A9D}"/>
              </a:ext>
            </a:extLst>
          </p:cNvPr>
          <p:cNvSpPr txBox="1"/>
          <p:nvPr/>
        </p:nvSpPr>
        <p:spPr>
          <a:xfrm>
            <a:off x="6654018" y="4248443"/>
            <a:ext cx="233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 customers dominate, with churned customers representing about a quarter.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and Churn</a:t>
            </a:r>
          </a:p>
        </p:txBody>
      </p:sp>
      <p:pic>
        <p:nvPicPr>
          <p:cNvPr id="3" name="Picture 2" descr="gender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7" y="1322362"/>
            <a:ext cx="5486400" cy="5078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6F011-191E-4A13-9A35-793C68C22B6C}"/>
              </a:ext>
            </a:extLst>
          </p:cNvPr>
          <p:cNvSpPr txBox="1"/>
          <p:nvPr/>
        </p:nvSpPr>
        <p:spPr>
          <a:xfrm>
            <a:off x="6597748" y="5200470"/>
            <a:ext cx="2363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Churn rates are similar across male and female customers.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Senior Citizen and Churn</a:t>
            </a:r>
          </a:p>
        </p:txBody>
      </p:sp>
      <p:pic>
        <p:nvPicPr>
          <p:cNvPr id="3" name="Picture 2" descr="senior_citizen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52024"/>
            <a:ext cx="5486400" cy="5148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77F58-ED0C-4224-B9EC-284BC8337E55}"/>
              </a:ext>
            </a:extLst>
          </p:cNvPr>
          <p:cNvSpPr txBox="1"/>
          <p:nvPr/>
        </p:nvSpPr>
        <p:spPr>
          <a:xfrm>
            <a:off x="6597747" y="5339137"/>
            <a:ext cx="239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Senior citizens have a noticeably higher churn rate.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Tenure and Churn</a:t>
            </a:r>
          </a:p>
        </p:txBody>
      </p:sp>
      <p:pic>
        <p:nvPicPr>
          <p:cNvPr id="3" name="Picture 2" descr="tenure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270000"/>
            <a:ext cx="6804075" cy="497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7DB3FC-4B81-406D-8DCA-A2058053BEBC}"/>
              </a:ext>
            </a:extLst>
          </p:cNvPr>
          <p:cNvSpPr txBox="1"/>
          <p:nvPr/>
        </p:nvSpPr>
        <p:spPr>
          <a:xfrm>
            <a:off x="7413673" y="4433838"/>
            <a:ext cx="1603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Short-tenured customers churn more, while long-tenured customers tend to stay.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Contract Type and Churn</a:t>
            </a:r>
          </a:p>
        </p:txBody>
      </p:sp>
      <p:pic>
        <p:nvPicPr>
          <p:cNvPr id="3" name="Picture 2" descr="contract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22362"/>
            <a:ext cx="6213232" cy="5078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1B709-A7B9-4225-8ABC-4358D0369A25}"/>
              </a:ext>
            </a:extLst>
          </p:cNvPr>
          <p:cNvSpPr txBox="1"/>
          <p:nvPr/>
        </p:nvSpPr>
        <p:spPr>
          <a:xfrm>
            <a:off x="6780629" y="5036234"/>
            <a:ext cx="2307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Month-to-month contracts have the highest churn rate; longer contracts reduce churn.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305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Telco Customer Churn Analysis</vt:lpstr>
      <vt:lpstr>Introduction and Objectives</vt:lpstr>
      <vt:lpstr>Data Preparation and Cleaning</vt:lpstr>
      <vt:lpstr>Customer Status Distribution</vt:lpstr>
      <vt:lpstr>Customer Status Percentage</vt:lpstr>
      <vt:lpstr>Gender and Churn</vt:lpstr>
      <vt:lpstr>Senior Citizen and Churn</vt:lpstr>
      <vt:lpstr>Tenure and Churn</vt:lpstr>
      <vt:lpstr>Contract Type and Churn</vt:lpstr>
      <vt:lpstr>Offer and Churn</vt:lpstr>
      <vt:lpstr>Payment Method and Churn</vt:lpstr>
      <vt:lpstr>Key Insights and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Analysis</dc:title>
  <dc:subject/>
  <dc:creator>Riya</dc:creator>
  <cp:keywords/>
  <dc:description>generated using python-pptx</dc:description>
  <cp:lastModifiedBy>Riya</cp:lastModifiedBy>
  <cp:revision>3</cp:revision>
  <dcterms:created xsi:type="dcterms:W3CDTF">2013-01-27T09:14:16Z</dcterms:created>
  <dcterms:modified xsi:type="dcterms:W3CDTF">2024-11-14T09:39:14Z</dcterms:modified>
  <cp:category/>
</cp:coreProperties>
</file>