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00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9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9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5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Netflix 2023 Viewership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Trends, Patterns, and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52590-3793-4A2C-96F1-A0AA5F5A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6000"/>
                    </a14:imgEffect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DA5E3-758D-400B-98CB-3D315299AFF4}"/>
              </a:ext>
            </a:extLst>
          </p:cNvPr>
          <p:cNvSpPr txBox="1"/>
          <p:nvPr/>
        </p:nvSpPr>
        <p:spPr>
          <a:xfrm>
            <a:off x="900334" y="2340567"/>
            <a:ext cx="77372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solidFill>
                  <a:srgbClr val="FFFFFF"/>
                </a:solidFill>
              </a:rPr>
              <a:t>Netflix 2023 Viewership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85167-BD60-479F-B2D8-1E78604823F1}"/>
              </a:ext>
            </a:extLst>
          </p:cNvPr>
          <p:cNvSpPr txBox="1"/>
          <p:nvPr/>
        </p:nvSpPr>
        <p:spPr>
          <a:xfrm>
            <a:off x="1536895" y="3474898"/>
            <a:ext cx="607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FF"/>
                </a:solidFill>
              </a:rPr>
              <a:t>Trends, Patterns,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Findings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E0B01B-C12E-4A51-8B1C-9731C3218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1490245"/>
            <a:ext cx="774660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Content Type Dominance: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Shows outperformed movies in viewership, highlighting Netflix's focus on serialized content for better audience engagement.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Language Preferences: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English-language content led viewership, followed by Korean, showcasing Netflix’s global appeal and diverse content strategy.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Monthly Viewership Trends: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Peaks in June and December align with holidays and vacations, driving higher engagement during these periods.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Seasonal Insights: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Fall recorded the highest viewership, while Winter, Spring, and Summer had relatively stable but lower hours.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Release Patterns by Weekday: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Fridays saw the most releases and highest viewership, indicating strategic scheduling to capture weekend audiences.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Holiday Impact: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Major holidays like New Year’s, Valentine’s, and Christmas boosted viewership through targeted, theme-based releases.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3" y="392723"/>
            <a:ext cx="8126439" cy="1320800"/>
          </a:xfrm>
        </p:spPr>
        <p:txBody>
          <a:bodyPr>
            <a:normAutofit/>
          </a:bodyPr>
          <a:lstStyle/>
          <a:p>
            <a:r>
              <a:rPr lang="en-US" sz="3200" dirty="0"/>
              <a:t>Total Viewership Hours by Content Type</a:t>
            </a:r>
            <a:endParaRPr sz="3200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5C985F49-E603-42EF-92E1-D50BA06C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023034"/>
            <a:ext cx="3727939" cy="353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942EC-57B0-4CC8-ABAD-C0EFC1A40FBC}"/>
              </a:ext>
            </a:extLst>
          </p:cNvPr>
          <p:cNvSpPr txBox="1"/>
          <p:nvPr/>
        </p:nvSpPr>
        <p:spPr>
          <a:xfrm>
            <a:off x="239149" y="1546552"/>
            <a:ext cx="4098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Shows vs. Movies: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Shows accounted for the majority of viewership hours, outperforming movies significantly. This suggests that audiences prefer long-form, episodic content that fosters binge-watching behavior and sustained engagement.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7677D-9F7C-4875-BFEE-3922A924FACC}"/>
              </a:ext>
            </a:extLst>
          </p:cNvPr>
          <p:cNvSpPr txBox="1"/>
          <p:nvPr/>
        </p:nvSpPr>
        <p:spPr>
          <a:xfrm>
            <a:off x="281353" y="5188635"/>
            <a:ext cx="766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This suggests that Netflix’s content strategy leans heavily toward shows, as they tend to attract more watch hours overall.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600"/>
            <a:ext cx="6874413" cy="1320800"/>
          </a:xfrm>
        </p:spPr>
        <p:txBody>
          <a:bodyPr>
            <a:normAutofit/>
          </a:bodyPr>
          <a:lstStyle/>
          <a:p>
            <a:r>
              <a:rPr lang="en-US" sz="3200" dirty="0"/>
              <a:t>Total Viewership Hours by Language</a:t>
            </a:r>
            <a:endParaRPr sz="3200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C835969B-A3DE-4E78-8656-20B95541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07" y="1328399"/>
            <a:ext cx="4357734" cy="4185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047AA-283C-42E9-AF39-788A52C03CAA}"/>
              </a:ext>
            </a:extLst>
          </p:cNvPr>
          <p:cNvSpPr txBox="1"/>
          <p:nvPr/>
        </p:nvSpPr>
        <p:spPr>
          <a:xfrm>
            <a:off x="548278" y="1349894"/>
            <a:ext cx="36438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Dominance of English Content:</a:t>
            </a: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English-language content captured the largest share of viewership, reflecting Netflix’s strong foothold in English-speaking markets.</a:t>
            </a:r>
            <a:endParaRPr lang="en-US" sz="900" b="0" i="0" u="none" strike="noStrike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Growth of Korean Content:</a:t>
            </a: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Korean shows and movies ranked second, indicating a growing international appeal of K-dramas and Korean films. This highlights Netflix’s success in diversifying its catalog and appealing to global audiences.</a:t>
            </a: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4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Opportunities for Non-English Content:</a:t>
            </a: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While English and Korean content led, other languages also showed promising engagement, signaling an opportunity to expand regional content offerings to attract more diverse viewers.</a:t>
            </a:r>
            <a:endParaRPr lang="en-IN" sz="1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A867C-5E21-4A6B-8290-EA1B2309A6D7}"/>
              </a:ext>
            </a:extLst>
          </p:cNvPr>
          <p:cNvSpPr txBox="1"/>
          <p:nvPr/>
        </p:nvSpPr>
        <p:spPr>
          <a:xfrm>
            <a:off x="548278" y="5852160"/>
            <a:ext cx="827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Broaden investments in non-English content, especially Korean, Spanish, and Hindi, to attract and retain diverse audiences worldwide.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96776" cy="839372"/>
          </a:xfrm>
        </p:spPr>
        <p:txBody>
          <a:bodyPr>
            <a:normAutofit/>
          </a:bodyPr>
          <a:lstStyle/>
          <a:p>
            <a:r>
              <a:rPr lang="en-US" sz="3200" dirty="0"/>
              <a:t>Total Viewership Hours by Release Month</a:t>
            </a:r>
            <a:endParaRPr sz="3200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70BE4488-F54E-4826-9E66-21638AAD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848" y="1432521"/>
            <a:ext cx="4512427" cy="3245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D8AB7-7F0D-4B69-893F-8D30F3FDE707}"/>
              </a:ext>
            </a:extLst>
          </p:cNvPr>
          <p:cNvSpPr txBox="1"/>
          <p:nvPr/>
        </p:nvSpPr>
        <p:spPr>
          <a:xfrm>
            <a:off x="337625" y="1442679"/>
            <a:ext cx="39563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Peak Months: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June and December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experienced the highest viewership hours, suggesting a strong correlation with mid-year vacations and festive holidays at the end of the year. 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These peaks may reflect Netflix’s strategy of releasing blockbuster titles during periods when audiences have more leisure time.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4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Content Launch Impact:</a:t>
            </a:r>
            <a:r>
              <a:rPr lang="en-US" sz="14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Releases timed during these months showed a higher success rate, emphasizing the importance of aligning content launches with audience availability.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B9EB2-404D-433E-B0E8-FE21C4309A84}"/>
              </a:ext>
            </a:extLst>
          </p:cNvPr>
          <p:cNvSpPr txBox="1"/>
          <p:nvPr/>
        </p:nvSpPr>
        <p:spPr>
          <a:xfrm>
            <a:off x="337625" y="5176911"/>
            <a:ext cx="846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Netflix experiences spikes in audience engagement during these periods, possibly due to strategic content releases, seasonal trends, or holidays, while the middle months have a steady but lower viewership pattern.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7805-D113-4CC5-A398-2D9F276D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" y="609600"/>
            <a:ext cx="8609428" cy="72683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</a:rPr>
              <a:t>M</a:t>
            </a:r>
            <a:r>
              <a:rPr lang="en-US" sz="3000" b="0" i="0" dirty="0">
                <a:effectLst/>
                <a:latin typeface="Arial" panose="020B0604020202020204" pitchFamily="34" charset="0"/>
              </a:rPr>
              <a:t>ost successful content (both shows and movies)</a:t>
            </a:r>
            <a:endParaRPr lang="en-IN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B1E33-3AF6-463A-9F6F-299AD182D8E5}"/>
              </a:ext>
            </a:extLst>
          </p:cNvPr>
          <p:cNvSpPr txBox="1"/>
          <p:nvPr/>
        </p:nvSpPr>
        <p:spPr>
          <a:xfrm>
            <a:off x="520505" y="1350499"/>
            <a:ext cx="3854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The Night Agent: Season 1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(English, Show) with 812.1 million hours viewed.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Ginny &amp; Georgia: Season 2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(English, Show) with 665.1 million hours viewed.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King the Land: Limited Series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(Korean, Movie) with 630.2 million hours viewed.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The Glory: Season 1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(Korean, Show) with 622.8 million hours viewed.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ONE PIECE: Season 1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(English, Show) with 541.9 million hours viewed.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A8546-F3EF-4665-8C9E-36952384B3BE}"/>
              </a:ext>
            </a:extLst>
          </p:cNvPr>
          <p:cNvSpPr txBox="1"/>
          <p:nvPr/>
        </p:nvSpPr>
        <p:spPr>
          <a:xfrm>
            <a:off x="4965895" y="2152357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English-language shows dominate the top viewership spots. But, Korean content also has a notable presence in the top titles, which indicates its global popularity.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0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24802" cy="698695"/>
          </a:xfrm>
        </p:spPr>
        <p:txBody>
          <a:bodyPr>
            <a:normAutofit/>
          </a:bodyPr>
          <a:lstStyle/>
          <a:p>
            <a:r>
              <a:rPr lang="en-US" sz="3200" dirty="0"/>
              <a:t>Total Viewership Hours by Release Season</a:t>
            </a:r>
            <a:endParaRPr sz="3200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6C11F023-8E2C-42DD-BDB4-F4B4A314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25" y="1575582"/>
            <a:ext cx="4539176" cy="2799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286457-F072-4484-A50D-53263A5989FB}"/>
              </a:ext>
            </a:extLst>
          </p:cNvPr>
          <p:cNvSpPr txBox="1"/>
          <p:nvPr/>
        </p:nvSpPr>
        <p:spPr>
          <a:xfrm>
            <a:off x="436098" y="1434905"/>
            <a:ext cx="33340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Highest Seasonal Engagement in Fall: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Viewership was highest during the </a:t>
            </a:r>
            <a:r>
              <a:rPr lang="en-US" sz="16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Fall season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possibly due to a combination of new show releases, cooler weather driving indoor activities, and anticipation for holiday-related entertainment.</a:t>
            </a:r>
          </a:p>
          <a:p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Stable Engagement in Other Seasons:</a:t>
            </a:r>
            <a:r>
              <a:rPr lang="en-US" sz="1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Winter, Spring, and Summer maintained relatively stable engagement levels, suggesting a consistent baseline audience throughout the year.</a:t>
            </a:r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EFC64-0AAB-4231-879D-901824856D9C}"/>
              </a:ext>
            </a:extLst>
          </p:cNvPr>
          <p:cNvSpPr txBox="1"/>
          <p:nvPr/>
        </p:nvSpPr>
        <p:spPr>
          <a:xfrm>
            <a:off x="595532" y="5259530"/>
            <a:ext cx="792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Netflix experiences the highest audience engagement during the Fall.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28248"/>
            <a:ext cx="8778240" cy="1320800"/>
          </a:xfrm>
        </p:spPr>
        <p:txBody>
          <a:bodyPr>
            <a:normAutofit/>
          </a:bodyPr>
          <a:lstStyle/>
          <a:p>
            <a:r>
              <a:rPr lang="en-US" sz="3200" dirty="0"/>
              <a:t>Weekly Release Patterns and Viewership Hours</a:t>
            </a:r>
            <a:endParaRPr sz="3200" dirty="0"/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C967F35E-46C0-4BDA-9676-79C79EC6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31" y="1316112"/>
            <a:ext cx="4786889" cy="296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FD48B-AD49-49A7-A536-A104D2ADB888}"/>
              </a:ext>
            </a:extLst>
          </p:cNvPr>
          <p:cNvSpPr txBox="1"/>
          <p:nvPr/>
        </p:nvSpPr>
        <p:spPr>
          <a:xfrm>
            <a:off x="309489" y="1125415"/>
            <a:ext cx="34325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Fridays Lead Content Releases and Viewership: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Fridays</a:t>
            </a: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saw the most content releases and the highest viewership hours, suggesting Netflix strategically schedules releases closer to weekends to maximize audience reach.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Weekends generally sustained higher engagement, as viewers are more likely to binge-watch during leisure time.</a:t>
            </a:r>
          </a:p>
          <a:p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6E1D9-487B-448B-82E2-BFB82FE148E0}"/>
              </a:ext>
            </a:extLst>
          </p:cNvPr>
          <p:cNvSpPr txBox="1"/>
          <p:nvPr/>
        </p:nvSpPr>
        <p:spPr>
          <a:xfrm>
            <a:off x="309489" y="5120640"/>
            <a:ext cx="74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Netflix strategically releases content toward the weekend to maximize audience engagement.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0874"/>
            <a:ext cx="6347713" cy="1320800"/>
          </a:xfrm>
        </p:spPr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83" y="1052514"/>
            <a:ext cx="7957626" cy="5137270"/>
          </a:xfrm>
        </p:spPr>
        <p:txBody>
          <a:bodyPr>
            <a:no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Expand Multilingual Content Offerings:</a:t>
            </a:r>
            <a:endParaRPr lang="en-US" sz="1400" b="0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Broaden investments in non-English content, especially Korean, Spanish, and Hindi, to attract and retain diverse audiences worldwide.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Leverage Seasonal and Holiday Trends:</a:t>
            </a:r>
            <a:endParaRPr lang="en-US" sz="1400" b="0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Continue to release flagship shows and blockbuster movies during high-viewership periods like holidays and year-end seasons to sustain engagement spikes.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Enhance Weekend Strategies:</a:t>
            </a:r>
            <a:endParaRPr lang="en-US" sz="1400" b="0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Optimize content releases on Thursdays and Fridays to capture weekend binge-watching audiences.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Localized Marketing Campaigns:</a:t>
            </a:r>
            <a:endParaRPr lang="en-US" sz="1400" b="0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Develop region-specific marketing strategies to promote content tailored to cultural preferences and seasonal viewing habits.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Invest in Analytics for Viewer Insights:</a:t>
            </a:r>
            <a:endParaRPr lang="en-US" sz="1400" b="0" i="0" u="none" strike="noStrike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Use advanced data analytics to predict future trends and identify emerging genres and themes based on viewing behaviors.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Experiment with Limited Series and Miniseries: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Given the success of series like </a:t>
            </a:r>
            <a:r>
              <a:rPr lang="en-US" sz="1400" b="1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Kaleidoscope</a:t>
            </a:r>
            <a:r>
              <a:rPr lang="en-US" sz="1400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focus on short, high-impact series that allow binge-watching while appealing to time-constrained viewers.</a:t>
            </a:r>
            <a:endParaRPr lang="en-US" sz="1400" b="1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F0000"/>
      </a:accent1>
      <a:accent2>
        <a:srgbClr val="FF0000"/>
      </a:accent2>
      <a:accent3>
        <a:srgbClr val="FE9999"/>
      </a:accent3>
      <a:accent4>
        <a:srgbClr val="FF0000"/>
      </a:accent4>
      <a:accent5>
        <a:srgbClr val="FF0000"/>
      </a:accent5>
      <a:accent6>
        <a:srgbClr val="FF6566"/>
      </a:accent6>
      <a:hlink>
        <a:srgbClr val="FE9999"/>
      </a:hlink>
      <a:folHlink>
        <a:srgbClr val="FFCCC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862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Netflix 2023 Viewership Analysis</vt:lpstr>
      <vt:lpstr>Key Findings</vt:lpstr>
      <vt:lpstr>Total Viewership Hours by Content Type</vt:lpstr>
      <vt:lpstr>Total Viewership Hours by Language</vt:lpstr>
      <vt:lpstr>Total Viewership Hours by Release Month</vt:lpstr>
      <vt:lpstr>Most successful content (both shows and movies)</vt:lpstr>
      <vt:lpstr>Total Viewership Hours by Release Season</vt:lpstr>
      <vt:lpstr>Weekly Release Patterns and Viewership Hours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2023 Viewership Analysis</dc:title>
  <dc:subject/>
  <dc:creator>Riya</dc:creator>
  <cp:keywords/>
  <dc:description>generated using python-pptx</dc:description>
  <cp:lastModifiedBy>Riya</cp:lastModifiedBy>
  <cp:revision>11</cp:revision>
  <dcterms:created xsi:type="dcterms:W3CDTF">2013-01-27T09:14:16Z</dcterms:created>
  <dcterms:modified xsi:type="dcterms:W3CDTF">2024-12-31T13:43:11Z</dcterms:modified>
  <cp:category/>
</cp:coreProperties>
</file>