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8"/>
  </p:normalViewPr>
  <p:slideViewPr>
    <p:cSldViewPr snapToGrid="0">
      <p:cViewPr varScale="1">
        <p:scale>
          <a:sx n="85" d="100"/>
          <a:sy n="85" d="100"/>
        </p:scale>
        <p:origin x="208"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7:06:26.122"/>
    </inkml:context>
    <inkml:brush xml:id="br0">
      <inkml:brushProperty name="width" value="0.05" units="cm"/>
      <inkml:brushProperty name="height" value="0.05" units="cm"/>
      <inkml:brushProperty name="color" value="#E71224"/>
    </inkml:brush>
  </inkml:definitions>
  <inkml:trace contextRef="#ctx0" brushRef="#br0">1 1 24575,'0'66'0,"0"5"0,0 14 0,3 1 0,1 9 0,1 6-1967,0-22 1,-1 4 0,2 3 0,-1 1 0,1-2 1668,0 1 0,0-1 0,0 0 0,1 1 0,0-1 298,0 2 0,1 1 0,-1 0 0,1-1 0,-1-3 407,0 13 1,0-1 0,0-3 0,-1-3-408,2 10 0,0-3 0,0-2 537,-1-2 1,0-1 0,0-6-538,2 8 0,-1-7 0,0-14 0,-1-5 0,-1-15 0,-1-3 6144,4 25-6144,-1-17 1510,-1-14-1510,-1-12 423,0-11-423,-2-7 0,0-5 0,-1-5 0,1-2 0,-1-1 0,1-2 0,-1-4 0,2-3 0,9-9 0,3-3 0,2 4 0,21 5 0,17 9 0,1 2 0,9 0 0,0 2 0,5 1 0,5 2-449,-7 1 1,5 2-1,1 1 1,2 2 448,8 1 0,3 2 0,0 2 0,0 0 0,-4 2 0,0 1 0,-1 0 0,-2 2-189,16 4 1,-3 2 0,-6-2 188,-16-3 0,-5-1 0,-4-2 0,9 5 0,-7-3 0,22 10 0,-39-13 0,-16-7 1740,-7-1-1740,0 1 619,-3 3-619,-2 0 0,-5-4 0,-7-5 0,-5-3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7:06:29.734"/>
    </inkml:context>
    <inkml:brush xml:id="br0">
      <inkml:brushProperty name="width" value="0.05" units="cm"/>
      <inkml:brushProperty name="height" value="0.05" units="cm"/>
      <inkml:brushProperty name="color" value="#E71224"/>
    </inkml:brush>
  </inkml:definitions>
  <inkml:trace contextRef="#ctx0" brushRef="#br0">0 1 24575,'40'0'0,"22"0"0,13 0 0,-11 0 0,6 1 0,8 1-1608,2 2 0,9 1 0,6 1 1,4 2-1,1-1 1608,-13 0 0,2 1 0,3 0 0,2 0 0,1 1 0,1 0 0,2 0-381,-3 1 1,1 0-1,2 0 1,1 1-1,1 0 1,0 0-1,1 0 1,-1 0 380,-6-1 0,1 1 0,1 0 0,0 0 0,0 0 0,-1 0 0,0 0 0,-2 0 0,-2 0 0,0-1 0,0 1 0,-2 0 0,-1-1 0,-1 0 0,0 0 0,-2 0 0,-1 0 71,17 2 0,-1 0 1,-1-1-1,-2 0 1,-3 0-1,-3-1-71,0 0 0,-4-1 0,-2-1 0,-2 0 0,-3-1 0,3 0 0,-3-2 0,-3 0 0,-6-2 0,33 0 0,-15-4 0,-32-1 0,-10-2 0,-6-2 2781,-26 2-2781,-7 4 5017,-1 0-5017,1 2 2857,0 0-2857,-1 1 0,0 0 0,-2-1 0,-1 5 0,-8 20 0,-17 25 0,-7 13 0,-4 8 0,-2 6-492,2-5 1,-3 6-1,0 3 492,5-9 0,-1 2 0,1 3 0,3-1-459,1 1 1,2 0-1,2 2 1,0 2 458,-2 10 0,2 3 0,0 0 0,4 0 0,3-5 0,3 0 0,1 0 0,2-1 0,1-2 0,2 0 0,1-1 0,1 0 0,0-1 0,1-1 0,0 0 0,0-2-212,-1-5 0,1 0 0,-1-2 1,1-2 211,-2 17 0,-1-1 0,0-5 0,0-10 0,-1-4 0,0-3 0,-3 10 0,0-6 633,2-15 0,0-6-633,-3 11 1880,6-31-1880,0-14 1010,-5-11-1010,-8-5 0,-24-3 0,-43-10 0,14 3 0,-8-1 0,13 1 0,-2-1 0,-3 1-137,-4-2 1,-3 0-1,2 2 137,4 1 0,2 0 0,2 2 0,-15-2 0,6 1 0,18 4 0,6 1 0,-10 2 0,30 0 0,12-2 0,2-4 0,-3-3 0,-4-4 410,5 1-410,2 0 0,3 0 0,2 2 0,3 0 0,2 2 0,2 1 0,2 3 0,0-1 0,-1-2 0,-4-4 0,-8-1 0,-11 1 0,-6-4 0,-4-9 0,4-5 0,6-2 0,2 6 0,8 9 0,4 6 0,5 5 0,4 4 0,1 1 0,0 0 0,0 0 0,-1 0 0,-1 0 0,0 0 0,-2 0 0,-2 4 0,-9 12 0,-14 14 0,-21 12 0,-14 0 0,-4-12 0,8-13 0,10-12 0,7-4 0,5-3 0,6-3 0,11-3 0,7-3 0,7 2 0,3 1 0,5 4 0,2 0 0,0 1 0,2-2 0,0 0 0,0-3 0,0-2 0,0-6 0,-2-10 0,-1-18 0,-4-16 0,-1-6 0,0 5 0,2 16 0,3 16 0,0 11 0,3 8 0,0 2 0,0 3 0,0-2 0,0-6 0,0-7 0,0-2 0,0 1 0,0 4 0,0 5 0,0 3 0,0 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9380-470C-FF10-B9CD-8104DA23F5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A5299CE-76C1-57AB-5269-31896835F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35B0E7-64CD-558F-8184-C65B6291C4FD}"/>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5C78D2D1-D91F-EDEE-DF9E-5175E5D23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85807-B6AB-511D-9EC9-F8623077548A}"/>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264156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A3A1-91B8-0BC5-DCD5-907502C59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ECDE42-E23D-74EA-1F02-F61EC836B4B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198846-2B87-D992-5F9D-FDA9F80877F6}"/>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AFA65F3D-DF7C-784E-B7FB-553C1A670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A043B-739E-F622-497B-1C0E1FDF1602}"/>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194376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2A75D-16EF-86D1-D966-A3495233BA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4E3334-FDCB-FD6E-893D-4CD48368A1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E0FABD-5770-F654-7857-4C07FC90FCF4}"/>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F60E60BB-3D3D-BAB5-3592-C8FF43007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B5307-78C7-709D-0745-EE33DA6A5383}"/>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319625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B718-BA43-F737-B3CE-36988FEAEE8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156E6C-31D7-C3C9-2998-1F68ED74D9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15D685-1ECD-62DD-0E91-0F079D1AD78B}"/>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2E8D5927-CC54-1A81-AAD0-1C052BE8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42208-8481-8E91-9F29-D1D068212214}"/>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338975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F96-F393-E39F-0645-ED672E64E5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8C292D-621A-9803-ED30-006AE4C08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ADC6F1-A646-CE6B-75D4-C1C6D973A7C8}"/>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B16FE018-81A8-EE3B-18F5-9A3F1081F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155BE-5F9F-F097-4CC6-8BE614100F1D}"/>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120658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742-9DBF-F553-EC20-197D8FB269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A25D3B-8760-FE39-9B5C-AF40787005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72EC078-7B97-3B65-FB95-5C61816BD3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B1D699-1FD9-75C8-83ED-C2E8104EA9D6}"/>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6" name="Footer Placeholder 5">
            <a:extLst>
              <a:ext uri="{FF2B5EF4-FFF2-40B4-BE49-F238E27FC236}">
                <a16:creationId xmlns:a16="http://schemas.microsoft.com/office/drawing/2014/main" id="{F115B61E-219E-2375-8FAB-D74896ABE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BB243-3750-1D01-4B85-B9696A5430EF}"/>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413321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FE4F-0CC7-70CD-B8B0-397E1A8C663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F7B1D4-2A54-E2DF-AEB3-FF1822027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9C0562-994F-174B-560A-358A9189D5F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B0BEED3-B7D0-A4CD-F92C-310CE55D9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6FFB74-6056-B375-3E54-A509F9048E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8BB82D3-B4F9-A84A-4ADB-BC1BED9C28C8}"/>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8" name="Footer Placeholder 7">
            <a:extLst>
              <a:ext uri="{FF2B5EF4-FFF2-40B4-BE49-F238E27FC236}">
                <a16:creationId xmlns:a16="http://schemas.microsoft.com/office/drawing/2014/main" id="{05FF227C-ED13-6A4A-954B-D99DE4924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7A591-EFDE-5212-C0C4-EADD50887BF6}"/>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250414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A643-33EA-17AB-1C3E-E2A57EB3F5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BF244D3-BA71-55C8-CF3F-F80C230B0726}"/>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4" name="Footer Placeholder 3">
            <a:extLst>
              <a:ext uri="{FF2B5EF4-FFF2-40B4-BE49-F238E27FC236}">
                <a16:creationId xmlns:a16="http://schemas.microsoft.com/office/drawing/2014/main" id="{F31988AF-D615-2644-FCD8-DB70DFEDE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6204C-AE0E-67EE-B249-96648225B705}"/>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22464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B6E1A-A39B-85AA-22C0-BD33F260DB8C}"/>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3" name="Footer Placeholder 2">
            <a:extLst>
              <a:ext uri="{FF2B5EF4-FFF2-40B4-BE49-F238E27FC236}">
                <a16:creationId xmlns:a16="http://schemas.microsoft.com/office/drawing/2014/main" id="{1B48D352-6160-7358-1D3E-C34240DF42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1D3097-B2C7-1565-D6FC-E902E358A192}"/>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16644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B144-709F-4166-FC81-91F8DC9B69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0AA6DC-0CD5-0188-F321-7A23F7CD6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A0F7BDF-8009-C8B8-4188-0AD1E4D2E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290C10-F8C3-435E-A6D5-46A7A532F53E}"/>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6" name="Footer Placeholder 5">
            <a:extLst>
              <a:ext uri="{FF2B5EF4-FFF2-40B4-BE49-F238E27FC236}">
                <a16:creationId xmlns:a16="http://schemas.microsoft.com/office/drawing/2014/main" id="{350556FA-7EE3-8334-0DDA-6223EBADE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F350-2914-6F97-67AF-00C0DA19ED28}"/>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281955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E5C2-E32D-0380-FDDC-4A31A60196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88A605-7ACE-B84E-C3F6-6CB6A6A8C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B50711-9DEB-B3AA-407F-BEE654745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F45A57-62D8-DD94-165D-EE6E44290AFD}"/>
              </a:ext>
            </a:extLst>
          </p:cNvPr>
          <p:cNvSpPr>
            <a:spLocks noGrp="1"/>
          </p:cNvSpPr>
          <p:nvPr>
            <p:ph type="dt" sz="half" idx="10"/>
          </p:nvPr>
        </p:nvSpPr>
        <p:spPr/>
        <p:txBody>
          <a:bodyPr/>
          <a:lstStyle/>
          <a:p>
            <a:fld id="{861268E9-852D-EC44-AF51-7A1895C9914F}" type="datetimeFigureOut">
              <a:rPr lang="en-US" smtClean="0"/>
              <a:t>5/10/23</a:t>
            </a:fld>
            <a:endParaRPr lang="en-US"/>
          </a:p>
        </p:txBody>
      </p:sp>
      <p:sp>
        <p:nvSpPr>
          <p:cNvPr id="6" name="Footer Placeholder 5">
            <a:extLst>
              <a:ext uri="{FF2B5EF4-FFF2-40B4-BE49-F238E27FC236}">
                <a16:creationId xmlns:a16="http://schemas.microsoft.com/office/drawing/2014/main" id="{F5A349C2-FFB9-07AB-5923-616F71954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8433-328A-2403-A9B6-EC934982804B}"/>
              </a:ext>
            </a:extLst>
          </p:cNvPr>
          <p:cNvSpPr>
            <a:spLocks noGrp="1"/>
          </p:cNvSpPr>
          <p:nvPr>
            <p:ph type="sldNum" sz="quarter" idx="12"/>
          </p:nvPr>
        </p:nvSpPr>
        <p:spPr/>
        <p:txBody>
          <a:bodyPr/>
          <a:lstStyle/>
          <a:p>
            <a:fld id="{AF5F4007-72EF-B244-AF40-52D191DEE37E}" type="slidenum">
              <a:rPr lang="en-US" smtClean="0"/>
              <a:t>‹#›</a:t>
            </a:fld>
            <a:endParaRPr lang="en-US"/>
          </a:p>
        </p:txBody>
      </p:sp>
    </p:spTree>
    <p:extLst>
      <p:ext uri="{BB962C8B-B14F-4D97-AF65-F5344CB8AC3E}">
        <p14:creationId xmlns:p14="http://schemas.microsoft.com/office/powerpoint/2010/main" val="322312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376D7-3352-CE1D-E1A2-4D215EB13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07200A-C65C-0966-E570-136167637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4E1632-248C-2C48-14F1-75233C133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268E9-852D-EC44-AF51-7A1895C9914F}" type="datetimeFigureOut">
              <a:rPr lang="en-US" smtClean="0"/>
              <a:t>5/10/23</a:t>
            </a:fld>
            <a:endParaRPr lang="en-US"/>
          </a:p>
        </p:txBody>
      </p:sp>
      <p:sp>
        <p:nvSpPr>
          <p:cNvPr id="5" name="Footer Placeholder 4">
            <a:extLst>
              <a:ext uri="{FF2B5EF4-FFF2-40B4-BE49-F238E27FC236}">
                <a16:creationId xmlns:a16="http://schemas.microsoft.com/office/drawing/2014/main" id="{DC062808-8D71-43E9-AB68-B3474A32B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9570FF-71B2-48FE-DCA6-89EEDF583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4007-72EF-B244-AF40-52D191DEE37E}" type="slidenum">
              <a:rPr lang="en-US" smtClean="0"/>
              <a:t>‹#›</a:t>
            </a:fld>
            <a:endParaRPr lang="en-US"/>
          </a:p>
        </p:txBody>
      </p:sp>
    </p:spTree>
    <p:extLst>
      <p:ext uri="{BB962C8B-B14F-4D97-AF65-F5344CB8AC3E}">
        <p14:creationId xmlns:p14="http://schemas.microsoft.com/office/powerpoint/2010/main" val="199258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twitter.com/en/docs/platform-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pact.io/faq/convinceme" TargetMode="External"/><Relationship Id="rId2" Type="http://schemas.openxmlformats.org/officeDocument/2006/relationships/hyperlink" Target="https://github.com/pact-foundation/pact-go" TargetMode="External"/><Relationship Id="rId1" Type="http://schemas.openxmlformats.org/officeDocument/2006/relationships/slideLayout" Target="../slideLayouts/slideLayout2.xml"/><Relationship Id="rId4" Type="http://schemas.openxmlformats.org/officeDocument/2006/relationships/hyperlink" Target="https://learning.oreilly.com/library/view/mastering-api-architecture/9781492090625/ch02.html#idm462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5EFB-BC9C-894E-ADAB-5D2DBDC5F5BC}"/>
              </a:ext>
            </a:extLst>
          </p:cNvPr>
          <p:cNvSpPr>
            <a:spLocks noGrp="1"/>
          </p:cNvSpPr>
          <p:nvPr>
            <p:ph type="ctrTitle"/>
          </p:nvPr>
        </p:nvSpPr>
        <p:spPr/>
        <p:txBody>
          <a:bodyPr/>
          <a:lstStyle/>
          <a:p>
            <a:r>
              <a:rPr lang="en-US"/>
              <a:t>Backend Testing</a:t>
            </a:r>
            <a:endParaRPr lang="en-US" dirty="0"/>
          </a:p>
        </p:txBody>
      </p:sp>
      <p:sp>
        <p:nvSpPr>
          <p:cNvPr id="3" name="Subtitle 2">
            <a:extLst>
              <a:ext uri="{FF2B5EF4-FFF2-40B4-BE49-F238E27FC236}">
                <a16:creationId xmlns:a16="http://schemas.microsoft.com/office/drawing/2014/main" id="{2A319CD3-2378-71A5-0024-4610DC0514D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484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FD7CDC-6F99-0A6E-80C0-00E1EC0CE2C4}"/>
              </a:ext>
            </a:extLst>
          </p:cNvPr>
          <p:cNvSpPr>
            <a:spLocks noGrp="1"/>
          </p:cNvSpPr>
          <p:nvPr>
            <p:ph type="title"/>
          </p:nvPr>
        </p:nvSpPr>
        <p:spPr>
          <a:xfrm>
            <a:off x="1115568" y="548640"/>
            <a:ext cx="10168128" cy="1179576"/>
          </a:xfrm>
        </p:spPr>
        <p:txBody>
          <a:bodyPr>
            <a:normAutofit fontScale="90000"/>
          </a:bodyPr>
          <a:lstStyle/>
          <a:p>
            <a:r>
              <a:rPr lang="en-US" sz="4000" dirty="0"/>
              <a:t>Backend is any part of a software that user do not see</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xt, application&#10;&#10;Description automatically generated with medium confidence">
            <a:extLst>
              <a:ext uri="{FF2B5EF4-FFF2-40B4-BE49-F238E27FC236}">
                <a16:creationId xmlns:a16="http://schemas.microsoft.com/office/drawing/2014/main" id="{ED0F0A36-3993-7AD8-79BD-4BE410CFCE08}"/>
              </a:ext>
            </a:extLst>
          </p:cNvPr>
          <p:cNvPicPr>
            <a:picLocks noChangeAspect="1"/>
          </p:cNvPicPr>
          <p:nvPr/>
        </p:nvPicPr>
        <p:blipFill rotWithShape="1">
          <a:blip r:embed="rId2"/>
          <a:srcRect l="4209" r="7129" b="1"/>
          <a:stretch/>
        </p:blipFill>
        <p:spPr>
          <a:xfrm>
            <a:off x="908304" y="2478024"/>
            <a:ext cx="6009855" cy="3694176"/>
          </a:xfrm>
          <a:prstGeom prst="rect">
            <a:avLst/>
          </a:prstGeom>
        </p:spPr>
      </p:pic>
      <p:sp>
        <p:nvSpPr>
          <p:cNvPr id="8" name="Content Placeholder 7">
            <a:extLst>
              <a:ext uri="{FF2B5EF4-FFF2-40B4-BE49-F238E27FC236}">
                <a16:creationId xmlns:a16="http://schemas.microsoft.com/office/drawing/2014/main" id="{1C14E043-744C-DFB0-2B62-3CF39A4759BA}"/>
              </a:ext>
            </a:extLst>
          </p:cNvPr>
          <p:cNvSpPr>
            <a:spLocks noGrp="1"/>
          </p:cNvSpPr>
          <p:nvPr>
            <p:ph idx="1"/>
          </p:nvPr>
        </p:nvSpPr>
        <p:spPr>
          <a:xfrm>
            <a:off x="838200" y="2011679"/>
            <a:ext cx="8893629" cy="4165283"/>
          </a:xfrm>
        </p:spPr>
        <p:txBody>
          <a:bodyPr/>
          <a:lstStyle/>
          <a:p>
            <a:pPr marL="0" indent="0">
              <a:buNone/>
            </a:pPr>
            <a:endParaRPr lang="en-US" dirty="0"/>
          </a:p>
        </p:txBody>
      </p:sp>
      <p:sp>
        <p:nvSpPr>
          <p:cNvPr id="10" name="TextBox 9">
            <a:extLst>
              <a:ext uri="{FF2B5EF4-FFF2-40B4-BE49-F238E27FC236}">
                <a16:creationId xmlns:a16="http://schemas.microsoft.com/office/drawing/2014/main" id="{AF404DC1-A244-7FCF-AEDF-E23CE1BCC213}"/>
              </a:ext>
            </a:extLst>
          </p:cNvPr>
          <p:cNvSpPr txBox="1"/>
          <p:nvPr/>
        </p:nvSpPr>
        <p:spPr>
          <a:xfrm>
            <a:off x="10080171" y="2231571"/>
            <a:ext cx="1926772" cy="2308324"/>
          </a:xfrm>
          <a:prstGeom prst="rect">
            <a:avLst/>
          </a:prstGeom>
          <a:noFill/>
        </p:spPr>
        <p:txBody>
          <a:bodyPr wrap="square" rtlCol="0">
            <a:spAutoFit/>
          </a:bodyPr>
          <a:lstStyle/>
          <a:p>
            <a:r>
              <a:rPr lang="en-US" dirty="0"/>
              <a:t>If front end is the skin of a software application, backend is the meat and bones that is keeping it up and running.</a:t>
            </a:r>
          </a:p>
          <a:p>
            <a:endParaRPr lang="en-US" dirty="0"/>
          </a:p>
        </p:txBody>
      </p:sp>
    </p:spTree>
    <p:extLst>
      <p:ext uri="{BB962C8B-B14F-4D97-AF65-F5344CB8AC3E}">
        <p14:creationId xmlns:p14="http://schemas.microsoft.com/office/powerpoint/2010/main" val="346363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CB77-BD4B-B059-36D0-77666579315B}"/>
              </a:ext>
            </a:extLst>
          </p:cNvPr>
          <p:cNvSpPr>
            <a:spLocks noGrp="1"/>
          </p:cNvSpPr>
          <p:nvPr>
            <p:ph type="title"/>
          </p:nvPr>
        </p:nvSpPr>
        <p:spPr/>
        <p:txBody>
          <a:bodyPr/>
          <a:lstStyle/>
          <a:p>
            <a:r>
              <a:rPr lang="en-US" dirty="0"/>
              <a:t>API (Application Program Interface) is: </a:t>
            </a:r>
          </a:p>
        </p:txBody>
      </p:sp>
      <p:sp>
        <p:nvSpPr>
          <p:cNvPr id="7" name="Content Placeholder 6">
            <a:extLst>
              <a:ext uri="{FF2B5EF4-FFF2-40B4-BE49-F238E27FC236}">
                <a16:creationId xmlns:a16="http://schemas.microsoft.com/office/drawing/2014/main" id="{B801E13F-B469-29BA-943C-53DC24F8B3AC}"/>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GB" b="0" i="0" dirty="0">
                <a:solidFill>
                  <a:srgbClr val="3D3B49"/>
                </a:solidFill>
                <a:effectLst/>
                <a:latin typeface="Noto serif" panose="02020600060500020200" pitchFamily="18" charset="0"/>
              </a:rPr>
              <a:t>A Contract</a:t>
            </a:r>
          </a:p>
          <a:p>
            <a:pPr algn="l" fontAlgn="base">
              <a:buFont typeface="Arial" panose="020B0604020202020204" pitchFamily="34" charset="0"/>
              <a:buChar char="•"/>
            </a:pPr>
            <a:r>
              <a:rPr lang="en-GB" dirty="0">
                <a:solidFill>
                  <a:srgbClr val="3D3B49"/>
                </a:solidFill>
                <a:latin typeface="Noto serif" panose="02020600060500020200" pitchFamily="18" charset="0"/>
              </a:rPr>
              <a:t>An Abstraction</a:t>
            </a:r>
          </a:p>
          <a:p>
            <a:pPr algn="l" fontAlgn="base">
              <a:buFont typeface="Arial" panose="020B0604020202020204" pitchFamily="34" charset="0"/>
              <a:buChar char="•"/>
            </a:pPr>
            <a:r>
              <a:rPr lang="en-GB" dirty="0">
                <a:solidFill>
                  <a:srgbClr val="3D3B49"/>
                </a:solidFill>
                <a:latin typeface="Noto serif" panose="02020600060500020200" pitchFamily="18" charset="0"/>
              </a:rPr>
              <a:t>A Specification</a:t>
            </a:r>
          </a:p>
          <a:p>
            <a:pPr algn="l" fontAlgn="base">
              <a:buFont typeface="Arial" panose="020B0604020202020204" pitchFamily="34" charset="0"/>
              <a:buChar char="•"/>
            </a:pPr>
            <a:r>
              <a:rPr lang="en-GB" b="0" i="0" dirty="0">
                <a:solidFill>
                  <a:srgbClr val="3D3B49"/>
                </a:solidFill>
                <a:effectLst/>
                <a:latin typeface="Noto serif" panose="02020600060500020200" pitchFamily="18" charset="0"/>
              </a:rPr>
              <a:t>Model for information exchange</a:t>
            </a:r>
          </a:p>
          <a:p>
            <a:pPr algn="l" fontAlgn="base">
              <a:buFont typeface="Arial" panose="020B0604020202020204" pitchFamily="34" charset="0"/>
              <a:buChar char="•"/>
            </a:pPr>
            <a:r>
              <a:rPr lang="en-GB" dirty="0">
                <a:solidFill>
                  <a:srgbClr val="3D3B49"/>
                </a:solidFill>
                <a:latin typeface="Noto serif" panose="02020600060500020200" pitchFamily="18" charset="0"/>
              </a:rPr>
              <a:t>Used to generate Consumers in multiple languages.</a:t>
            </a:r>
          </a:p>
          <a:p>
            <a:pPr algn="l" fontAlgn="base">
              <a:buFont typeface="Arial" panose="020B0604020202020204" pitchFamily="34" charset="0"/>
              <a:buChar char="•"/>
            </a:pPr>
            <a:r>
              <a:rPr lang="en-GB" dirty="0">
                <a:solidFill>
                  <a:srgbClr val="3D3B49"/>
                </a:solidFill>
                <a:latin typeface="Noto serif" panose="02020600060500020200" pitchFamily="18" charset="0"/>
              </a:rPr>
              <a:t>Used in business integrations. </a:t>
            </a:r>
          </a:p>
          <a:p>
            <a:pPr algn="l" fontAlgn="base">
              <a:buFont typeface="Arial" panose="020B0604020202020204" pitchFamily="34" charset="0"/>
              <a:buChar char="•"/>
            </a:pPr>
            <a:endParaRPr lang="en-GB" dirty="0">
              <a:solidFill>
                <a:srgbClr val="3D3B49"/>
              </a:solidFill>
              <a:latin typeface="Noto serif" panose="02020600060500020200" pitchFamily="18" charset="0"/>
            </a:endParaRPr>
          </a:p>
          <a:p>
            <a:pPr algn="l" fontAlgn="base">
              <a:buFont typeface="Arial" panose="020B0604020202020204" pitchFamily="34" charset="0"/>
              <a:buChar char="•"/>
            </a:pPr>
            <a:endParaRPr lang="en-GB" dirty="0">
              <a:solidFill>
                <a:srgbClr val="3D3B49"/>
              </a:solidFill>
              <a:latin typeface="Noto serif" panose="02020600060500020200" pitchFamily="18" charset="0"/>
            </a:endParaRPr>
          </a:p>
          <a:p>
            <a:pPr algn="l" fontAlgn="base">
              <a:buFont typeface="Arial" panose="020B0604020202020204" pitchFamily="34" charset="0"/>
              <a:buChar char="•"/>
            </a:pPr>
            <a:r>
              <a:rPr lang="en-GB" dirty="0">
                <a:solidFill>
                  <a:srgbClr val="3D3B49"/>
                </a:solidFill>
                <a:latin typeface="Noto serif" panose="02020600060500020200" pitchFamily="18" charset="0"/>
                <a:hlinkClick r:id="rId2"/>
              </a:rPr>
              <a:t>https://developer.twitter.com/en/docs/platform-overview</a:t>
            </a:r>
            <a:r>
              <a:rPr lang="en-GB" dirty="0">
                <a:solidFill>
                  <a:srgbClr val="3D3B49"/>
                </a:solidFill>
                <a:latin typeface="Noto serif" panose="02020600060500020200" pitchFamily="18" charset="0"/>
              </a:rPr>
              <a:t> </a:t>
            </a:r>
          </a:p>
          <a:p>
            <a:pPr marL="0" indent="0" algn="l" fontAlgn="base">
              <a:buNone/>
            </a:pPr>
            <a:endParaRPr lang="en-GB" b="0" i="0" dirty="0">
              <a:solidFill>
                <a:srgbClr val="3D3B49"/>
              </a:solidFill>
              <a:effectLst/>
              <a:latin typeface="Noto serif" panose="02020600060500020200" pitchFamily="18" charset="0"/>
            </a:endParaRPr>
          </a:p>
        </p:txBody>
      </p:sp>
    </p:spTree>
    <p:extLst>
      <p:ext uri="{BB962C8B-B14F-4D97-AF65-F5344CB8AC3E}">
        <p14:creationId xmlns:p14="http://schemas.microsoft.com/office/powerpoint/2010/main" val="254729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5DFF-A53C-3FD8-21A1-2ABD4C57C9B8}"/>
              </a:ext>
            </a:extLst>
          </p:cNvPr>
          <p:cNvSpPr>
            <a:spLocks noGrp="1"/>
          </p:cNvSpPr>
          <p:nvPr>
            <p:ph type="title"/>
          </p:nvPr>
        </p:nvSpPr>
        <p:spPr/>
        <p:txBody>
          <a:bodyPr>
            <a:normAutofit fontScale="90000"/>
          </a:bodyPr>
          <a:lstStyle/>
          <a:p>
            <a:r>
              <a:rPr lang="en-US" dirty="0"/>
              <a:t>Testing API mostly involves testing the contract(pact) between the producer and consumer</a:t>
            </a:r>
          </a:p>
        </p:txBody>
      </p:sp>
      <p:sp>
        <p:nvSpPr>
          <p:cNvPr id="3" name="Content Placeholder 2">
            <a:extLst>
              <a:ext uri="{FF2B5EF4-FFF2-40B4-BE49-F238E27FC236}">
                <a16:creationId xmlns:a16="http://schemas.microsoft.com/office/drawing/2014/main" id="{4443A072-FB07-F41F-0334-2C06CCB4E471}"/>
              </a:ext>
            </a:extLst>
          </p:cNvPr>
          <p:cNvSpPr>
            <a:spLocks noGrp="1"/>
          </p:cNvSpPr>
          <p:nvPr>
            <p:ph idx="1"/>
          </p:nvPr>
        </p:nvSpPr>
        <p:spPr/>
        <p:txBody>
          <a:bodyPr>
            <a:normAutofit/>
          </a:bodyPr>
          <a:lstStyle/>
          <a:p>
            <a:pPr marL="0" indent="0">
              <a:buNone/>
            </a:pPr>
            <a:r>
              <a:rPr lang="en-GB" b="0" i="0" dirty="0">
                <a:solidFill>
                  <a:srgbClr val="1C1E21"/>
                </a:solidFill>
                <a:effectLst/>
                <a:latin typeface="system-ui"/>
              </a:rPr>
              <a:t>Each pact is a collection of </a:t>
            </a:r>
            <a:r>
              <a:rPr lang="en-GB" b="0" i="1" dirty="0">
                <a:solidFill>
                  <a:srgbClr val="1C1E21"/>
                </a:solidFill>
                <a:effectLst/>
                <a:latin typeface="system-ui"/>
              </a:rPr>
              <a:t>interactions</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A2DAA99-5242-026A-E2BF-89F90EA70485}"/>
                  </a:ext>
                </a:extLst>
              </p14:cNvPr>
              <p14:cNvContentPartPr/>
              <p14:nvPr/>
            </p14:nvContentPartPr>
            <p14:xfrm>
              <a:off x="539743" y="3111840"/>
              <a:ext cx="967320" cy="1374840"/>
            </p14:xfrm>
          </p:contentPart>
        </mc:Choice>
        <mc:Fallback>
          <p:pic>
            <p:nvPicPr>
              <p:cNvPr id="5" name="Ink 4">
                <a:extLst>
                  <a:ext uri="{FF2B5EF4-FFF2-40B4-BE49-F238E27FC236}">
                    <a16:creationId xmlns:a16="http://schemas.microsoft.com/office/drawing/2014/main" id="{3A2DAA99-5242-026A-E2BF-89F90EA70485}"/>
                  </a:ext>
                </a:extLst>
              </p:cNvPr>
              <p:cNvPicPr/>
              <p:nvPr/>
            </p:nvPicPr>
            <p:blipFill>
              <a:blip r:embed="rId3"/>
              <a:stretch>
                <a:fillRect/>
              </a:stretch>
            </p:blipFill>
            <p:spPr>
              <a:xfrm>
                <a:off x="531103" y="3103200"/>
                <a:ext cx="984960" cy="1392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169B569-4EEF-BEF2-D576-5E2B99D84783}"/>
                  </a:ext>
                </a:extLst>
              </p14:cNvPr>
              <p14:cNvContentPartPr/>
              <p14:nvPr/>
            </p14:nvContentPartPr>
            <p14:xfrm>
              <a:off x="548023" y="3130920"/>
              <a:ext cx="2005560" cy="1528920"/>
            </p14:xfrm>
          </p:contentPart>
        </mc:Choice>
        <mc:Fallback>
          <p:pic>
            <p:nvPicPr>
              <p:cNvPr id="6" name="Ink 5">
                <a:extLst>
                  <a:ext uri="{FF2B5EF4-FFF2-40B4-BE49-F238E27FC236}">
                    <a16:creationId xmlns:a16="http://schemas.microsoft.com/office/drawing/2014/main" id="{0169B569-4EEF-BEF2-D576-5E2B99D84783}"/>
                  </a:ext>
                </a:extLst>
              </p:cNvPr>
              <p:cNvPicPr/>
              <p:nvPr/>
            </p:nvPicPr>
            <p:blipFill>
              <a:blip r:embed="rId5"/>
              <a:stretch>
                <a:fillRect/>
              </a:stretch>
            </p:blipFill>
            <p:spPr>
              <a:xfrm>
                <a:off x="539023" y="3122280"/>
                <a:ext cx="2023200" cy="1546560"/>
              </a:xfrm>
              <a:prstGeom prst="rect">
                <a:avLst/>
              </a:prstGeom>
            </p:spPr>
          </p:pic>
        </mc:Fallback>
      </mc:AlternateContent>
    </p:spTree>
    <p:extLst>
      <p:ext uri="{BB962C8B-B14F-4D97-AF65-F5344CB8AC3E}">
        <p14:creationId xmlns:p14="http://schemas.microsoft.com/office/powerpoint/2010/main" val="290519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8E4C90-1C8C-5C9B-3696-272DDFEFB3EC}"/>
              </a:ext>
            </a:extLst>
          </p:cNvPr>
          <p:cNvSpPr>
            <a:spLocks noGrp="1"/>
          </p:cNvSpPr>
          <p:nvPr>
            <p:ph type="title"/>
          </p:nvPr>
        </p:nvSpPr>
        <p:spPr>
          <a:xfrm>
            <a:off x="1371597" y="348865"/>
            <a:ext cx="10044023" cy="87772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GB" sz="1600" b="0" i="0" dirty="0">
                <a:solidFill>
                  <a:srgbClr val="3D3B49"/>
                </a:solidFill>
                <a:effectLst/>
                <a:latin typeface="Noto Serif" panose="020F0502020204030204" pitchFamily="34" charset="0"/>
              </a:rPr>
              <a:t>Testing Strategies</a:t>
            </a:r>
            <a:br>
              <a:rPr lang="en-GB" sz="1600" b="0" i="0" dirty="0">
                <a:solidFill>
                  <a:srgbClr val="3D3B49"/>
                </a:solidFill>
                <a:effectLst/>
                <a:latin typeface="Noto Serif" panose="020F0502020204030204" pitchFamily="34"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07AA2073-76CF-1926-68EE-009A18A6415E}"/>
              </a:ext>
            </a:extLst>
          </p:cNvPr>
          <p:cNvSpPr>
            <a:spLocks noGrp="1"/>
          </p:cNvSpPr>
          <p:nvPr>
            <p:ph idx="1"/>
          </p:nvPr>
        </p:nvSpPr>
        <p:spPr>
          <a:xfrm>
            <a:off x="909966" y="2112579"/>
            <a:ext cx="10132483" cy="4192805"/>
          </a:xfrm>
        </p:spPr>
        <p:txBody>
          <a:bodyPr/>
          <a:lstStyle/>
          <a:p>
            <a:pPr marL="0" indent="0" defTabSz="877824">
              <a:spcBef>
                <a:spcPts val="960"/>
              </a:spcBef>
              <a:buNone/>
            </a:pPr>
            <a:r>
              <a:rPr lang="en-US" sz="2688" kern="1200" dirty="0">
                <a:solidFill>
                  <a:schemeClr val="tx1"/>
                </a:solidFill>
                <a:latin typeface="+mn-lt"/>
                <a:ea typeface="+mn-ea"/>
                <a:cs typeface="+mn-cs"/>
              </a:rPr>
              <a:t>Test pyramid</a:t>
            </a:r>
          </a:p>
          <a:p>
            <a:endParaRPr lang="en-US" dirty="0"/>
          </a:p>
        </p:txBody>
      </p:sp>
      <p:pic>
        <p:nvPicPr>
          <p:cNvPr id="5" name="Picture 4" descr="Diagram&#10;&#10;Description automatically generated">
            <a:extLst>
              <a:ext uri="{FF2B5EF4-FFF2-40B4-BE49-F238E27FC236}">
                <a16:creationId xmlns:a16="http://schemas.microsoft.com/office/drawing/2014/main" id="{C377445F-4AF0-F050-BBA2-6053D4FE4382}"/>
              </a:ext>
            </a:extLst>
          </p:cNvPr>
          <p:cNvPicPr>
            <a:picLocks noChangeAspect="1"/>
          </p:cNvPicPr>
          <p:nvPr/>
        </p:nvPicPr>
        <p:blipFill>
          <a:blip r:embed="rId2"/>
          <a:stretch>
            <a:fillRect/>
          </a:stretch>
        </p:blipFill>
        <p:spPr>
          <a:xfrm>
            <a:off x="1211529" y="3024258"/>
            <a:ext cx="5231445" cy="2615723"/>
          </a:xfrm>
          <a:prstGeom prst="rect">
            <a:avLst/>
          </a:prstGeom>
        </p:spPr>
      </p:pic>
      <p:pic>
        <p:nvPicPr>
          <p:cNvPr id="11" name="Picture 10" descr="Diagram, timeline&#10;&#10;Description automatically generated">
            <a:extLst>
              <a:ext uri="{FF2B5EF4-FFF2-40B4-BE49-F238E27FC236}">
                <a16:creationId xmlns:a16="http://schemas.microsoft.com/office/drawing/2014/main" id="{C24B36E5-5ED2-ADC6-1F07-EF360F7595C7}"/>
              </a:ext>
            </a:extLst>
          </p:cNvPr>
          <p:cNvPicPr>
            <a:picLocks noChangeAspect="1"/>
          </p:cNvPicPr>
          <p:nvPr/>
        </p:nvPicPr>
        <p:blipFill>
          <a:blip r:embed="rId3"/>
          <a:stretch>
            <a:fillRect/>
          </a:stretch>
        </p:blipFill>
        <p:spPr>
          <a:xfrm>
            <a:off x="5976208" y="3024258"/>
            <a:ext cx="5329766" cy="2821038"/>
          </a:xfrm>
          <a:prstGeom prst="rect">
            <a:avLst/>
          </a:prstGeom>
        </p:spPr>
      </p:pic>
      <p:sp>
        <p:nvSpPr>
          <p:cNvPr id="12" name="TextBox 11">
            <a:extLst>
              <a:ext uri="{FF2B5EF4-FFF2-40B4-BE49-F238E27FC236}">
                <a16:creationId xmlns:a16="http://schemas.microsoft.com/office/drawing/2014/main" id="{CDCF8EF9-165A-DF60-989F-EFA26C2F22A2}"/>
              </a:ext>
            </a:extLst>
          </p:cNvPr>
          <p:cNvSpPr txBox="1"/>
          <p:nvPr/>
        </p:nvSpPr>
        <p:spPr>
          <a:xfrm>
            <a:off x="7316192" y="2112579"/>
            <a:ext cx="1446550" cy="355876"/>
          </a:xfrm>
          <a:prstGeom prst="rect">
            <a:avLst/>
          </a:prstGeom>
          <a:noFill/>
        </p:spPr>
        <p:txBody>
          <a:bodyPr wrap="none" rtlCol="0">
            <a:spAutoFit/>
          </a:bodyPr>
          <a:lstStyle/>
          <a:p>
            <a:pPr defTabSz="877824">
              <a:spcAft>
                <a:spcPts val="600"/>
              </a:spcAft>
            </a:pPr>
            <a:r>
              <a:rPr lang="en-US" sz="1728" kern="1200">
                <a:solidFill>
                  <a:schemeClr val="tx1"/>
                </a:solidFill>
                <a:latin typeface="+mn-lt"/>
                <a:ea typeface="+mn-ea"/>
                <a:cs typeface="+mn-cs"/>
              </a:rPr>
              <a:t>Test Quadrant</a:t>
            </a:r>
            <a:endParaRPr lang="en-US"/>
          </a:p>
        </p:txBody>
      </p:sp>
    </p:spTree>
    <p:extLst>
      <p:ext uri="{BB962C8B-B14F-4D97-AF65-F5344CB8AC3E}">
        <p14:creationId xmlns:p14="http://schemas.microsoft.com/office/powerpoint/2010/main" val="354405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FC48-E16E-0537-FEDA-9CF2BC6487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C95952-FCED-DA61-F34F-D015B078CB61}"/>
              </a:ext>
            </a:extLst>
          </p:cNvPr>
          <p:cNvSpPr>
            <a:spLocks noGrp="1"/>
          </p:cNvSpPr>
          <p:nvPr>
            <p:ph idx="1"/>
          </p:nvPr>
        </p:nvSpPr>
        <p:spPr/>
        <p:txBody>
          <a:bodyPr>
            <a:normAutofit fontScale="77500" lnSpcReduction="20000"/>
          </a:bodyPr>
          <a:lstStyle/>
          <a:p>
            <a:r>
              <a:rPr lang="en-US" dirty="0">
                <a:latin typeface="Arial" panose="020B0604020202020204" pitchFamily="34" charset="0"/>
                <a:cs typeface="Arial" panose="020B0604020202020204" pitchFamily="34" charset="0"/>
              </a:rPr>
              <a:t> </a:t>
            </a:r>
            <a:r>
              <a:rPr lang="en-GB" b="0" i="0" dirty="0">
                <a:solidFill>
                  <a:srgbClr val="3D3B49"/>
                </a:solidFill>
                <a:effectLst/>
                <a:latin typeface="Arial" panose="020B0604020202020204" pitchFamily="34" charset="0"/>
                <a:cs typeface="Arial" panose="020B0604020202020204" pitchFamily="34" charset="0"/>
              </a:rPr>
              <a:t>Service tests make up the middle tier of the pyramid. They will provide you with more confidence that your API is working correctly than unit tests, though they are more expensive. The expense comes from the tests having a larger scope and less isolation, which incurs a higher maintenance and development cost. </a:t>
            </a:r>
          </a:p>
          <a:p>
            <a:r>
              <a:rPr lang="en-GB" b="0" i="0" dirty="0">
                <a:solidFill>
                  <a:srgbClr val="3D3B49"/>
                </a:solidFill>
                <a:effectLst/>
                <a:latin typeface="Arial" panose="020B0604020202020204" pitchFamily="34" charset="0"/>
                <a:cs typeface="Arial" panose="020B0604020202020204" pitchFamily="34" charset="0"/>
              </a:rPr>
              <a:t>Service tests include some of the following cases: the verification that multiple units are working together, that behaviour is as expected, and that the application itself is resilient. Therefore, service tests fit into Q1, Q2, and Q4 of the test quadrant.</a:t>
            </a:r>
            <a:endParaRPr lang="en-GB" dirty="0">
              <a:solidFill>
                <a:srgbClr val="3D3B49"/>
              </a:solidFill>
              <a:latin typeface="Arial" panose="020B0604020202020204" pitchFamily="34" charset="0"/>
              <a:cs typeface="Arial" panose="020B0604020202020204" pitchFamily="34" charset="0"/>
            </a:endParaRPr>
          </a:p>
          <a:p>
            <a:r>
              <a:rPr lang="en-GB" b="0" i="0" dirty="0">
                <a:solidFill>
                  <a:srgbClr val="3D3B49"/>
                </a:solidFill>
                <a:effectLst/>
                <a:latin typeface="Arial" panose="020B0604020202020204" pitchFamily="34" charset="0"/>
                <a:cs typeface="Arial" panose="020B0604020202020204" pitchFamily="34" charset="0"/>
              </a:rPr>
              <a:t>One type of test is not better than another—the test pyramid is a guide to the proportions of each type of testing you should aim to implement. It can be tempting to ignore the test pyramid and concentrate on end-to-end testing as this gives a high degree of confidence. However, this is a fallacy and instead gives a false sense of security that these higher-level tests are of higher quality/value than unit tests. The fallacy gives rise to the ice cream cone representation of testing, which is the opposite of a test pyramid. </a:t>
            </a:r>
            <a:endParaRPr lang="en-US" dirty="0"/>
          </a:p>
        </p:txBody>
      </p:sp>
    </p:spTree>
    <p:extLst>
      <p:ext uri="{BB962C8B-B14F-4D97-AF65-F5344CB8AC3E}">
        <p14:creationId xmlns:p14="http://schemas.microsoft.com/office/powerpoint/2010/main" val="321221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4501-2878-E5C6-4F51-8310D36B2D5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FF529C-F95B-A6D1-97B8-05ABD7D34B1E}"/>
              </a:ext>
            </a:extLst>
          </p:cNvPr>
          <p:cNvSpPr>
            <a:spLocks noGrp="1"/>
          </p:cNvSpPr>
          <p:nvPr>
            <p:ph idx="1"/>
          </p:nvPr>
        </p:nvSpPr>
        <p:spPr/>
        <p:txBody>
          <a:bodyPr/>
          <a:lstStyle/>
          <a:p>
            <a:r>
              <a:rPr lang="en-US" dirty="0">
                <a:hlinkClick r:id="rId2"/>
              </a:rPr>
              <a:t>https://github.com/pact-foundation/pact-go</a:t>
            </a:r>
            <a:r>
              <a:rPr lang="en-US" dirty="0"/>
              <a:t> </a:t>
            </a:r>
          </a:p>
          <a:p>
            <a:r>
              <a:rPr lang="en-US" dirty="0">
                <a:hlinkClick r:id="rId3"/>
              </a:rPr>
              <a:t>https://docs.pact.io/faq/convinceme</a:t>
            </a:r>
            <a:endParaRPr lang="en-US" dirty="0"/>
          </a:p>
          <a:p>
            <a:endParaRPr lang="en-US" dirty="0"/>
          </a:p>
          <a:p>
            <a:endParaRPr lang="en-US" dirty="0"/>
          </a:p>
          <a:p>
            <a:r>
              <a:rPr lang="en-US" dirty="0">
                <a:hlinkClick r:id="rId4"/>
              </a:rPr>
              <a:t>https://learning.oreilly.com/library/view/mastering-api-architecture/9781492090625/ch02.html#idm46213</a:t>
            </a:r>
            <a:r>
              <a:rPr lang="en-US" dirty="0"/>
              <a:t>  </a:t>
            </a:r>
          </a:p>
        </p:txBody>
      </p:sp>
    </p:spTree>
    <p:extLst>
      <p:ext uri="{BB962C8B-B14F-4D97-AF65-F5344CB8AC3E}">
        <p14:creationId xmlns:p14="http://schemas.microsoft.com/office/powerpoint/2010/main" val="156779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12036</TotalTime>
  <Words>363</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Noto serif</vt:lpstr>
      <vt:lpstr>Noto serif</vt:lpstr>
      <vt:lpstr>system-ui</vt:lpstr>
      <vt:lpstr>Office Theme</vt:lpstr>
      <vt:lpstr>Backend Testing</vt:lpstr>
      <vt:lpstr>Backend is any part of a software that user do not see</vt:lpstr>
      <vt:lpstr>API (Application Program Interface) is: </vt:lpstr>
      <vt:lpstr>Testing API mostly involves testing the contract(pact) between the producer and consumer</vt:lpstr>
      <vt:lpstr>Testing Strategies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Testing</dc:title>
  <dc:creator>Riya Dennis</dc:creator>
  <cp:lastModifiedBy>Riya Dennis</cp:lastModifiedBy>
  <cp:revision>2</cp:revision>
  <dcterms:created xsi:type="dcterms:W3CDTF">2023-05-09T07:05:07Z</dcterms:created>
  <dcterms:modified xsi:type="dcterms:W3CDTF">2023-05-18T08:26:40Z</dcterms:modified>
</cp:coreProperties>
</file>