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0" r:id="rId7"/>
    <p:sldId id="262" r:id="rId8"/>
    <p:sldId id="263" r:id="rId9"/>
    <p:sldId id="265" r:id="rId10"/>
    <p:sldId id="264"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A3F4A163-0587-4463-B68F-0D9C45002A18}" type="datetimeFigureOut">
              <a:rPr lang="en-US" smtClean="0"/>
              <a:pPr>
                <a:defRPr/>
              </a:pPr>
              <a:t>4/22/2017</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922FB342-26CF-4B1C-9442-6ED2DF35F18F}"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9572F9D-D59A-4E7D-9825-F3F1664FC096}" type="datetimeFigureOut">
              <a:rPr lang="en-US" smtClean="0"/>
              <a:pPr>
                <a:defRPr/>
              </a:pPr>
              <a:t>4/22/2017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D113923-5ED0-46A6-95CA-C1C27F9930C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7404DAD7-F1C7-4DF6-A2EE-7E4C7F2087C6}"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0D25AB4-7143-459A-9F26-226C89C38059}" type="datetimeFigureOut">
              <a:rPr lang="en-US" smtClean="0"/>
              <a:pPr>
                <a:defRPr/>
              </a:pPr>
              <a:t>4/22/2017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7E0639F7-673B-4F68-BA62-8B9E53C12590}" type="datetimeFigureOut">
              <a:rPr lang="en-US" smtClean="0"/>
              <a:pPr>
                <a:defRPr/>
              </a:pPr>
              <a:t>4/22/2017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2C469781-F607-446F-A966-CE2BFD6F19BD}"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fld id="{39724670-9425-4AE6-95BF-AED365476CA9}" type="datetimeFigureOut">
              <a:rPr lang="en-US" smtClean="0"/>
              <a:pPr>
                <a:defRPr/>
              </a:pPr>
              <a:t>4/22/2017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B4003AFA-A62A-4366-A71B-955933302F2F}"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fld id="{ABC24621-C8A4-4629-8CAA-59D5989359DF}" type="datetimeFigureOut">
              <a:rPr lang="en-US" smtClean="0"/>
              <a:pPr>
                <a:defRPr/>
              </a:pPr>
              <a:t>4/22/2017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7C565D7-7B0D-46C6-828F-A4DC481AD964}"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F53894F7-D70B-4568-BB7B-9B04551C6FA2}" type="datetimeFigureOut">
              <a:rPr lang="en-US" smtClean="0"/>
              <a:pPr>
                <a:defRPr/>
              </a:pPr>
              <a:t>4/22/2017</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FBC7D890-E535-49C5-A016-CE7301BEA5B9}"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6CAAE8A4-1C15-404B-A71D-F3FD156CC15F}" type="datetimeFigureOut">
              <a:rPr lang="en-US" smtClean="0"/>
              <a:pPr>
                <a:defRPr/>
              </a:pPr>
              <a:t>4/22/2017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36D9EA15-E002-41F0-BD88-063E64DF942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fld id="{A465F6DF-2374-4D7A-9DB8-ED74280F1905}" type="datetimeFigureOut">
              <a:rPr lang="en-US" smtClean="0"/>
              <a:pPr>
                <a:defRPr/>
              </a:pPr>
              <a:t>4/22/2017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EF445957-DC3F-47F7-9097-7F47DEC0038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272315B2-4652-4490-A204-E1C7D2C36368}"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fld id="{CD3F19F9-4E7E-4B52-A124-CF4449746C6D}" type="datetimeFigureOut">
              <a:rPr lang="en-US" smtClean="0"/>
              <a:pPr>
                <a:defRPr/>
              </a:pPr>
              <a:t>4/22/2017</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4949367E-01B0-4941-B3F5-6E1C54F4EE51}"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fld id="{7D2228AC-102D-427E-9656-14E44807598E}" type="datetimeFigureOut">
              <a:rPr lang="en-US" smtClean="0"/>
              <a:pPr>
                <a:defRPr/>
              </a:pPr>
              <a:t>4/22/2017</a:t>
            </a:fld>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fld id="{167E9EC0-4991-4648-85CC-1F6B7AFFDCF5}" type="datetimeFigureOut">
              <a:rPr lang="en-US" smtClean="0"/>
              <a:pPr>
                <a:defRPr/>
              </a:pPr>
              <a:t>4/22/2017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A24EA9FF-91F9-4D45-8538-5C1832ACACEC}"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err="1" smtClean="0"/>
              <a:t>Sumber</a:t>
            </a:r>
            <a:r>
              <a:rPr lang="en-US" dirty="0" smtClean="0"/>
              <a:t> : </a:t>
            </a:r>
            <a:r>
              <a:rPr lang="en-US" dirty="0" err="1" smtClean="0"/>
              <a:t>Weygandt</a:t>
            </a:r>
            <a:r>
              <a:rPr lang="en-US" dirty="0" smtClean="0"/>
              <a:t>, </a:t>
            </a:r>
            <a:r>
              <a:rPr lang="en-US" dirty="0" err="1" smtClean="0"/>
              <a:t>Kieso</a:t>
            </a:r>
            <a:r>
              <a:rPr lang="en-US" dirty="0" smtClean="0"/>
              <a:t> </a:t>
            </a:r>
            <a:r>
              <a:rPr lang="en-US" dirty="0" err="1" smtClean="0"/>
              <a:t>dan</a:t>
            </a:r>
            <a:r>
              <a:rPr lang="en-US" dirty="0" smtClean="0"/>
              <a:t> Kimmel</a:t>
            </a:r>
          </a:p>
        </p:txBody>
      </p:sp>
      <p:sp>
        <p:nvSpPr>
          <p:cNvPr id="2050" name="Title 1"/>
          <p:cNvSpPr>
            <a:spLocks noGrp="1"/>
          </p:cNvSpPr>
          <p:nvPr>
            <p:ph type="ctrTitle"/>
          </p:nvPr>
        </p:nvSpPr>
        <p:spPr/>
        <p:txBody>
          <a:bodyPr/>
          <a:lstStyle/>
          <a:p>
            <a:pPr eaLnBrk="1" hangingPunct="1"/>
            <a:r>
              <a:rPr lang="en-US" smtClean="0"/>
              <a:t>Akuntansi Kewajiban Lancar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Hutang Jk Panjang yg jatuh tempo</a:t>
            </a:r>
          </a:p>
        </p:txBody>
      </p:sp>
      <p:pic>
        <p:nvPicPr>
          <p:cNvPr id="11267" name="Picture 2"/>
          <p:cNvPicPr>
            <a:picLocks noChangeAspect="1" noChangeArrowheads="1"/>
          </p:cNvPicPr>
          <p:nvPr/>
        </p:nvPicPr>
        <p:blipFill>
          <a:blip r:embed="rId2"/>
          <a:srcRect/>
          <a:stretch>
            <a:fillRect/>
          </a:stretch>
        </p:blipFill>
        <p:spPr bwMode="auto">
          <a:xfrm>
            <a:off x="609600" y="1676400"/>
            <a:ext cx="8305800" cy="3429000"/>
          </a:xfrm>
          <a:prstGeom prst="rect">
            <a:avLst/>
          </a:prstGeom>
          <a:noFill/>
          <a:ln w="9525">
            <a:noFill/>
            <a:miter lim="800000"/>
            <a:headEnd/>
            <a:tailEnd/>
          </a:ln>
        </p:spPr>
      </p:pic>
      <p:sp>
        <p:nvSpPr>
          <p:cNvPr id="11268" name="TextBox 4"/>
          <p:cNvSpPr txBox="1">
            <a:spLocks noChangeArrowheads="1"/>
          </p:cNvSpPr>
          <p:nvPr/>
        </p:nvSpPr>
        <p:spPr bwMode="auto">
          <a:xfrm>
            <a:off x="1066800" y="5334000"/>
            <a:ext cx="8077200" cy="1477963"/>
          </a:xfrm>
          <a:prstGeom prst="rect">
            <a:avLst/>
          </a:prstGeom>
          <a:noFill/>
          <a:ln w="9525">
            <a:noFill/>
            <a:miter lim="800000"/>
            <a:headEnd/>
            <a:tailEnd/>
          </a:ln>
        </p:spPr>
        <p:txBody>
          <a:bodyPr>
            <a:spAutoFit/>
          </a:bodyPr>
          <a:lstStyle/>
          <a:p>
            <a:pPr marL="1004888" indent="-1004888"/>
            <a:r>
              <a:rPr lang="en-US" i="1"/>
              <a:t>Catatan :  Jurnal penyesuaan untuk mengakui  hutang jk. Panjang yang jatuh tempo dalam tahun berjalan  tidak perlu dibuat. Klasifikasi laporan keuangan yang memadai untuk setiap akun neraca diakui pada saat neraca disusun (Accounting Principle. Weygandt, Kieso dan Kimmel. 2008: Wiley : Salemba Empat)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15962"/>
          </a:xfrm>
        </p:spPr>
        <p:txBody>
          <a:bodyPr/>
          <a:lstStyle/>
          <a:p>
            <a:pPr eaLnBrk="1" hangingPunct="1"/>
            <a:r>
              <a:rPr lang="en-US" smtClean="0"/>
              <a:t>Pendapatan diterima dimuka</a:t>
            </a:r>
          </a:p>
        </p:txBody>
      </p:sp>
      <p:pic>
        <p:nvPicPr>
          <p:cNvPr id="12291" name="Picture 2"/>
          <p:cNvPicPr>
            <a:picLocks noChangeAspect="1" noChangeArrowheads="1"/>
          </p:cNvPicPr>
          <p:nvPr/>
        </p:nvPicPr>
        <p:blipFill>
          <a:blip r:embed="rId2"/>
          <a:srcRect/>
          <a:stretch>
            <a:fillRect/>
          </a:stretch>
        </p:blipFill>
        <p:spPr bwMode="auto">
          <a:xfrm>
            <a:off x="381000" y="1143000"/>
            <a:ext cx="8382000" cy="2514600"/>
          </a:xfrm>
          <a:prstGeom prst="rect">
            <a:avLst/>
          </a:prstGeom>
          <a:noFill/>
          <a:ln w="9525">
            <a:noFill/>
            <a:miter lim="800000"/>
            <a:headEnd/>
            <a:tailEnd/>
          </a:ln>
        </p:spPr>
      </p:pic>
      <p:pic>
        <p:nvPicPr>
          <p:cNvPr id="12292" name="Picture 3"/>
          <p:cNvPicPr>
            <a:picLocks noChangeAspect="1" noChangeArrowheads="1"/>
          </p:cNvPicPr>
          <p:nvPr/>
        </p:nvPicPr>
        <p:blipFill>
          <a:blip r:embed="rId3"/>
          <a:srcRect/>
          <a:stretch>
            <a:fillRect/>
          </a:stretch>
        </p:blipFill>
        <p:spPr bwMode="auto">
          <a:xfrm>
            <a:off x="304800" y="3581400"/>
            <a:ext cx="8153400" cy="2362200"/>
          </a:xfrm>
          <a:prstGeom prst="rect">
            <a:avLst/>
          </a:prstGeom>
          <a:noFill/>
          <a:ln w="9525">
            <a:noFill/>
            <a:miter lim="800000"/>
            <a:headEnd/>
            <a:tailEnd/>
          </a:ln>
        </p:spPr>
      </p:pic>
      <p:cxnSp>
        <p:nvCxnSpPr>
          <p:cNvPr id="6" name="Straight Connector 5"/>
          <p:cNvCxnSpPr/>
          <p:nvPr/>
        </p:nvCxnSpPr>
        <p:spPr>
          <a:xfrm>
            <a:off x="119063" y="36576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294" name="Picture 4"/>
          <p:cNvPicPr>
            <a:picLocks noChangeAspect="1" noChangeArrowheads="1"/>
          </p:cNvPicPr>
          <p:nvPr/>
        </p:nvPicPr>
        <p:blipFill>
          <a:blip r:embed="rId4"/>
          <a:srcRect/>
          <a:stretch>
            <a:fillRect/>
          </a:stretch>
        </p:blipFill>
        <p:spPr bwMode="auto">
          <a:xfrm>
            <a:off x="762000" y="6096000"/>
            <a:ext cx="3352800" cy="838200"/>
          </a:xfrm>
          <a:prstGeom prst="rect">
            <a:avLst/>
          </a:prstGeom>
          <a:noFill/>
          <a:ln w="9525">
            <a:noFill/>
            <a:miter lim="800000"/>
            <a:headEnd/>
            <a:tailEnd/>
          </a:ln>
        </p:spPr>
      </p:pic>
      <p:pic>
        <p:nvPicPr>
          <p:cNvPr id="12295" name="Picture 5"/>
          <p:cNvPicPr>
            <a:picLocks noChangeAspect="1" noChangeArrowheads="1"/>
          </p:cNvPicPr>
          <p:nvPr/>
        </p:nvPicPr>
        <p:blipFill>
          <a:blip r:embed="rId5"/>
          <a:srcRect/>
          <a:stretch>
            <a:fillRect/>
          </a:stretch>
        </p:blipFill>
        <p:spPr bwMode="auto">
          <a:xfrm>
            <a:off x="4419600" y="5943600"/>
            <a:ext cx="38862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Pendapatan diterima dimuka</a:t>
            </a:r>
          </a:p>
        </p:txBody>
      </p:sp>
      <p:pic>
        <p:nvPicPr>
          <p:cNvPr id="13315" name="Picture 3"/>
          <p:cNvPicPr>
            <a:picLocks noChangeAspect="1" noChangeArrowheads="1"/>
          </p:cNvPicPr>
          <p:nvPr/>
        </p:nvPicPr>
        <p:blipFill>
          <a:blip r:embed="rId2"/>
          <a:srcRect/>
          <a:stretch>
            <a:fillRect/>
          </a:stretch>
        </p:blipFill>
        <p:spPr bwMode="auto">
          <a:xfrm>
            <a:off x="1066800" y="2286000"/>
            <a:ext cx="7467600" cy="1447800"/>
          </a:xfrm>
          <a:prstGeom prst="rect">
            <a:avLst/>
          </a:prstGeom>
          <a:noFill/>
          <a:ln w="9525">
            <a:noFill/>
            <a:miter lim="800000"/>
            <a:headEnd/>
            <a:tailEnd/>
          </a:ln>
        </p:spPr>
      </p:pic>
      <p:pic>
        <p:nvPicPr>
          <p:cNvPr id="13316" name="Picture 5"/>
          <p:cNvPicPr>
            <a:picLocks noChangeAspect="1" noChangeArrowheads="1"/>
          </p:cNvPicPr>
          <p:nvPr/>
        </p:nvPicPr>
        <p:blipFill>
          <a:blip r:embed="rId3"/>
          <a:srcRect/>
          <a:stretch>
            <a:fillRect/>
          </a:stretch>
        </p:blipFill>
        <p:spPr bwMode="auto">
          <a:xfrm>
            <a:off x="1371600" y="3810000"/>
            <a:ext cx="7086600" cy="1981200"/>
          </a:xfrm>
          <a:prstGeom prst="rect">
            <a:avLst/>
          </a:prstGeom>
          <a:noFill/>
          <a:ln w="9525">
            <a:noFill/>
            <a:miter lim="800000"/>
            <a:headEnd/>
            <a:tailEnd/>
          </a:ln>
        </p:spPr>
      </p:pic>
      <p:sp>
        <p:nvSpPr>
          <p:cNvPr id="13317" name="TextBox 7"/>
          <p:cNvSpPr txBox="1">
            <a:spLocks noChangeArrowheads="1"/>
          </p:cNvSpPr>
          <p:nvPr/>
        </p:nvSpPr>
        <p:spPr bwMode="auto">
          <a:xfrm>
            <a:off x="1066800" y="1447800"/>
            <a:ext cx="6934200" cy="646113"/>
          </a:xfrm>
          <a:prstGeom prst="rect">
            <a:avLst/>
          </a:prstGeom>
          <a:noFill/>
          <a:ln w="9525">
            <a:noFill/>
            <a:miter lim="800000"/>
            <a:headEnd/>
            <a:tailEnd/>
          </a:ln>
        </p:spPr>
        <p:txBody>
          <a:bodyPr>
            <a:spAutoFit/>
          </a:bodyPr>
          <a:lstStyle/>
          <a:p>
            <a:r>
              <a:rPr lang="en-US"/>
              <a:t>Mengakui/mencatat pendapatan diterima dimuka pada saat pendapatan diterima muka sudah habis masanya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Kewajiban kpd employee</a:t>
            </a:r>
          </a:p>
        </p:txBody>
      </p:sp>
      <p:pic>
        <p:nvPicPr>
          <p:cNvPr id="14339" name="Picture 2"/>
          <p:cNvPicPr>
            <a:picLocks noChangeAspect="1" noChangeArrowheads="1"/>
          </p:cNvPicPr>
          <p:nvPr/>
        </p:nvPicPr>
        <p:blipFill>
          <a:blip r:embed="rId2"/>
          <a:srcRect/>
          <a:stretch>
            <a:fillRect/>
          </a:stretch>
        </p:blipFill>
        <p:spPr bwMode="auto">
          <a:xfrm>
            <a:off x="838200" y="1676400"/>
            <a:ext cx="7772400" cy="1752600"/>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990600" y="3505200"/>
            <a:ext cx="7543800" cy="2590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229600" cy="792163"/>
          </a:xfrm>
        </p:spPr>
        <p:txBody>
          <a:bodyPr/>
          <a:lstStyle/>
          <a:p>
            <a:pPr eaLnBrk="1" hangingPunct="1"/>
            <a:r>
              <a:rPr lang="en-US" smtClean="0"/>
              <a:t>Kewajiban kpd employee</a:t>
            </a:r>
          </a:p>
        </p:txBody>
      </p:sp>
      <p:sp>
        <p:nvSpPr>
          <p:cNvPr id="15363" name="Content Placeholder 2"/>
          <p:cNvSpPr>
            <a:spLocks noGrp="1"/>
          </p:cNvSpPr>
          <p:nvPr>
            <p:ph sz="quarter" idx="1"/>
          </p:nvPr>
        </p:nvSpPr>
        <p:spPr>
          <a:xfrm>
            <a:off x="457200" y="685800"/>
            <a:ext cx="8229600" cy="1981200"/>
          </a:xfrm>
        </p:spPr>
        <p:txBody>
          <a:bodyPr/>
          <a:lstStyle/>
          <a:p>
            <a:pPr marL="0" eaLnBrk="1" hangingPunct="1">
              <a:buFont typeface="Arial" charset="0"/>
              <a:buNone/>
            </a:pPr>
            <a:r>
              <a:rPr lang="en-US" smtClean="0"/>
              <a:t>Setiap bulan tgl 28 PT ACB membayar gaji dan upah karyawan sebesar Rp. 160.000.000,- dengan dipotong pajak penghasilan Rp. 12.500.000,-</a:t>
            </a:r>
          </a:p>
        </p:txBody>
      </p:sp>
      <p:graphicFrame>
        <p:nvGraphicFramePr>
          <p:cNvPr id="4" name="Table 3"/>
          <p:cNvGraphicFramePr>
            <a:graphicFrameLocks noGrp="1"/>
          </p:cNvGraphicFramePr>
          <p:nvPr/>
        </p:nvGraphicFramePr>
        <p:xfrm>
          <a:off x="152400" y="2946400"/>
          <a:ext cx="8915400" cy="3377565"/>
        </p:xfrm>
        <a:graphic>
          <a:graphicData uri="http://schemas.openxmlformats.org/drawingml/2006/table">
            <a:tbl>
              <a:tblPr/>
              <a:tblGrid>
                <a:gridCol w="1406900"/>
                <a:gridCol w="183509"/>
                <a:gridCol w="3172534"/>
                <a:gridCol w="786496"/>
                <a:gridCol w="35824"/>
                <a:gridCol w="1667437"/>
                <a:gridCol w="1662700"/>
              </a:tblGrid>
              <a:tr h="350520">
                <a:tc gridSpan="2">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tgl</a:t>
                      </a:r>
                      <a:r>
                        <a:rPr lang="en-US" sz="2400" b="0" i="0" u="none" strike="noStrike" dirty="0" smtClean="0">
                          <a:solidFill>
                            <a:srgbClr val="000000"/>
                          </a:solidFill>
                          <a:latin typeface="Calibri"/>
                        </a:rPr>
                        <a:t> 28</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smtClean="0">
                          <a:solidFill>
                            <a:srgbClr val="000000"/>
                          </a:solidFill>
                          <a:latin typeface="Calibri"/>
                        </a:rPr>
                        <a:t>28/xx/xx</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Beban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upah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2400" b="0" i="0" u="none" strike="noStrike" dirty="0" smtClean="0">
                          <a:solidFill>
                            <a:srgbClr val="000000"/>
                          </a:solidFill>
                          <a:latin typeface="Calibri"/>
                        </a:rPr>
                        <a:t>160.000.000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Utang</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upah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147.500.000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Utang</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PPh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12.500.000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dibayarkan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smtClean="0">
                          <a:solidFill>
                            <a:srgbClr val="000000"/>
                          </a:solidFill>
                          <a:latin typeface="Calibri"/>
                        </a:rPr>
                        <a:t>29/xx/xx</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Utang</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baseline="0" dirty="0" smtClean="0">
                          <a:solidFill>
                            <a:srgbClr val="000000"/>
                          </a:solidFill>
                          <a:latin typeface="Calibri"/>
                        </a:rPr>
                        <a:t> </a:t>
                      </a:r>
                      <a:r>
                        <a:rPr lang="en-US" sz="2400" b="0" i="0" u="none" strike="noStrike" baseline="0" dirty="0" err="1" smtClean="0">
                          <a:solidFill>
                            <a:srgbClr val="000000"/>
                          </a:solidFill>
                          <a:latin typeface="Calibri"/>
                        </a:rPr>
                        <a:t>dan</a:t>
                      </a:r>
                      <a:r>
                        <a:rPr lang="en-US" sz="2400" b="0" i="0" u="none" strike="noStrike" baseline="0" dirty="0" smtClean="0">
                          <a:solidFill>
                            <a:srgbClr val="000000"/>
                          </a:solidFill>
                          <a:latin typeface="Calibri"/>
                        </a:rPr>
                        <a:t> </a:t>
                      </a:r>
                      <a:r>
                        <a:rPr lang="en-US" sz="2400" b="0" i="0" u="none" strike="noStrike" baseline="0" dirty="0" err="1" smtClean="0">
                          <a:solidFill>
                            <a:srgbClr val="000000"/>
                          </a:solidFill>
                          <a:latin typeface="Calibri"/>
                        </a:rPr>
                        <a:t>upah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147.500.000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147.500.000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a:lstStyle/>
          <a:p>
            <a:pPr eaLnBrk="1" hangingPunct="1"/>
            <a:r>
              <a:rPr lang="en-US" smtClean="0"/>
              <a:t>Hutang deviden</a:t>
            </a:r>
          </a:p>
        </p:txBody>
      </p:sp>
      <p:sp>
        <p:nvSpPr>
          <p:cNvPr id="16387" name="Content Placeholder 2"/>
          <p:cNvSpPr>
            <a:spLocks noGrp="1"/>
          </p:cNvSpPr>
          <p:nvPr>
            <p:ph sz="quarter" idx="1"/>
          </p:nvPr>
        </p:nvSpPr>
        <p:spPr>
          <a:xfrm>
            <a:off x="457200" y="1066800"/>
            <a:ext cx="8534400" cy="1752600"/>
          </a:xfrm>
        </p:spPr>
        <p:txBody>
          <a:bodyPr/>
          <a:lstStyle/>
          <a:p>
            <a:pPr marL="0" eaLnBrk="1" hangingPunct="1">
              <a:buFont typeface="Arial" charset="0"/>
              <a:buNone/>
            </a:pPr>
            <a:r>
              <a:rPr lang="en-US" smtClean="0"/>
              <a:t>Pada Tgl 20 Pebruari 2010 PT CBA mengumumkan pembagian deviden sebesar Rp. 150.000.000.000. deviden akan dibayarkan pada tgl 20 mei 2010</a:t>
            </a:r>
          </a:p>
        </p:txBody>
      </p:sp>
      <p:graphicFrame>
        <p:nvGraphicFramePr>
          <p:cNvPr id="4" name="Table 3"/>
          <p:cNvGraphicFramePr>
            <a:graphicFrameLocks noGrp="1"/>
          </p:cNvGraphicFramePr>
          <p:nvPr/>
        </p:nvGraphicFramePr>
        <p:xfrm>
          <a:off x="152400" y="2946400"/>
          <a:ext cx="8915400" cy="3377565"/>
        </p:xfrm>
        <a:graphic>
          <a:graphicData uri="http://schemas.openxmlformats.org/drawingml/2006/table">
            <a:tbl>
              <a:tblPr/>
              <a:tblGrid>
                <a:gridCol w="1406900"/>
                <a:gridCol w="183509"/>
                <a:gridCol w="3172534"/>
                <a:gridCol w="786496"/>
                <a:gridCol w="35824"/>
                <a:gridCol w="1667437"/>
                <a:gridCol w="1662700"/>
              </a:tblGrid>
              <a:tr h="350520">
                <a:tc gridSpan="2">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pengumunan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1800" b="0" i="0" u="none" strike="noStrike" dirty="0" smtClean="0">
                          <a:solidFill>
                            <a:srgbClr val="000000"/>
                          </a:solidFill>
                          <a:latin typeface="Calibri"/>
                        </a:rPr>
                        <a:t>20/02/2010</a:t>
                      </a:r>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Laba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Ditahan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Deviden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deviden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dibayarkan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1600" b="0" i="0" u="none" strike="noStrike" dirty="0" smtClean="0">
                          <a:solidFill>
                            <a:srgbClr val="000000"/>
                          </a:solidFill>
                          <a:latin typeface="Calibri"/>
                        </a:rPr>
                        <a:t>20/05/2010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Deviden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Hutang pajak penjualan/pendapatan</a:t>
            </a:r>
          </a:p>
        </p:txBody>
      </p:sp>
      <p:sp>
        <p:nvSpPr>
          <p:cNvPr id="3" name="Content Placeholder 2"/>
          <p:cNvSpPr>
            <a:spLocks noGrp="1"/>
          </p:cNvSpPr>
          <p:nvPr>
            <p:ph sz="quarter" idx="1"/>
          </p:nvPr>
        </p:nvSpPr>
        <p:spPr>
          <a:xfrm>
            <a:off x="457200" y="1600200"/>
            <a:ext cx="8229600" cy="1752600"/>
          </a:xfrm>
        </p:spPr>
        <p:txBody>
          <a:bodyPr/>
          <a:lstStyle/>
          <a:p>
            <a:pPr marL="0" eaLnBrk="1" hangingPunct="1">
              <a:buFont typeface="Arial" charset="0"/>
              <a:buNone/>
              <a:defRPr/>
            </a:pPr>
            <a:r>
              <a:rPr lang="en-US" dirty="0" err="1" smtClean="0"/>
              <a:t>Tgl</a:t>
            </a:r>
            <a:r>
              <a:rPr lang="en-US" dirty="0" smtClean="0"/>
              <a:t> 10 </a:t>
            </a:r>
            <a:r>
              <a:rPr lang="en-US" dirty="0" err="1" smtClean="0"/>
              <a:t>Pebruari</a:t>
            </a:r>
            <a:r>
              <a:rPr lang="en-US" dirty="0" smtClean="0"/>
              <a:t> 2010 </a:t>
            </a:r>
            <a:r>
              <a:rPr lang="en-US" dirty="0" err="1" smtClean="0"/>
              <a:t>di</a:t>
            </a:r>
            <a:r>
              <a:rPr lang="en-US" dirty="0" smtClean="0"/>
              <a:t> </a:t>
            </a:r>
            <a:r>
              <a:rPr lang="en-US" dirty="0" err="1" smtClean="0"/>
              <a:t>jual</a:t>
            </a:r>
            <a:r>
              <a:rPr lang="en-US" dirty="0" smtClean="0"/>
              <a:t> </a:t>
            </a:r>
            <a:r>
              <a:rPr lang="en-US" dirty="0" err="1" smtClean="0"/>
              <a:t>barang</a:t>
            </a:r>
            <a:r>
              <a:rPr lang="en-US" dirty="0" smtClean="0"/>
              <a:t> </a:t>
            </a:r>
            <a:r>
              <a:rPr lang="en-US" dirty="0" err="1" smtClean="0"/>
              <a:t>dagangan</a:t>
            </a:r>
            <a:r>
              <a:rPr lang="en-US" dirty="0" smtClean="0"/>
              <a:t> </a:t>
            </a:r>
            <a:r>
              <a:rPr lang="en-US" dirty="0" err="1" smtClean="0"/>
              <a:t>sebesar</a:t>
            </a:r>
            <a:r>
              <a:rPr lang="en-US" dirty="0" smtClean="0"/>
              <a:t> </a:t>
            </a:r>
            <a:r>
              <a:rPr lang="en-US" dirty="0" err="1" smtClean="0"/>
              <a:t>Rp</a:t>
            </a:r>
            <a:r>
              <a:rPr lang="en-US" dirty="0" smtClean="0"/>
              <a:t>. 10.000.000 </a:t>
            </a:r>
            <a:r>
              <a:rPr lang="en-US" dirty="0" err="1" smtClean="0"/>
              <a:t>di</a:t>
            </a:r>
            <a:r>
              <a:rPr lang="en-US" dirty="0" smtClean="0"/>
              <a:t> </a:t>
            </a:r>
            <a:r>
              <a:rPr lang="en-US" dirty="0" err="1" smtClean="0"/>
              <a:t>tambah</a:t>
            </a:r>
            <a:r>
              <a:rPr lang="en-US" dirty="0" smtClean="0"/>
              <a:t> PPN 10%  </a:t>
            </a:r>
            <a:r>
              <a:rPr lang="en-US" dirty="0" err="1" smtClean="0"/>
              <a:t>secara</a:t>
            </a:r>
            <a:r>
              <a:rPr lang="en-US" dirty="0" smtClean="0"/>
              <a:t> </a:t>
            </a:r>
            <a:r>
              <a:rPr lang="en-US" dirty="0" err="1" smtClean="0"/>
              <a:t>tunai</a:t>
            </a:r>
            <a:endParaRPr lang="en-US" dirty="0" smtClean="0"/>
          </a:p>
          <a:p>
            <a:pPr eaLnBrk="1" hangingPunct="1">
              <a:buFont typeface="Arial" charset="0"/>
              <a:buNone/>
              <a:defRPr/>
            </a:pPr>
            <a:endParaRPr lang="en-US" dirty="0"/>
          </a:p>
        </p:txBody>
      </p:sp>
      <p:graphicFrame>
        <p:nvGraphicFramePr>
          <p:cNvPr id="4" name="Table 3"/>
          <p:cNvGraphicFramePr>
            <a:graphicFrameLocks noGrp="1"/>
          </p:cNvGraphicFramePr>
          <p:nvPr/>
        </p:nvGraphicFramePr>
        <p:xfrm>
          <a:off x="152400" y="3251200"/>
          <a:ext cx="8915400" cy="3377565"/>
        </p:xfrm>
        <a:graphic>
          <a:graphicData uri="http://schemas.openxmlformats.org/drawingml/2006/table">
            <a:tbl>
              <a:tblPr/>
              <a:tblGrid>
                <a:gridCol w="1406900"/>
                <a:gridCol w="183509"/>
                <a:gridCol w="3172534"/>
                <a:gridCol w="786496"/>
                <a:gridCol w="35824"/>
                <a:gridCol w="1667437"/>
                <a:gridCol w="1662700"/>
              </a:tblGrid>
              <a:tr h="350520">
                <a:tc gridSpan="2">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pengumunan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1800" b="0" i="0" u="none" strike="noStrike" dirty="0" smtClean="0">
                          <a:solidFill>
                            <a:srgbClr val="000000"/>
                          </a:solidFill>
                          <a:latin typeface="Calibri"/>
                        </a:rPr>
                        <a:t>10/02/2010</a:t>
                      </a:r>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2400" b="0" i="0" u="none" strike="noStrike" dirty="0" smtClean="0">
                          <a:solidFill>
                            <a:srgbClr val="000000"/>
                          </a:solidFill>
                          <a:latin typeface="Calibri"/>
                        </a:rPr>
                        <a:t>11.000.000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Penjualan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PPN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1" u="none" strike="noStrike" dirty="0" smtClean="0">
                          <a:solidFill>
                            <a:srgbClr val="000000"/>
                          </a:solidFill>
                          <a:latin typeface="Calibri"/>
                        </a:rPr>
                        <a:t>PPN</a:t>
                      </a:r>
                      <a:r>
                        <a:rPr lang="en-US" sz="2400" b="0" i="1" u="none" strike="noStrike" baseline="0" dirty="0" smtClean="0">
                          <a:solidFill>
                            <a:srgbClr val="000000"/>
                          </a:solidFill>
                          <a:latin typeface="Calibri"/>
                        </a:rPr>
                        <a:t> = 10% X 10.000.000 = </a:t>
                      </a:r>
                      <a:r>
                        <a:rPr lang="en-US" sz="2400" b="0" i="1" u="none" strike="noStrike" baseline="0" dirty="0" err="1" smtClean="0">
                          <a:solidFill>
                            <a:srgbClr val="000000"/>
                          </a:solidFill>
                          <a:latin typeface="Calibri"/>
                        </a:rPr>
                        <a:t>Rp</a:t>
                      </a:r>
                      <a:r>
                        <a:rPr lang="en-US" sz="2400" b="0" i="1" u="none" strike="noStrike" baseline="0" dirty="0" smtClean="0">
                          <a:solidFill>
                            <a:srgbClr val="000000"/>
                          </a:solidFill>
                          <a:latin typeface="Calibri"/>
                        </a:rPr>
                        <a:t>. 1.000.000</a:t>
                      </a:r>
                      <a:endParaRPr lang="en-US" sz="2400" b="0" i="1"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dirty="0"/>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dirty="0"/>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normAutofit/>
          </a:bodyPr>
          <a:lstStyle/>
          <a:p>
            <a:pPr algn="ctr">
              <a:buNone/>
            </a:pPr>
            <a:r>
              <a:rPr lang="id-ID" sz="5400" dirty="0" smtClean="0"/>
              <a:t>TERIMA KASIH</a:t>
            </a:r>
            <a:endParaRPr lang="id-ID"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Definisi</a:t>
            </a:r>
          </a:p>
        </p:txBody>
      </p:sp>
      <p:sp>
        <p:nvSpPr>
          <p:cNvPr id="3" name="Content Placeholder 2"/>
          <p:cNvSpPr>
            <a:spLocks noGrp="1"/>
          </p:cNvSpPr>
          <p:nvPr>
            <p:ph sz="quarter" idx="1"/>
          </p:nvPr>
        </p:nvSpPr>
        <p:spPr/>
        <p:txBody>
          <a:bodyPr rtlCol="0">
            <a:normAutofit/>
          </a:bodyPr>
          <a:lstStyle/>
          <a:p>
            <a:pPr eaLnBrk="1" fontAlgn="auto" hangingPunct="1">
              <a:spcAft>
                <a:spcPts val="0"/>
              </a:spcAft>
              <a:buFont typeface="Arial" pitchFamily="34" charset="0"/>
              <a:buNone/>
              <a:defRPr/>
            </a:pPr>
            <a:r>
              <a:rPr lang="en-US" dirty="0" err="1" smtClean="0"/>
              <a:t>Kewajiban</a:t>
            </a:r>
            <a:r>
              <a:rPr lang="en-US" dirty="0" smtClean="0"/>
              <a:t> </a:t>
            </a:r>
            <a:r>
              <a:rPr lang="en-US" dirty="0" err="1" smtClean="0"/>
              <a:t>lancar</a:t>
            </a:r>
            <a:r>
              <a:rPr lang="en-US" dirty="0" smtClean="0"/>
              <a:t> </a:t>
            </a:r>
            <a:r>
              <a:rPr lang="en-US" dirty="0" err="1" smtClean="0"/>
              <a:t>merupakan</a:t>
            </a:r>
            <a:r>
              <a:rPr lang="en-US" dirty="0" smtClean="0"/>
              <a:t> </a:t>
            </a:r>
            <a:r>
              <a:rPr lang="en-US" dirty="0" err="1" smtClean="0"/>
              <a:t>jenis</a:t>
            </a:r>
            <a:r>
              <a:rPr lang="en-US" dirty="0" smtClean="0"/>
              <a:t> </a:t>
            </a:r>
            <a:r>
              <a:rPr lang="en-US" dirty="0" err="1" smtClean="0"/>
              <a:t>utang</a:t>
            </a:r>
            <a:r>
              <a:rPr lang="en-US" dirty="0" smtClean="0"/>
              <a:t> yang </a:t>
            </a:r>
            <a:r>
              <a:rPr lang="en-US" dirty="0" err="1" smtClean="0"/>
              <a:t>memiliki</a:t>
            </a:r>
            <a:r>
              <a:rPr lang="en-US" dirty="0" smtClean="0"/>
              <a:t> </a:t>
            </a:r>
            <a:r>
              <a:rPr lang="en-US" dirty="0" err="1" smtClean="0"/>
              <a:t>dua</a:t>
            </a:r>
            <a:r>
              <a:rPr lang="en-US" dirty="0" smtClean="0"/>
              <a:t> </a:t>
            </a:r>
            <a:r>
              <a:rPr lang="en-US" dirty="0" err="1" smtClean="0"/>
              <a:t>kriteria</a:t>
            </a:r>
            <a:r>
              <a:rPr lang="en-US" dirty="0" smtClean="0"/>
              <a:t> </a:t>
            </a:r>
            <a:r>
              <a:rPr lang="en-US" dirty="0" err="1" smtClean="0"/>
              <a:t>Yaitu</a:t>
            </a:r>
            <a:r>
              <a:rPr lang="en-US" dirty="0" smtClean="0"/>
              <a:t> : </a:t>
            </a:r>
          </a:p>
          <a:p>
            <a:pPr marL="514350" indent="-514350" eaLnBrk="1" fontAlgn="auto" hangingPunct="1">
              <a:spcAft>
                <a:spcPts val="0"/>
              </a:spcAft>
              <a:buFont typeface="Arial" pitchFamily="34" charset="0"/>
              <a:buAutoNum type="arabicPeriod"/>
              <a:defRPr/>
            </a:pPr>
            <a:r>
              <a:rPr lang="en-US" dirty="0" err="1" smtClean="0"/>
              <a:t>Diharapkan</a:t>
            </a:r>
            <a:r>
              <a:rPr lang="en-US" dirty="0" smtClean="0"/>
              <a:t> </a:t>
            </a:r>
            <a:r>
              <a:rPr lang="en-US" dirty="0" err="1" smtClean="0"/>
              <a:t>dapat</a:t>
            </a:r>
            <a:r>
              <a:rPr lang="en-US" dirty="0" smtClean="0"/>
              <a:t> </a:t>
            </a:r>
            <a:r>
              <a:rPr lang="en-US" dirty="0" err="1" smtClean="0"/>
              <a:t>dibayar</a:t>
            </a:r>
            <a:r>
              <a:rPr lang="en-US" dirty="0" smtClean="0"/>
              <a:t> </a:t>
            </a:r>
            <a:r>
              <a:rPr lang="en-US" dirty="0" err="1" smtClean="0"/>
              <a:t>dari</a:t>
            </a:r>
            <a:r>
              <a:rPr lang="en-US" dirty="0" smtClean="0"/>
              <a:t> </a:t>
            </a:r>
            <a:r>
              <a:rPr lang="en-US" dirty="0" err="1" smtClean="0"/>
              <a:t>aset</a:t>
            </a:r>
            <a:r>
              <a:rPr lang="en-US" dirty="0" smtClean="0"/>
              <a:t> </a:t>
            </a:r>
            <a:r>
              <a:rPr lang="en-US" dirty="0" err="1" smtClean="0"/>
              <a:t>lancar</a:t>
            </a:r>
            <a:r>
              <a:rPr lang="en-US" dirty="0" smtClean="0"/>
              <a:t> yang </a:t>
            </a:r>
            <a:r>
              <a:rPr lang="en-US" dirty="0" err="1" smtClean="0"/>
              <a:t>ada</a:t>
            </a:r>
            <a:r>
              <a:rPr lang="en-US" dirty="0" smtClean="0"/>
              <a:t> </a:t>
            </a:r>
            <a:r>
              <a:rPr lang="en-US" dirty="0" err="1" smtClean="0"/>
              <a:t>atau</a:t>
            </a:r>
            <a:r>
              <a:rPr lang="en-US" dirty="0" smtClean="0"/>
              <a:t> </a:t>
            </a:r>
            <a:r>
              <a:rPr lang="en-US" dirty="0" err="1" smtClean="0"/>
              <a:t>dengan</a:t>
            </a:r>
            <a:r>
              <a:rPr lang="en-US" dirty="0" smtClean="0"/>
              <a:t> </a:t>
            </a:r>
            <a:r>
              <a:rPr lang="en-US" dirty="0" err="1" smtClean="0"/>
              <a:t>membuat</a:t>
            </a:r>
            <a:r>
              <a:rPr lang="en-US" dirty="0" smtClean="0"/>
              <a:t> </a:t>
            </a:r>
            <a:r>
              <a:rPr lang="en-US" dirty="0" err="1" smtClean="0"/>
              <a:t>kewajiban</a:t>
            </a:r>
            <a:r>
              <a:rPr lang="en-US" dirty="0" smtClean="0"/>
              <a:t> </a:t>
            </a:r>
            <a:r>
              <a:rPr lang="en-US" dirty="0" err="1" smtClean="0"/>
              <a:t>jangka</a:t>
            </a:r>
            <a:r>
              <a:rPr lang="en-US" dirty="0" smtClean="0"/>
              <a:t> </a:t>
            </a:r>
            <a:r>
              <a:rPr lang="en-US" dirty="0" err="1" smtClean="0"/>
              <a:t>pendek</a:t>
            </a:r>
            <a:r>
              <a:rPr lang="en-US" dirty="0" smtClean="0"/>
              <a:t> </a:t>
            </a:r>
            <a:r>
              <a:rPr lang="en-US" dirty="0" err="1" smtClean="0"/>
              <a:t>baru</a:t>
            </a:r>
            <a:r>
              <a:rPr lang="en-US" dirty="0" smtClean="0"/>
              <a:t> </a:t>
            </a:r>
            <a:r>
              <a:rPr lang="en-US" dirty="0" err="1" smtClean="0"/>
              <a:t>lainnya</a:t>
            </a:r>
            <a:r>
              <a:rPr lang="en-US" dirty="0" smtClean="0"/>
              <a:t>.</a:t>
            </a:r>
          </a:p>
          <a:p>
            <a:pPr marL="514350" indent="-514350" eaLnBrk="1" fontAlgn="auto" hangingPunct="1">
              <a:spcAft>
                <a:spcPts val="0"/>
              </a:spcAft>
              <a:buFont typeface="Arial" pitchFamily="34" charset="0"/>
              <a:buAutoNum type="arabicPeriod"/>
              <a:defRPr/>
            </a:pPr>
            <a:r>
              <a:rPr lang="en-US" dirty="0" err="1" smtClean="0"/>
              <a:t>Hutang</a:t>
            </a:r>
            <a:r>
              <a:rPr lang="en-US" dirty="0" smtClean="0"/>
              <a:t> yang </a:t>
            </a:r>
            <a:r>
              <a:rPr lang="en-US" dirty="0" err="1" smtClean="0"/>
              <a:t>diperkirakan</a:t>
            </a:r>
            <a:r>
              <a:rPr lang="en-US" dirty="0" smtClean="0"/>
              <a:t> </a:t>
            </a:r>
            <a:r>
              <a:rPr lang="en-US" dirty="0" err="1" smtClean="0"/>
              <a:t>akan</a:t>
            </a:r>
            <a:r>
              <a:rPr lang="en-US" dirty="0" smtClean="0"/>
              <a:t> </a:t>
            </a:r>
            <a:r>
              <a:rPr lang="en-US" dirty="0" err="1" smtClean="0"/>
              <a:t>dibayar</a:t>
            </a:r>
            <a:r>
              <a:rPr lang="en-US" dirty="0" smtClean="0"/>
              <a:t> </a:t>
            </a:r>
            <a:r>
              <a:rPr lang="en-US" dirty="0" err="1" smtClean="0"/>
              <a:t>dalam</a:t>
            </a:r>
            <a:r>
              <a:rPr lang="en-US" dirty="0" smtClean="0"/>
              <a:t> </a:t>
            </a:r>
            <a:r>
              <a:rPr lang="en-US" dirty="0" err="1" smtClean="0"/>
              <a:t>jangka</a:t>
            </a:r>
            <a:r>
              <a:rPr lang="en-US" dirty="0" smtClean="0"/>
              <a:t> </a:t>
            </a:r>
            <a:r>
              <a:rPr lang="en-US" dirty="0" err="1" smtClean="0"/>
              <a:t>waktu</a:t>
            </a:r>
            <a:r>
              <a:rPr lang="en-US" dirty="0" smtClean="0"/>
              <a:t> </a:t>
            </a:r>
            <a:r>
              <a:rPr lang="en-US" dirty="0" err="1" smtClean="0"/>
              <a:t>satu</a:t>
            </a:r>
            <a:r>
              <a:rPr lang="en-US" dirty="0" smtClean="0"/>
              <a:t> </a:t>
            </a:r>
            <a:r>
              <a:rPr lang="en-US" dirty="0" err="1" smtClean="0"/>
              <a:t>tahu</a:t>
            </a:r>
            <a:r>
              <a:rPr lang="en-US" dirty="0" smtClean="0"/>
              <a:t> </a:t>
            </a:r>
            <a:r>
              <a:rPr lang="en-US" dirty="0" err="1" smtClean="0"/>
              <a:t>atau</a:t>
            </a:r>
            <a:r>
              <a:rPr lang="en-US" dirty="0" smtClean="0"/>
              <a:t> </a:t>
            </a:r>
            <a:r>
              <a:rPr lang="en-US" dirty="0" err="1" smtClean="0"/>
              <a:t>siklus</a:t>
            </a:r>
            <a:r>
              <a:rPr lang="en-US" dirty="0" smtClean="0"/>
              <a:t> </a:t>
            </a:r>
            <a:r>
              <a:rPr lang="en-US" dirty="0" err="1" smtClean="0"/>
              <a:t>operasi</a:t>
            </a:r>
            <a:r>
              <a:rPr lang="en-US" dirty="0" smtClean="0"/>
              <a:t> </a:t>
            </a:r>
            <a:r>
              <a:rPr lang="en-US" dirty="0" err="1" smtClean="0"/>
              <a:t>perusahaan</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Jenis Kewajiban Lancar</a:t>
            </a:r>
          </a:p>
        </p:txBody>
      </p:sp>
      <p:sp>
        <p:nvSpPr>
          <p:cNvPr id="3" name="Content Placeholder 2"/>
          <p:cNvSpPr>
            <a:spLocks noGrp="1"/>
          </p:cNvSpPr>
          <p:nvPr>
            <p:ph sz="quarter" idx="1"/>
          </p:nvPr>
        </p:nvSpPr>
        <p:spPr/>
        <p:txBody>
          <a:bodyPr rtlCol="0">
            <a:normAutofit/>
          </a:bodyPr>
          <a:lstStyle/>
          <a:p>
            <a:pPr marL="457200" indent="-457200" eaLnBrk="1" fontAlgn="auto" hangingPunct="1">
              <a:spcBef>
                <a:spcPct val="50000"/>
              </a:spcBef>
              <a:spcAft>
                <a:spcPts val="0"/>
              </a:spcAft>
              <a:buFontTx/>
              <a:buAutoNum type="arabicPeriod"/>
              <a:defRPr/>
            </a:pPr>
            <a:r>
              <a:rPr lang="en-US" dirty="0" err="1" smtClean="0"/>
              <a:t>Hutang</a:t>
            </a:r>
            <a:r>
              <a:rPr lang="en-US" dirty="0" smtClean="0"/>
              <a:t> Usaha</a:t>
            </a:r>
          </a:p>
          <a:p>
            <a:pPr marL="457200" indent="-457200" eaLnBrk="1" fontAlgn="auto" hangingPunct="1">
              <a:spcBef>
                <a:spcPct val="50000"/>
              </a:spcBef>
              <a:spcAft>
                <a:spcPts val="0"/>
              </a:spcAft>
              <a:buFontTx/>
              <a:buAutoNum type="arabicPeriod"/>
              <a:defRPr/>
            </a:pPr>
            <a:r>
              <a:rPr lang="en-US" dirty="0" smtClean="0"/>
              <a:t>Wesel Bayar</a:t>
            </a:r>
          </a:p>
          <a:p>
            <a:pPr marL="457200" indent="-457200" eaLnBrk="1" fontAlgn="auto" hangingPunct="1">
              <a:spcBef>
                <a:spcPct val="50000"/>
              </a:spcBef>
              <a:spcAft>
                <a:spcPts val="0"/>
              </a:spcAft>
              <a:buFontTx/>
              <a:buAutoNum type="arabicPeriod"/>
              <a:defRPr/>
            </a:pPr>
            <a:r>
              <a:rPr lang="en-US" dirty="0" err="1" smtClean="0"/>
              <a:t>Hutang</a:t>
            </a:r>
            <a:r>
              <a:rPr lang="en-US" dirty="0" smtClean="0"/>
              <a:t> </a:t>
            </a:r>
            <a:r>
              <a:rPr lang="en-US" dirty="0" err="1" smtClean="0"/>
              <a:t>Jk</a:t>
            </a:r>
            <a:r>
              <a:rPr lang="en-US" dirty="0" smtClean="0"/>
              <a:t> </a:t>
            </a:r>
            <a:r>
              <a:rPr lang="en-US" dirty="0" err="1" smtClean="0"/>
              <a:t>Panjang</a:t>
            </a:r>
            <a:r>
              <a:rPr lang="en-US" dirty="0" smtClean="0"/>
              <a:t> </a:t>
            </a:r>
            <a:r>
              <a:rPr lang="en-US" dirty="0" err="1" smtClean="0"/>
              <a:t>yg</a:t>
            </a:r>
            <a:r>
              <a:rPr lang="en-US" dirty="0" smtClean="0"/>
              <a:t> </a:t>
            </a:r>
            <a:r>
              <a:rPr lang="en-US" dirty="0" err="1" smtClean="0"/>
              <a:t>jatuh</a:t>
            </a:r>
            <a:r>
              <a:rPr lang="en-US" dirty="0" smtClean="0"/>
              <a:t> tempo</a:t>
            </a:r>
          </a:p>
          <a:p>
            <a:pPr marL="457200" indent="-457200" eaLnBrk="1" fontAlgn="auto" hangingPunct="1">
              <a:spcBef>
                <a:spcPct val="50000"/>
              </a:spcBef>
              <a:spcAft>
                <a:spcPts val="0"/>
              </a:spcAft>
              <a:buFontTx/>
              <a:buAutoNum type="arabicPeriod"/>
              <a:defRPr/>
            </a:pPr>
            <a:r>
              <a:rPr lang="en-US" smtClean="0"/>
              <a:t>Hutang</a:t>
            </a:r>
            <a:r>
              <a:rPr lang="en-US" dirty="0" smtClean="0"/>
              <a:t> </a:t>
            </a:r>
            <a:r>
              <a:rPr lang="en-US" dirty="0" err="1" smtClean="0"/>
              <a:t>deviden</a:t>
            </a:r>
            <a:endParaRPr lang="en-US" dirty="0" smtClean="0"/>
          </a:p>
          <a:p>
            <a:pPr marL="457200" indent="-457200" eaLnBrk="1" fontAlgn="auto" hangingPunct="1">
              <a:spcBef>
                <a:spcPct val="50000"/>
              </a:spcBef>
              <a:spcAft>
                <a:spcPts val="0"/>
              </a:spcAft>
              <a:buFontTx/>
              <a:buAutoNum type="arabicPeriod"/>
              <a:defRPr/>
            </a:pPr>
            <a:r>
              <a:rPr lang="en-US" dirty="0" err="1" smtClean="0"/>
              <a:t>Pendapatan</a:t>
            </a:r>
            <a:r>
              <a:rPr lang="en-US" dirty="0" smtClean="0"/>
              <a:t> </a:t>
            </a:r>
            <a:r>
              <a:rPr lang="en-US" dirty="0" err="1" smtClean="0"/>
              <a:t>diterima</a:t>
            </a:r>
            <a:r>
              <a:rPr lang="en-US" dirty="0" smtClean="0"/>
              <a:t> </a:t>
            </a:r>
            <a:r>
              <a:rPr lang="en-US" dirty="0" err="1" smtClean="0"/>
              <a:t>dimuka</a:t>
            </a:r>
            <a:endParaRPr lang="en-US" dirty="0" smtClean="0"/>
          </a:p>
          <a:p>
            <a:pPr marL="457200" indent="-457200" eaLnBrk="1" fontAlgn="auto" hangingPunct="1">
              <a:spcBef>
                <a:spcPct val="50000"/>
              </a:spcBef>
              <a:spcAft>
                <a:spcPts val="0"/>
              </a:spcAft>
              <a:buFontTx/>
              <a:buAutoNum type="arabicPeriod"/>
              <a:defRPr/>
            </a:pPr>
            <a:r>
              <a:rPr lang="en-US" dirty="0" err="1" smtClean="0"/>
              <a:t>Hutang</a:t>
            </a:r>
            <a:r>
              <a:rPr lang="en-US" dirty="0" smtClean="0"/>
              <a:t> </a:t>
            </a:r>
            <a:r>
              <a:rPr lang="en-US" dirty="0" err="1" smtClean="0"/>
              <a:t>pajak</a:t>
            </a:r>
            <a:r>
              <a:rPr lang="en-US" dirty="0" smtClean="0"/>
              <a:t> </a:t>
            </a:r>
            <a:r>
              <a:rPr lang="en-US" dirty="0" err="1" smtClean="0"/>
              <a:t>penjualan</a:t>
            </a:r>
            <a:r>
              <a:rPr lang="en-US" dirty="0" smtClean="0"/>
              <a:t>/</a:t>
            </a:r>
            <a:r>
              <a:rPr lang="en-US" dirty="0" err="1" smtClean="0"/>
              <a:t>pendapatn</a:t>
            </a:r>
            <a:endParaRPr lang="en-US" dirty="0" smtClean="0"/>
          </a:p>
          <a:p>
            <a:pPr marL="457200" indent="-457200" eaLnBrk="1" fontAlgn="auto" hangingPunct="1">
              <a:spcBef>
                <a:spcPct val="50000"/>
              </a:spcBef>
              <a:spcAft>
                <a:spcPts val="0"/>
              </a:spcAft>
              <a:buFontTx/>
              <a:buAutoNum type="arabicPeriod"/>
              <a:defRPr/>
            </a:pPr>
            <a:r>
              <a:rPr lang="en-US" dirty="0" err="1" smtClean="0"/>
              <a:t>Kewajiban</a:t>
            </a:r>
            <a:r>
              <a:rPr lang="en-US" dirty="0" smtClean="0"/>
              <a:t> </a:t>
            </a:r>
            <a:r>
              <a:rPr lang="en-US" dirty="0" err="1" smtClean="0"/>
              <a:t>kpd</a:t>
            </a:r>
            <a:r>
              <a:rPr lang="en-US" dirty="0" smtClean="0"/>
              <a:t> employee</a:t>
            </a:r>
          </a:p>
          <a:p>
            <a:pPr eaLnBrk="1" fontAlgn="auto" hangingPunct="1">
              <a:spcAft>
                <a:spcPts val="0"/>
              </a:spcAft>
              <a:buFont typeface="Arial" pitchFamily="34" charset="0"/>
              <a:buNone/>
              <a:defRPr/>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rtlCol="0">
            <a:normAutofit fontScale="90000"/>
          </a:bodyPr>
          <a:lstStyle/>
          <a:p>
            <a:pPr eaLnBrk="1" fontAlgn="auto" hangingPunct="1">
              <a:spcAft>
                <a:spcPts val="0"/>
              </a:spcAft>
              <a:defRPr/>
            </a:pPr>
            <a:r>
              <a:rPr lang="en-US" dirty="0" err="1" smtClean="0"/>
              <a:t>Akuntansi</a:t>
            </a:r>
            <a:r>
              <a:rPr lang="en-US" dirty="0" smtClean="0"/>
              <a:t> </a:t>
            </a:r>
            <a:r>
              <a:rPr lang="en-US" dirty="0" err="1" smtClean="0"/>
              <a:t>Hutang</a:t>
            </a:r>
            <a:r>
              <a:rPr lang="en-US" dirty="0" smtClean="0"/>
              <a:t> Usaha (</a:t>
            </a:r>
            <a:r>
              <a:rPr lang="en-US" i="1" dirty="0" smtClean="0"/>
              <a:t>account payable</a:t>
            </a:r>
            <a:r>
              <a:rPr lang="en-US" dirty="0" smtClean="0"/>
              <a:t>)</a:t>
            </a:r>
          </a:p>
        </p:txBody>
      </p:sp>
      <p:sp>
        <p:nvSpPr>
          <p:cNvPr id="3" name="Content Placeholder 2"/>
          <p:cNvSpPr>
            <a:spLocks noGrp="1"/>
          </p:cNvSpPr>
          <p:nvPr>
            <p:ph sz="quarter" idx="1"/>
          </p:nvPr>
        </p:nvSpPr>
        <p:spPr>
          <a:xfrm>
            <a:off x="381000" y="1219200"/>
            <a:ext cx="8229600" cy="2438400"/>
          </a:xfrm>
        </p:spPr>
        <p:txBody>
          <a:bodyPr rtlCol="0">
            <a:normAutofit/>
          </a:bodyPr>
          <a:lstStyle/>
          <a:p>
            <a:pPr eaLnBrk="1" fontAlgn="auto" hangingPunct="1">
              <a:spcAft>
                <a:spcPts val="0"/>
              </a:spcAft>
              <a:buFont typeface="Arial" pitchFamily="34" charset="0"/>
              <a:buNone/>
              <a:defRPr/>
            </a:pPr>
            <a:r>
              <a:rPr lang="en-US" dirty="0" err="1" smtClean="0"/>
              <a:t>Tgl</a:t>
            </a:r>
            <a:r>
              <a:rPr lang="en-US" dirty="0" smtClean="0"/>
              <a:t> 3 </a:t>
            </a:r>
            <a:r>
              <a:rPr lang="en-US" dirty="0" err="1" smtClean="0"/>
              <a:t>Pebruari</a:t>
            </a:r>
            <a:r>
              <a:rPr lang="en-US" dirty="0" smtClean="0"/>
              <a:t> 2010 </a:t>
            </a:r>
            <a:r>
              <a:rPr lang="en-US" dirty="0" err="1" smtClean="0"/>
              <a:t>di</a:t>
            </a:r>
            <a:r>
              <a:rPr lang="en-US" dirty="0" smtClean="0"/>
              <a:t> </a:t>
            </a:r>
            <a:r>
              <a:rPr lang="en-US" dirty="0" err="1" smtClean="0"/>
              <a:t>beli</a:t>
            </a:r>
            <a:r>
              <a:rPr lang="en-US" dirty="0" smtClean="0"/>
              <a:t> </a:t>
            </a:r>
            <a:r>
              <a:rPr lang="en-US" dirty="0" err="1" smtClean="0"/>
              <a:t>barang</a:t>
            </a:r>
            <a:r>
              <a:rPr lang="en-US" dirty="0" smtClean="0"/>
              <a:t> </a:t>
            </a:r>
            <a:r>
              <a:rPr lang="en-US" dirty="0" err="1" smtClean="0"/>
              <a:t>dagangan</a:t>
            </a:r>
            <a:r>
              <a:rPr lang="en-US" dirty="0" smtClean="0"/>
              <a:t> </a:t>
            </a:r>
            <a:r>
              <a:rPr lang="en-US" dirty="0" err="1" smtClean="0"/>
              <a:t>sebesar</a:t>
            </a:r>
            <a:r>
              <a:rPr lang="en-US" dirty="0" smtClean="0"/>
              <a:t> </a:t>
            </a:r>
            <a:r>
              <a:rPr lang="en-US" dirty="0" err="1" smtClean="0"/>
              <a:t>Rp</a:t>
            </a:r>
            <a:r>
              <a:rPr lang="en-US" dirty="0" smtClean="0"/>
              <a:t>. 20.000.000 </a:t>
            </a:r>
            <a:r>
              <a:rPr lang="en-US" dirty="0" err="1" smtClean="0"/>
              <a:t>di</a:t>
            </a:r>
            <a:r>
              <a:rPr lang="en-US" dirty="0" smtClean="0"/>
              <a:t> </a:t>
            </a:r>
            <a:r>
              <a:rPr lang="en-US" dirty="0" err="1" smtClean="0"/>
              <a:t>tambah</a:t>
            </a:r>
            <a:r>
              <a:rPr lang="en-US" dirty="0" smtClean="0"/>
              <a:t> PPN 10% </a:t>
            </a:r>
            <a:r>
              <a:rPr lang="en-US" dirty="0" err="1" smtClean="0"/>
              <a:t>dengan</a:t>
            </a:r>
            <a:r>
              <a:rPr lang="en-US" dirty="0" smtClean="0"/>
              <a:t> </a:t>
            </a:r>
            <a:r>
              <a:rPr lang="en-US" dirty="0" err="1" smtClean="0"/>
              <a:t>termin</a:t>
            </a:r>
            <a:r>
              <a:rPr lang="en-US" dirty="0" smtClean="0"/>
              <a:t> 2/10/,n/30</a:t>
            </a:r>
          </a:p>
          <a:p>
            <a:pPr eaLnBrk="1" fontAlgn="auto" hangingPunct="1">
              <a:spcAft>
                <a:spcPts val="0"/>
              </a:spcAft>
              <a:buFont typeface="Arial" pitchFamily="34" charset="0"/>
              <a:buNone/>
              <a:defRPr/>
            </a:pPr>
            <a:r>
              <a:rPr lang="en-US" dirty="0" err="1" smtClean="0"/>
              <a:t>Tgl</a:t>
            </a:r>
            <a:r>
              <a:rPr lang="en-US" dirty="0" smtClean="0"/>
              <a:t> 10 </a:t>
            </a:r>
            <a:r>
              <a:rPr lang="en-US" dirty="0" err="1" smtClean="0"/>
              <a:t>pebruari</a:t>
            </a:r>
            <a:r>
              <a:rPr lang="en-US" dirty="0" smtClean="0"/>
              <a:t> 2010 </a:t>
            </a:r>
            <a:r>
              <a:rPr lang="en-US" dirty="0" err="1" smtClean="0"/>
              <a:t>dibayar</a:t>
            </a:r>
            <a:r>
              <a:rPr lang="en-US" dirty="0" smtClean="0"/>
              <a:t> </a:t>
            </a:r>
            <a:r>
              <a:rPr lang="en-US" dirty="0" err="1" smtClean="0"/>
              <a:t>atas</a:t>
            </a:r>
            <a:r>
              <a:rPr lang="en-US" dirty="0" smtClean="0"/>
              <a:t> </a:t>
            </a:r>
            <a:r>
              <a:rPr lang="en-US" dirty="0" err="1" smtClean="0"/>
              <a:t>hutang</a:t>
            </a:r>
            <a:r>
              <a:rPr lang="en-US" dirty="0" smtClean="0"/>
              <a:t> </a:t>
            </a:r>
            <a:r>
              <a:rPr lang="en-US" dirty="0" err="1" smtClean="0"/>
              <a:t>tgl</a:t>
            </a:r>
            <a:r>
              <a:rPr lang="en-US" dirty="0" smtClean="0"/>
              <a:t> 3 </a:t>
            </a:r>
            <a:r>
              <a:rPr lang="en-US" dirty="0" err="1" smtClean="0"/>
              <a:t>Pebruari</a:t>
            </a:r>
            <a:r>
              <a:rPr lang="en-US" dirty="0" smtClean="0"/>
              <a:t> 2010  </a:t>
            </a:r>
          </a:p>
        </p:txBody>
      </p:sp>
      <p:graphicFrame>
        <p:nvGraphicFramePr>
          <p:cNvPr id="4" name="Table 3"/>
          <p:cNvGraphicFramePr>
            <a:graphicFrameLocks noGrp="1"/>
          </p:cNvGraphicFramePr>
          <p:nvPr/>
        </p:nvGraphicFramePr>
        <p:xfrm>
          <a:off x="533400" y="3733800"/>
          <a:ext cx="8382001" cy="3002280"/>
        </p:xfrm>
        <a:graphic>
          <a:graphicData uri="http://schemas.openxmlformats.org/drawingml/2006/table">
            <a:tbl>
              <a:tblPr/>
              <a:tblGrid>
                <a:gridCol w="1457740"/>
                <a:gridCol w="2907886"/>
                <a:gridCol w="923985"/>
                <a:gridCol w="1568389"/>
                <a:gridCol w="1524001"/>
              </a:tblGrid>
              <a:tr h="350520">
                <a:tc>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3/2/2010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r>
                        <a:rPr lang="en-US" sz="2400" b="0" i="0" u="none" strike="noStrike" dirty="0" err="1" smtClean="0">
                          <a:solidFill>
                            <a:srgbClr val="000000"/>
                          </a:solidFill>
                          <a:latin typeface="Calibri"/>
                        </a:rPr>
                        <a:t>Pembelian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20.000.000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PPN </a:t>
                      </a:r>
                      <a:r>
                        <a:rPr lang="en-US" sz="2400" b="0" i="0" u="none" strike="noStrike" dirty="0" err="1" smtClean="0">
                          <a:solidFill>
                            <a:srgbClr val="000000"/>
                          </a:solidFill>
                          <a:latin typeface="Calibri"/>
                        </a:rPr>
                        <a:t>Masukan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2.000.000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Hutang</a:t>
                      </a:r>
                      <a:r>
                        <a:rPr lang="en-US" sz="2400" b="0" i="0" u="none" strike="noStrike" dirty="0" smtClean="0">
                          <a:solidFill>
                            <a:srgbClr val="000000"/>
                          </a:solidFill>
                          <a:latin typeface="Calibri"/>
                        </a:rPr>
                        <a:t> Usaha</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22.000.000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smtClean="0">
                          <a:solidFill>
                            <a:srgbClr val="000000"/>
                          </a:solidFill>
                          <a:latin typeface="Calibri"/>
                        </a:rPr>
                        <a:t>10/2/2010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err="1" smtClean="0">
                          <a:solidFill>
                            <a:srgbClr val="000000"/>
                          </a:solidFill>
                          <a:latin typeface="Calibri"/>
                        </a:rPr>
                        <a:t>Hutang</a:t>
                      </a:r>
                      <a:r>
                        <a:rPr lang="en-US" sz="2400" b="0" i="0" u="none" strike="noStrike" dirty="0" smtClean="0">
                          <a:solidFill>
                            <a:srgbClr val="000000"/>
                          </a:solidFill>
                          <a:latin typeface="Calibri"/>
                        </a:rPr>
                        <a:t> Usaha</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22.000.000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21.600.000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Potongan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Pemb</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400.000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Wesel Bayar (</a:t>
            </a:r>
            <a:r>
              <a:rPr lang="en-US" i="1" smtClean="0"/>
              <a:t>Note Payable</a:t>
            </a:r>
            <a:r>
              <a:rPr lang="en-US" smtClean="0"/>
              <a:t>)</a:t>
            </a:r>
          </a:p>
        </p:txBody>
      </p:sp>
      <p:sp>
        <p:nvSpPr>
          <p:cNvPr id="6147" name="Content Placeholder 2"/>
          <p:cNvSpPr>
            <a:spLocks noGrp="1"/>
          </p:cNvSpPr>
          <p:nvPr>
            <p:ph sz="quarter" idx="1"/>
          </p:nvPr>
        </p:nvSpPr>
        <p:spPr>
          <a:xfrm>
            <a:off x="457200" y="2209800"/>
            <a:ext cx="8229600" cy="3352800"/>
          </a:xfrm>
        </p:spPr>
        <p:txBody>
          <a:bodyPr/>
          <a:lstStyle/>
          <a:p>
            <a:pPr marL="0" eaLnBrk="1" hangingPunct="1">
              <a:buFont typeface="Arial" charset="0"/>
              <a:buNone/>
            </a:pPr>
            <a:r>
              <a:rPr lang="en-US" smtClean="0"/>
              <a:t>Surat janji pembayaran hutang (</a:t>
            </a:r>
            <a:r>
              <a:rPr lang="en-US" i="1" smtClean="0"/>
              <a:t>promes</a:t>
            </a:r>
            <a:r>
              <a:rPr lang="en-US" smtClean="0"/>
              <a:t>) atau surat pengakuan hutang. Wesel bayar ada yang berbunga dan ada yang tidak berbunga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2"/>
          <a:srcRect/>
          <a:stretch>
            <a:fillRect/>
          </a:stretch>
        </p:blipFill>
        <p:spPr bwMode="auto">
          <a:xfrm>
            <a:off x="685800" y="304800"/>
            <a:ext cx="7848600" cy="1905000"/>
          </a:xfrm>
          <a:prstGeom prst="rect">
            <a:avLst/>
          </a:prstGeom>
          <a:noFill/>
          <a:ln w="9525">
            <a:noFill/>
            <a:miter lim="800000"/>
            <a:headEnd/>
            <a:tailEnd/>
          </a:ln>
        </p:spPr>
      </p:pic>
      <p:pic>
        <p:nvPicPr>
          <p:cNvPr id="7171" name="Picture 5"/>
          <p:cNvPicPr>
            <a:picLocks noChangeAspect="1" noChangeArrowheads="1"/>
          </p:cNvPicPr>
          <p:nvPr/>
        </p:nvPicPr>
        <p:blipFill>
          <a:blip r:embed="rId3"/>
          <a:srcRect/>
          <a:stretch>
            <a:fillRect/>
          </a:stretch>
        </p:blipFill>
        <p:spPr bwMode="auto">
          <a:xfrm>
            <a:off x="609600" y="2133600"/>
            <a:ext cx="8077200" cy="1647825"/>
          </a:xfrm>
          <a:prstGeom prst="rect">
            <a:avLst/>
          </a:prstGeom>
          <a:noFill/>
          <a:ln w="9525">
            <a:noFill/>
            <a:miter lim="800000"/>
            <a:headEnd/>
            <a:tailEnd/>
          </a:ln>
        </p:spPr>
      </p:pic>
      <p:pic>
        <p:nvPicPr>
          <p:cNvPr id="7172" name="Picture 6"/>
          <p:cNvPicPr>
            <a:picLocks noChangeAspect="1" noChangeArrowheads="1"/>
          </p:cNvPicPr>
          <p:nvPr/>
        </p:nvPicPr>
        <p:blipFill>
          <a:blip r:embed="rId4"/>
          <a:srcRect/>
          <a:stretch>
            <a:fillRect/>
          </a:stretch>
        </p:blipFill>
        <p:spPr bwMode="auto">
          <a:xfrm>
            <a:off x="381000" y="4343400"/>
            <a:ext cx="8305800" cy="2286000"/>
          </a:xfrm>
          <a:prstGeom prst="rect">
            <a:avLst/>
          </a:prstGeom>
          <a:noFill/>
          <a:ln w="9525">
            <a:noFill/>
            <a:miter lim="800000"/>
            <a:headEnd/>
            <a:tailEnd/>
          </a:ln>
        </p:spPr>
      </p:pic>
      <p:sp>
        <p:nvSpPr>
          <p:cNvPr id="7173" name="TextBox 6"/>
          <p:cNvSpPr txBox="1">
            <a:spLocks noChangeArrowheads="1"/>
          </p:cNvSpPr>
          <p:nvPr/>
        </p:nvSpPr>
        <p:spPr bwMode="auto">
          <a:xfrm>
            <a:off x="1143000" y="3879850"/>
            <a:ext cx="5867400" cy="646113"/>
          </a:xfrm>
          <a:prstGeom prst="rect">
            <a:avLst/>
          </a:prstGeom>
          <a:noFill/>
          <a:ln w="9525">
            <a:noFill/>
            <a:miter lim="800000"/>
            <a:headEnd/>
            <a:tailEnd/>
          </a:ln>
        </p:spPr>
        <p:txBody>
          <a:bodyPr>
            <a:spAutoFit/>
          </a:bodyPr>
          <a:lstStyle/>
          <a:p>
            <a:r>
              <a:rPr lang="en-US"/>
              <a:t>Pada akhir bulan bunga diperhitungkan dan Pada akhir tahun dibuat jurnal penyesuaian atas bunga</a:t>
            </a:r>
          </a:p>
        </p:txBody>
      </p:sp>
      <p:cxnSp>
        <p:nvCxnSpPr>
          <p:cNvPr id="9" name="Straight Connector 8"/>
          <p:cNvCxnSpPr/>
          <p:nvPr/>
        </p:nvCxnSpPr>
        <p:spPr>
          <a:xfrm>
            <a:off x="152400" y="38100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75" name="TextBox 9"/>
          <p:cNvSpPr txBox="1">
            <a:spLocks noChangeArrowheads="1"/>
          </p:cNvSpPr>
          <p:nvPr/>
        </p:nvSpPr>
        <p:spPr bwMode="auto">
          <a:xfrm>
            <a:off x="1773238" y="428625"/>
            <a:ext cx="3886200" cy="381000"/>
          </a:xfrm>
          <a:prstGeom prst="rect">
            <a:avLst/>
          </a:prstGeom>
          <a:noFill/>
          <a:ln w="9525">
            <a:noFill/>
            <a:miter lim="800000"/>
            <a:headEnd/>
            <a:tailEnd/>
          </a:ln>
        </p:spPr>
        <p:txBody>
          <a:bodyPr>
            <a:spAutoFit/>
          </a:bodyPr>
          <a:lstStyle/>
          <a:p>
            <a:r>
              <a:rPr lang="en-US"/>
              <a:t>Wesel Bayar dengan bunga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85800" y="838200"/>
            <a:ext cx="7315200" cy="1447800"/>
          </a:xfrm>
          <a:prstGeom prst="rect">
            <a:avLst/>
          </a:prstGeom>
          <a:noFill/>
          <a:ln w="9525">
            <a:noFill/>
            <a:miter lim="800000"/>
            <a:headEnd/>
            <a:tailEnd/>
          </a:ln>
        </p:spPr>
      </p:pic>
      <p:sp>
        <p:nvSpPr>
          <p:cNvPr id="8195" name="TextBox 5"/>
          <p:cNvSpPr txBox="1">
            <a:spLocks noChangeArrowheads="1"/>
          </p:cNvSpPr>
          <p:nvPr/>
        </p:nvSpPr>
        <p:spPr bwMode="auto">
          <a:xfrm>
            <a:off x="609600" y="381000"/>
            <a:ext cx="5943600" cy="369888"/>
          </a:xfrm>
          <a:prstGeom prst="rect">
            <a:avLst/>
          </a:prstGeom>
          <a:noFill/>
          <a:ln w="9525">
            <a:noFill/>
            <a:miter lim="800000"/>
            <a:headEnd/>
            <a:tailEnd/>
          </a:ln>
        </p:spPr>
        <p:txBody>
          <a:bodyPr>
            <a:spAutoFit/>
          </a:bodyPr>
          <a:lstStyle/>
          <a:p>
            <a:r>
              <a:rPr lang="en-US"/>
              <a:t>Pada awal tahun pembukuan dibuat jurnal pembalik</a:t>
            </a:r>
          </a:p>
        </p:txBody>
      </p:sp>
      <p:pic>
        <p:nvPicPr>
          <p:cNvPr id="8196" name="Picture 3"/>
          <p:cNvPicPr>
            <a:picLocks noChangeAspect="1" noChangeArrowheads="1"/>
          </p:cNvPicPr>
          <p:nvPr/>
        </p:nvPicPr>
        <p:blipFill>
          <a:blip r:embed="rId3"/>
          <a:srcRect/>
          <a:stretch>
            <a:fillRect/>
          </a:stretch>
        </p:blipFill>
        <p:spPr bwMode="auto">
          <a:xfrm>
            <a:off x="457200" y="2971800"/>
            <a:ext cx="7848600" cy="2438400"/>
          </a:xfrm>
          <a:prstGeom prst="rect">
            <a:avLst/>
          </a:prstGeom>
          <a:noFill/>
          <a:ln w="9525">
            <a:noFill/>
            <a:miter lim="800000"/>
            <a:headEnd/>
            <a:tailEnd/>
          </a:ln>
        </p:spPr>
      </p:pic>
      <p:cxnSp>
        <p:nvCxnSpPr>
          <p:cNvPr id="8" name="Straight Connector 7"/>
          <p:cNvCxnSpPr/>
          <p:nvPr/>
        </p:nvCxnSpPr>
        <p:spPr>
          <a:xfrm>
            <a:off x="152400" y="28194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09600" y="228600"/>
            <a:ext cx="8077200" cy="2781300"/>
          </a:xfrm>
          <a:prstGeom prst="rect">
            <a:avLst/>
          </a:prstGeom>
          <a:noFill/>
          <a:ln w="9525">
            <a:noFill/>
            <a:miter lim="800000"/>
            <a:headEnd/>
            <a:tailEnd/>
          </a:ln>
        </p:spPr>
      </p:pic>
      <p:sp>
        <p:nvSpPr>
          <p:cNvPr id="9219" name="TextBox 4"/>
          <p:cNvSpPr txBox="1">
            <a:spLocks noChangeArrowheads="1"/>
          </p:cNvSpPr>
          <p:nvPr/>
        </p:nvSpPr>
        <p:spPr bwMode="auto">
          <a:xfrm>
            <a:off x="1773238" y="228600"/>
            <a:ext cx="3886200" cy="381000"/>
          </a:xfrm>
          <a:prstGeom prst="rect">
            <a:avLst/>
          </a:prstGeom>
          <a:noFill/>
          <a:ln w="9525">
            <a:noFill/>
            <a:miter lim="800000"/>
            <a:headEnd/>
            <a:tailEnd/>
          </a:ln>
        </p:spPr>
        <p:txBody>
          <a:bodyPr>
            <a:spAutoFit/>
          </a:bodyPr>
          <a:lstStyle/>
          <a:p>
            <a:r>
              <a:rPr lang="en-US"/>
              <a:t>Wesel Bayar tidak dengan  bunga</a:t>
            </a:r>
          </a:p>
        </p:txBody>
      </p:sp>
      <p:pic>
        <p:nvPicPr>
          <p:cNvPr id="9220" name="Picture 3"/>
          <p:cNvPicPr>
            <a:picLocks noChangeAspect="1" noChangeArrowheads="1"/>
          </p:cNvPicPr>
          <p:nvPr/>
        </p:nvPicPr>
        <p:blipFill>
          <a:blip r:embed="rId3"/>
          <a:srcRect/>
          <a:stretch>
            <a:fillRect/>
          </a:stretch>
        </p:blipFill>
        <p:spPr bwMode="auto">
          <a:xfrm>
            <a:off x="914400" y="2743200"/>
            <a:ext cx="7010400" cy="1143000"/>
          </a:xfrm>
          <a:prstGeom prst="rect">
            <a:avLst/>
          </a:prstGeom>
          <a:noFill/>
          <a:ln w="9525">
            <a:noFill/>
            <a:miter lim="800000"/>
            <a:headEnd/>
            <a:tailEnd/>
          </a:ln>
        </p:spPr>
      </p:pic>
      <p:pic>
        <p:nvPicPr>
          <p:cNvPr id="9221" name="Picture 4"/>
          <p:cNvPicPr>
            <a:picLocks noChangeAspect="1" noChangeArrowheads="1"/>
          </p:cNvPicPr>
          <p:nvPr/>
        </p:nvPicPr>
        <p:blipFill>
          <a:blip r:embed="rId4"/>
          <a:srcRect/>
          <a:stretch>
            <a:fillRect/>
          </a:stretch>
        </p:blipFill>
        <p:spPr bwMode="auto">
          <a:xfrm>
            <a:off x="609600" y="4572000"/>
            <a:ext cx="7391400" cy="838200"/>
          </a:xfrm>
          <a:prstGeom prst="rect">
            <a:avLst/>
          </a:prstGeom>
          <a:noFill/>
          <a:ln w="9525">
            <a:noFill/>
            <a:miter lim="800000"/>
            <a:headEnd/>
            <a:tailEnd/>
          </a:ln>
        </p:spPr>
      </p:pic>
      <p:cxnSp>
        <p:nvCxnSpPr>
          <p:cNvPr id="8" name="Straight Connector 7"/>
          <p:cNvCxnSpPr/>
          <p:nvPr/>
        </p:nvCxnSpPr>
        <p:spPr>
          <a:xfrm>
            <a:off x="152400" y="39624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23" name="TextBox 8"/>
          <p:cNvSpPr txBox="1">
            <a:spLocks noChangeArrowheads="1"/>
          </p:cNvSpPr>
          <p:nvPr/>
        </p:nvSpPr>
        <p:spPr bwMode="auto">
          <a:xfrm>
            <a:off x="381000" y="4114800"/>
            <a:ext cx="7924800" cy="369888"/>
          </a:xfrm>
          <a:prstGeom prst="rect">
            <a:avLst/>
          </a:prstGeom>
          <a:noFill/>
          <a:ln w="9525">
            <a:noFill/>
            <a:miter lim="800000"/>
            <a:headEnd/>
            <a:tailEnd/>
          </a:ln>
        </p:spPr>
        <p:txBody>
          <a:bodyPr>
            <a:spAutoFit/>
          </a:bodyPr>
          <a:lstStyle/>
          <a:p>
            <a:r>
              <a:rPr lang="en-US"/>
              <a:t>Setiap akhir bulan diskonto di amortisasi (penghapusan)</a:t>
            </a:r>
          </a:p>
        </p:txBody>
      </p:sp>
      <p:pic>
        <p:nvPicPr>
          <p:cNvPr id="9224" name="Picture 5"/>
          <p:cNvPicPr>
            <a:picLocks noChangeAspect="1" noChangeArrowheads="1"/>
          </p:cNvPicPr>
          <p:nvPr/>
        </p:nvPicPr>
        <p:blipFill>
          <a:blip r:embed="rId5"/>
          <a:srcRect/>
          <a:stretch>
            <a:fillRect/>
          </a:stretch>
        </p:blipFill>
        <p:spPr bwMode="auto">
          <a:xfrm>
            <a:off x="1219200" y="5638800"/>
            <a:ext cx="52578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838200" y="838200"/>
            <a:ext cx="6934200" cy="990600"/>
          </a:xfrm>
          <a:prstGeom prst="rect">
            <a:avLst/>
          </a:prstGeom>
          <a:noFill/>
          <a:ln w="9525">
            <a:noFill/>
            <a:miter lim="800000"/>
            <a:headEnd/>
            <a:tailEnd/>
          </a:ln>
        </p:spPr>
      </p:pic>
      <p:sp>
        <p:nvSpPr>
          <p:cNvPr id="10243" name="TextBox 4"/>
          <p:cNvSpPr txBox="1">
            <a:spLocks noChangeArrowheads="1"/>
          </p:cNvSpPr>
          <p:nvPr/>
        </p:nvSpPr>
        <p:spPr bwMode="auto">
          <a:xfrm>
            <a:off x="533400" y="304800"/>
            <a:ext cx="7924800" cy="369888"/>
          </a:xfrm>
          <a:prstGeom prst="rect">
            <a:avLst/>
          </a:prstGeom>
          <a:noFill/>
          <a:ln w="9525">
            <a:noFill/>
            <a:miter lim="800000"/>
            <a:headEnd/>
            <a:tailEnd/>
          </a:ln>
        </p:spPr>
        <p:txBody>
          <a:bodyPr>
            <a:spAutoFit/>
          </a:bodyPr>
          <a:lstStyle/>
          <a:p>
            <a:r>
              <a:rPr lang="en-US"/>
              <a:t>Setiap akhir bulan diskonto di amortisasi (penghapusan)</a:t>
            </a:r>
          </a:p>
        </p:txBody>
      </p:sp>
      <p:pic>
        <p:nvPicPr>
          <p:cNvPr id="10244" name="Picture 3"/>
          <p:cNvPicPr>
            <a:picLocks noChangeAspect="1" noChangeArrowheads="1"/>
          </p:cNvPicPr>
          <p:nvPr/>
        </p:nvPicPr>
        <p:blipFill>
          <a:blip r:embed="rId3"/>
          <a:srcRect/>
          <a:stretch>
            <a:fillRect/>
          </a:stretch>
        </p:blipFill>
        <p:spPr bwMode="auto">
          <a:xfrm>
            <a:off x="1371600" y="1905000"/>
            <a:ext cx="4876800" cy="1143000"/>
          </a:xfrm>
          <a:prstGeom prst="rect">
            <a:avLst/>
          </a:prstGeom>
          <a:noFill/>
          <a:ln w="9525">
            <a:noFill/>
            <a:miter lim="800000"/>
            <a:headEnd/>
            <a:tailEnd/>
          </a:ln>
        </p:spPr>
      </p:pic>
      <p:cxnSp>
        <p:nvCxnSpPr>
          <p:cNvPr id="7" name="Straight Connector 6"/>
          <p:cNvCxnSpPr/>
          <p:nvPr/>
        </p:nvCxnSpPr>
        <p:spPr>
          <a:xfrm>
            <a:off x="152400" y="32004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46" name="Picture 4"/>
          <p:cNvPicPr>
            <a:picLocks noChangeAspect="1" noChangeArrowheads="1"/>
          </p:cNvPicPr>
          <p:nvPr/>
        </p:nvPicPr>
        <p:blipFill>
          <a:blip r:embed="rId4"/>
          <a:srcRect/>
          <a:stretch>
            <a:fillRect/>
          </a:stretch>
        </p:blipFill>
        <p:spPr bwMode="auto">
          <a:xfrm>
            <a:off x="1371600" y="4114800"/>
            <a:ext cx="6934200" cy="1752600"/>
          </a:xfrm>
          <a:prstGeom prst="rect">
            <a:avLst/>
          </a:prstGeom>
          <a:noFill/>
          <a:ln w="9525">
            <a:noFill/>
            <a:miter lim="800000"/>
            <a:headEnd/>
            <a:tailEnd/>
          </a:ln>
        </p:spPr>
      </p:pic>
      <p:sp>
        <p:nvSpPr>
          <p:cNvPr id="10247" name="TextBox 8"/>
          <p:cNvSpPr txBox="1">
            <a:spLocks noChangeArrowheads="1"/>
          </p:cNvSpPr>
          <p:nvPr/>
        </p:nvSpPr>
        <p:spPr bwMode="auto">
          <a:xfrm>
            <a:off x="685800" y="3592513"/>
            <a:ext cx="7924800" cy="369887"/>
          </a:xfrm>
          <a:prstGeom prst="rect">
            <a:avLst/>
          </a:prstGeom>
          <a:noFill/>
          <a:ln w="9525">
            <a:noFill/>
            <a:miter lim="800000"/>
            <a:headEnd/>
            <a:tailEnd/>
          </a:ln>
        </p:spPr>
        <p:txBody>
          <a:bodyPr>
            <a:spAutoFit/>
          </a:bodyPr>
          <a:lstStyle/>
          <a:p>
            <a:r>
              <a:rPr lang="en-US"/>
              <a:t>Pencatatan wesel bayar pada saat jatuh tempo</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398</TotalTime>
  <Words>460</Words>
  <Application>Microsoft Office PowerPoint</Application>
  <PresentationFormat>On-screen Show (4:3)</PresentationFormat>
  <Paragraphs>128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Civic</vt:lpstr>
      <vt:lpstr>Akuntansi Kewajiban Lancar</vt:lpstr>
      <vt:lpstr>Definisi</vt:lpstr>
      <vt:lpstr>Jenis Kewajiban Lancar</vt:lpstr>
      <vt:lpstr>Akuntansi Hutang Usaha (account payable)</vt:lpstr>
      <vt:lpstr>Wesel Bayar (Note Payable)</vt:lpstr>
      <vt:lpstr>Slide 6</vt:lpstr>
      <vt:lpstr>Slide 7</vt:lpstr>
      <vt:lpstr>Slide 8</vt:lpstr>
      <vt:lpstr>Slide 9</vt:lpstr>
      <vt:lpstr>Hutang Jk Panjang yg jatuh tempo</vt:lpstr>
      <vt:lpstr>Pendapatan diterima dimuka</vt:lpstr>
      <vt:lpstr>Pendapatan diterima dimuka</vt:lpstr>
      <vt:lpstr>Kewajiban kpd employee</vt:lpstr>
      <vt:lpstr>Kewajiban kpd employee</vt:lpstr>
      <vt:lpstr>Hutang deviden</vt:lpstr>
      <vt:lpstr>Hutang pajak penjualan/pendapatan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Akuntansi Kewajiban Lancar</dc:title>
  <dc:creator>Sukirno</dc:creator>
  <cp:lastModifiedBy>TOSHIBA</cp:lastModifiedBy>
  <cp:revision>31</cp:revision>
  <dcterms:created xsi:type="dcterms:W3CDTF">2016-03-08T02:19:03Z</dcterms:created>
  <dcterms:modified xsi:type="dcterms:W3CDTF">2017-04-22T06:23:46Z</dcterms:modified>
</cp:coreProperties>
</file>