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72" r:id="rId10"/>
    <p:sldId id="273" r:id="rId11"/>
    <p:sldId id="275" r:id="rId12"/>
    <p:sldId id="279" r:id="rId13"/>
    <p:sldId id="278" r:id="rId14"/>
    <p:sldId id="276" r:id="rId15"/>
    <p:sldId id="277" r:id="rId16"/>
  </p:sldIdLst>
  <p:sldSz cx="18288000" cy="10287000"/>
  <p:notesSz cx="6858000" cy="9144000"/>
  <p:embeddedFontLst>
    <p:embeddedFont>
      <p:font typeface="Montserrat Classic"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C17CDA-01AF-4B99-A481-51C29F6776EB}"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A1A3A-2901-444A-8F27-B7522F184B1D}" type="slidenum">
              <a:rPr lang="en-US" smtClean="0"/>
              <a:t>‹#›</a:t>
            </a:fld>
            <a:endParaRPr lang="en-US"/>
          </a:p>
        </p:txBody>
      </p:sp>
    </p:spTree>
    <p:extLst>
      <p:ext uri="{BB962C8B-B14F-4D97-AF65-F5344CB8AC3E}">
        <p14:creationId xmlns:p14="http://schemas.microsoft.com/office/powerpoint/2010/main" val="269820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A1A3A-2901-444A-8F27-B7522F184B1D}" type="slidenum">
              <a:rPr lang="en-US" smtClean="0"/>
              <a:t>3</a:t>
            </a:fld>
            <a:endParaRPr lang="en-US"/>
          </a:p>
        </p:txBody>
      </p:sp>
    </p:spTree>
    <p:extLst>
      <p:ext uri="{BB962C8B-B14F-4D97-AF65-F5344CB8AC3E}">
        <p14:creationId xmlns:p14="http://schemas.microsoft.com/office/powerpoint/2010/main" val="300030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2400707" y="-328188"/>
            <a:ext cx="4323839" cy="1229542"/>
            <a:chOff x="0" y="0"/>
            <a:chExt cx="5181401" cy="1473402"/>
          </a:xfrm>
        </p:grpSpPr>
        <p:sp>
          <p:nvSpPr>
            <p:cNvPr id="6" name="Freeform 6"/>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7" name="Group 7"/>
          <p:cNvGrpSpPr/>
          <p:nvPr/>
        </p:nvGrpSpPr>
        <p:grpSpPr>
          <a:xfrm>
            <a:off x="10468919" y="-190929"/>
            <a:ext cx="7983303" cy="747733"/>
            <a:chOff x="0" y="0"/>
            <a:chExt cx="9566659" cy="896034"/>
          </a:xfrm>
        </p:grpSpPr>
        <p:sp>
          <p:nvSpPr>
            <p:cNvPr id="8" name="Freeform 8"/>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9" name="Group 9"/>
          <p:cNvGrpSpPr/>
          <p:nvPr/>
        </p:nvGrpSpPr>
        <p:grpSpPr>
          <a:xfrm>
            <a:off x="17164177" y="972388"/>
            <a:ext cx="1445340" cy="1503815"/>
            <a:chOff x="0" y="0"/>
            <a:chExt cx="1732000" cy="1802072"/>
          </a:xfrm>
        </p:grpSpPr>
        <p:sp>
          <p:nvSpPr>
            <p:cNvPr id="10" name="Freeform 10"/>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1" name="Group 11"/>
          <p:cNvGrpSpPr/>
          <p:nvPr/>
        </p:nvGrpSpPr>
        <p:grpSpPr>
          <a:xfrm>
            <a:off x="17777627" y="1253376"/>
            <a:ext cx="831890" cy="3627297"/>
            <a:chOff x="0" y="0"/>
            <a:chExt cx="996882" cy="4346712"/>
          </a:xfrm>
        </p:grpSpPr>
        <p:sp>
          <p:nvSpPr>
            <p:cNvPr id="12" name="Freeform 12"/>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pic>
        <p:nvPicPr>
          <p:cNvPr id="23" name="Picture 22">
            <a:extLst>
              <a:ext uri="{FF2B5EF4-FFF2-40B4-BE49-F238E27FC236}">
                <a16:creationId xmlns:a16="http://schemas.microsoft.com/office/drawing/2014/main" id="{50FAB1E8-D914-73F2-5BAC-78F04718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209448"/>
            <a:ext cx="3076068" cy="3076068"/>
          </a:xfrm>
          <a:prstGeom prst="rect">
            <a:avLst/>
          </a:prstGeom>
        </p:spPr>
      </p:pic>
      <p:sp>
        <p:nvSpPr>
          <p:cNvPr id="24" name="object 6">
            <a:extLst>
              <a:ext uri="{FF2B5EF4-FFF2-40B4-BE49-F238E27FC236}">
                <a16:creationId xmlns:a16="http://schemas.microsoft.com/office/drawing/2014/main" id="{0DBD1F4D-F03D-E7BE-4BFC-333ADE952506}"/>
              </a:ext>
            </a:extLst>
          </p:cNvPr>
          <p:cNvSpPr txBox="1"/>
          <p:nvPr/>
        </p:nvSpPr>
        <p:spPr>
          <a:xfrm>
            <a:off x="2395284" y="3168676"/>
            <a:ext cx="14439900" cy="1451038"/>
          </a:xfrm>
          <a:prstGeom prst="rect">
            <a:avLst/>
          </a:prstGeom>
        </p:spPr>
        <p:txBody>
          <a:bodyPr vert="horz" wrap="square" lIns="0" tIns="45085" rIns="0" bIns="0" rtlCol="0">
            <a:spAutoFit/>
          </a:bodyPr>
          <a:lstStyle/>
          <a:p>
            <a:pPr marL="3044190" marR="2286000" indent="-267970" algn="ctr">
              <a:spcBef>
                <a:spcPts val="355"/>
              </a:spcBef>
            </a:pPr>
            <a:r>
              <a:rPr sz="2800" b="1" spc="-5" dirty="0">
                <a:latin typeface="Times New Roman" panose="02020603050405020304"/>
                <a:cs typeface="Times New Roman" panose="02020603050405020304"/>
              </a:rPr>
              <a:t>Course Code:- </a:t>
            </a:r>
            <a:r>
              <a:rPr lang="en-US" sz="2800" b="1" spc="-5" dirty="0">
                <a:latin typeface="Times New Roman" panose="02020603050405020304"/>
                <a:cs typeface="Times New Roman" panose="02020603050405020304"/>
              </a:rPr>
              <a:t>CSE</a:t>
            </a:r>
            <a:r>
              <a:rPr sz="2800" b="1" spc="-5" dirty="0">
                <a:latin typeface="Times New Roman" panose="02020603050405020304"/>
                <a:cs typeface="Times New Roman" panose="02020603050405020304"/>
              </a:rPr>
              <a:t>-4</a:t>
            </a:r>
            <a:r>
              <a:rPr lang="en-US" sz="2800" b="1" spc="-5" dirty="0">
                <a:latin typeface="Times New Roman" panose="02020603050405020304"/>
                <a:cs typeface="Times New Roman" panose="02020603050405020304"/>
              </a:rPr>
              <a:t>99 (B)</a:t>
            </a:r>
            <a:r>
              <a:rPr sz="2800" b="1" spc="-5" dirty="0">
                <a:latin typeface="Times New Roman" panose="02020603050405020304"/>
                <a:cs typeface="Times New Roman" panose="02020603050405020304"/>
              </a:rPr>
              <a:t> </a:t>
            </a:r>
            <a:r>
              <a:rPr sz="2800" b="1" spc="-585" dirty="0">
                <a:latin typeface="Times New Roman" panose="02020603050405020304"/>
                <a:cs typeface="Times New Roman" panose="02020603050405020304"/>
              </a:rPr>
              <a:t> </a:t>
            </a:r>
            <a:endParaRPr lang="en-US" sz="2800" b="1" spc="-585" dirty="0">
              <a:latin typeface="Times New Roman" panose="02020603050405020304"/>
              <a:cs typeface="Times New Roman" panose="02020603050405020304"/>
            </a:endParaRPr>
          </a:p>
          <a:p>
            <a:pPr marL="3044190" marR="2286000" indent="-267970" algn="ctr">
              <a:spcBef>
                <a:spcPts val="355"/>
              </a:spcBef>
            </a:pPr>
            <a:r>
              <a:rPr sz="2800" b="1" u="heavy" spc="-5" dirty="0">
                <a:solidFill>
                  <a:srgbClr val="FF0000"/>
                </a:solidFill>
                <a:uFill>
                  <a:solidFill>
                    <a:srgbClr val="FF0000"/>
                  </a:solidFill>
                </a:uFill>
                <a:latin typeface="Times New Roman" panose="02020603050405020304"/>
                <a:cs typeface="Times New Roman" panose="02020603050405020304"/>
              </a:rPr>
              <a:t>Presentation</a:t>
            </a:r>
            <a:r>
              <a:rPr sz="2800" b="1" u="heavy" spc="-40" dirty="0">
                <a:solidFill>
                  <a:srgbClr val="FF0000"/>
                </a:solidFill>
                <a:uFill>
                  <a:solidFill>
                    <a:srgbClr val="FF0000"/>
                  </a:solidFill>
                </a:uFill>
                <a:latin typeface="Times New Roman" panose="02020603050405020304"/>
                <a:cs typeface="Times New Roman" panose="02020603050405020304"/>
              </a:rPr>
              <a:t> </a:t>
            </a:r>
            <a:r>
              <a:rPr sz="2800" b="1" u="heavy" dirty="0">
                <a:solidFill>
                  <a:srgbClr val="FF0000"/>
                </a:solidFill>
                <a:uFill>
                  <a:solidFill>
                    <a:srgbClr val="FF0000"/>
                  </a:solidFill>
                </a:uFill>
                <a:latin typeface="Times New Roman" panose="02020603050405020304"/>
                <a:cs typeface="Times New Roman" panose="02020603050405020304"/>
              </a:rPr>
              <a:t>On</a:t>
            </a:r>
            <a:endParaRPr sz="2800" dirty="0">
              <a:latin typeface="Times New Roman" panose="02020603050405020304"/>
              <a:cs typeface="Times New Roman" panose="02020603050405020304"/>
            </a:endParaRPr>
          </a:p>
          <a:p>
            <a:pPr marL="12700" algn="ctr"/>
            <a:r>
              <a:rPr lang="en-US" sz="3200" b="1" dirty="0">
                <a:latin typeface="Times New Roman" panose="02020603050405020304" pitchFamily="18" charset="0"/>
                <a:cs typeface="Times New Roman" panose="02020603050405020304" pitchFamily="18" charset="0"/>
              </a:rPr>
              <a:t>“Design and Implementation of a Smart Gardening System Using ESP 8266”</a:t>
            </a:r>
          </a:p>
        </p:txBody>
      </p:sp>
      <p:sp>
        <p:nvSpPr>
          <p:cNvPr id="25" name="object 4">
            <a:extLst>
              <a:ext uri="{FF2B5EF4-FFF2-40B4-BE49-F238E27FC236}">
                <a16:creationId xmlns:a16="http://schemas.microsoft.com/office/drawing/2014/main" id="{7498C135-82D8-99F0-EDCE-E4BCA782A55A}"/>
              </a:ext>
            </a:extLst>
          </p:cNvPr>
          <p:cNvSpPr txBox="1"/>
          <p:nvPr/>
        </p:nvSpPr>
        <p:spPr>
          <a:xfrm>
            <a:off x="3276600" y="5422559"/>
            <a:ext cx="4461002" cy="878638"/>
          </a:xfrm>
          <a:prstGeom prst="rect">
            <a:avLst/>
          </a:prstGeom>
        </p:spPr>
        <p:txBody>
          <a:bodyPr vert="horz" wrap="square" lIns="0" tIns="25400" rIns="0" bIns="0" rtlCol="0">
            <a:spAutoFit/>
          </a:bodyPr>
          <a:lstStyle/>
          <a:p>
            <a:pPr marL="38100" marR="30480" indent="237490" algn="ctr">
              <a:lnSpc>
                <a:spcPct val="96000"/>
              </a:lnSpc>
              <a:spcBef>
                <a:spcPts val="200"/>
              </a:spcBef>
            </a:pPr>
            <a:r>
              <a:rPr sz="3200" b="1" spc="-10" dirty="0">
                <a:solidFill>
                  <a:srgbClr val="0000FF"/>
                </a:solidFill>
                <a:latin typeface="Times New Roman" panose="02020603050405020304"/>
                <a:cs typeface="Times New Roman" panose="02020603050405020304"/>
              </a:rPr>
              <a:t>Presented </a:t>
            </a:r>
            <a:r>
              <a:rPr sz="3200" b="1" dirty="0">
                <a:solidFill>
                  <a:srgbClr val="0000FF"/>
                </a:solidFill>
                <a:latin typeface="Times New Roman" panose="02020603050405020304"/>
                <a:cs typeface="Times New Roman" panose="02020603050405020304"/>
              </a:rPr>
              <a:t>By</a:t>
            </a:r>
            <a:r>
              <a:rPr sz="2400" b="1" dirty="0">
                <a:solidFill>
                  <a:srgbClr val="0000FF"/>
                </a:solidFill>
                <a:latin typeface="Times New Roman" panose="02020603050405020304"/>
                <a:cs typeface="Times New Roman" panose="02020603050405020304"/>
              </a:rPr>
              <a:t> </a:t>
            </a:r>
            <a:r>
              <a:rPr sz="2400" b="1" spc="5" dirty="0">
                <a:solidFill>
                  <a:srgbClr val="0000FF"/>
                </a:solidFill>
                <a:latin typeface="Times New Roman" panose="02020603050405020304"/>
                <a:cs typeface="Times New Roman" panose="02020603050405020304"/>
              </a:rPr>
              <a:t> </a:t>
            </a:r>
            <a:endParaRPr lang="en-US" sz="2400" b="1" spc="5" dirty="0">
              <a:solidFill>
                <a:srgbClr val="0000FF"/>
              </a:solidFill>
              <a:latin typeface="Times New Roman" panose="02020603050405020304"/>
              <a:cs typeface="Times New Roman" panose="02020603050405020304"/>
            </a:endParaRPr>
          </a:p>
          <a:p>
            <a:pPr marL="38100" marR="30480" indent="237490" algn="ctr">
              <a:lnSpc>
                <a:spcPct val="96000"/>
              </a:lnSpc>
              <a:spcBef>
                <a:spcPts val="200"/>
              </a:spcBef>
            </a:pPr>
            <a:endParaRPr lang="en-US" sz="2400" b="1" spc="5" dirty="0">
              <a:solidFill>
                <a:srgbClr val="0000FF"/>
              </a:solidFill>
              <a:latin typeface="Times New Roman" panose="02020603050405020304"/>
              <a:cs typeface="Times New Roman" panose="02020603050405020304"/>
            </a:endParaRPr>
          </a:p>
        </p:txBody>
      </p:sp>
      <p:sp>
        <p:nvSpPr>
          <p:cNvPr id="27" name="object 3">
            <a:extLst>
              <a:ext uri="{FF2B5EF4-FFF2-40B4-BE49-F238E27FC236}">
                <a16:creationId xmlns:a16="http://schemas.microsoft.com/office/drawing/2014/main" id="{992A1631-D4E8-68CD-9064-85C04425D355}"/>
              </a:ext>
            </a:extLst>
          </p:cNvPr>
          <p:cNvSpPr txBox="1"/>
          <p:nvPr/>
        </p:nvSpPr>
        <p:spPr>
          <a:xfrm>
            <a:off x="12368050" y="5414974"/>
            <a:ext cx="5196744" cy="504625"/>
          </a:xfrm>
          <a:prstGeom prst="rect">
            <a:avLst/>
          </a:prstGeom>
        </p:spPr>
        <p:txBody>
          <a:bodyPr vert="horz" wrap="square" lIns="0" tIns="12065" rIns="0" bIns="0" rtlCol="0">
            <a:spAutoFit/>
          </a:bodyPr>
          <a:lstStyle/>
          <a:p>
            <a:pPr marL="12700" marR="5080" indent="-635" algn="ctr">
              <a:lnSpc>
                <a:spcPct val="100000"/>
              </a:lnSpc>
              <a:spcBef>
                <a:spcPts val="95"/>
              </a:spcBef>
            </a:pPr>
            <a:r>
              <a:rPr sz="3200" b="1" spc="-5" dirty="0">
                <a:solidFill>
                  <a:srgbClr val="0000FF"/>
                </a:solidFill>
                <a:latin typeface="Times New Roman" panose="02020603050405020304"/>
                <a:cs typeface="Times New Roman" panose="02020603050405020304"/>
              </a:rPr>
              <a:t>Supervised </a:t>
            </a:r>
            <a:r>
              <a:rPr lang="en-US" sz="3200" b="1" dirty="0">
                <a:solidFill>
                  <a:srgbClr val="0000FF"/>
                </a:solidFill>
                <a:latin typeface="Times New Roman" panose="02020603050405020304"/>
                <a:cs typeface="Times New Roman" panose="02020603050405020304"/>
              </a:rPr>
              <a:t>B</a:t>
            </a:r>
            <a:r>
              <a:rPr sz="3200" b="1" dirty="0">
                <a:solidFill>
                  <a:srgbClr val="0000FF"/>
                </a:solidFill>
                <a:latin typeface="Times New Roman" panose="02020603050405020304"/>
                <a:cs typeface="Times New Roman" panose="02020603050405020304"/>
              </a:rPr>
              <a:t>y</a:t>
            </a:r>
            <a:endParaRPr lang="en-US" sz="3200" b="1" spc="5" dirty="0">
              <a:solidFill>
                <a:srgbClr val="0000FF"/>
              </a:solidFill>
              <a:latin typeface="Times New Roman" panose="02020603050405020304"/>
              <a:cs typeface="Times New Roman" panose="02020603050405020304"/>
            </a:endParaRPr>
          </a:p>
        </p:txBody>
      </p:sp>
      <p:sp>
        <p:nvSpPr>
          <p:cNvPr id="4" name="TextBox 3">
            <a:extLst>
              <a:ext uri="{FF2B5EF4-FFF2-40B4-BE49-F238E27FC236}">
                <a16:creationId xmlns:a16="http://schemas.microsoft.com/office/drawing/2014/main" id="{C5CE61E6-A607-FAA9-73E4-B386514F8775}"/>
              </a:ext>
            </a:extLst>
          </p:cNvPr>
          <p:cNvSpPr txBox="1"/>
          <p:nvPr/>
        </p:nvSpPr>
        <p:spPr>
          <a:xfrm>
            <a:off x="1828800" y="6044097"/>
            <a:ext cx="8925437" cy="2219838"/>
          </a:xfrm>
          <a:prstGeom prst="rect">
            <a:avLst/>
          </a:prstGeom>
          <a:noFill/>
        </p:spPr>
        <p:txBody>
          <a:bodyPr wrap="square">
            <a:spAutoFit/>
          </a:bodyPr>
          <a:lstStyle/>
          <a:p>
            <a:pPr>
              <a:lnSpc>
                <a:spcPct val="150000"/>
              </a:lnSpc>
            </a:pPr>
            <a:r>
              <a:rPr lang="en-US" sz="3200" b="1" dirty="0" err="1">
                <a:latin typeface="Times New Roman" panose="02020603050405020304" pitchFamily="18" charset="0"/>
                <a:cs typeface="Times New Roman" panose="02020603050405020304" pitchFamily="18" charset="0"/>
              </a:rPr>
              <a:t>Sampa</a:t>
            </a:r>
            <a:r>
              <a:rPr lang="en-US" sz="3200" b="1" dirty="0">
                <a:latin typeface="Times New Roman" panose="02020603050405020304" pitchFamily="18" charset="0"/>
                <a:cs typeface="Times New Roman" panose="02020603050405020304" pitchFamily="18" charset="0"/>
              </a:rPr>
              <a:t> Rani Sarker		</a:t>
            </a:r>
            <a:r>
              <a:rPr lang="en-US" sz="3200" b="1" dirty="0" err="1">
                <a:latin typeface="Times New Roman" panose="02020603050405020304" pitchFamily="18" charset="0"/>
                <a:cs typeface="Times New Roman" panose="02020603050405020304" pitchFamily="18" charset="0"/>
              </a:rPr>
              <a:t>Mst</a:t>
            </a:r>
            <a:r>
              <a:rPr lang="en-US" sz="3200" b="1" dirty="0">
                <a:latin typeface="Times New Roman" panose="02020603050405020304" pitchFamily="18" charset="0"/>
                <a:cs typeface="Times New Roman" panose="02020603050405020304" pitchFamily="18" charset="0"/>
              </a:rPr>
              <a:t>. Arjina Khatun</a:t>
            </a:r>
          </a:p>
          <a:p>
            <a:pPr>
              <a:lnSpc>
                <a:spcPct val="150000"/>
              </a:lnSpc>
            </a:pPr>
            <a:r>
              <a:rPr lang="en-US" sz="3200" dirty="0">
                <a:latin typeface="Times New Roman" panose="02020603050405020304" pitchFamily="18" charset="0"/>
                <a:cs typeface="Times New Roman" panose="02020603050405020304" pitchFamily="18" charset="0"/>
              </a:rPr>
              <a:t>ID No: 01321208002		ID No: 01321208011</a:t>
            </a:r>
          </a:p>
          <a:p>
            <a:pPr>
              <a:lnSpc>
                <a:spcPct val="150000"/>
              </a:lnSpc>
            </a:pPr>
            <a:r>
              <a:rPr lang="en-US" sz="3200" dirty="0">
                <a:latin typeface="Times New Roman" panose="02020603050405020304" pitchFamily="18" charset="0"/>
                <a:cs typeface="Times New Roman" panose="02020603050405020304" pitchFamily="18" charset="0"/>
              </a:rPr>
              <a:t>Batch: 13</a:t>
            </a:r>
            <a:r>
              <a:rPr lang="en-US" sz="3200" baseline="30000" dirty="0">
                <a:latin typeface="Times New Roman" panose="02020603050405020304" pitchFamily="18" charset="0"/>
                <a:cs typeface="Times New Roman" panose="02020603050405020304" pitchFamily="18" charset="0"/>
              </a:rPr>
              <a:t>th</a:t>
            </a:r>
            <a:r>
              <a:rPr lang="en-US" sz="3200" dirty="0">
                <a:latin typeface="Times New Roman" panose="02020603050405020304" pitchFamily="18" charset="0"/>
                <a:cs typeface="Times New Roman" panose="02020603050405020304" pitchFamily="18" charset="0"/>
              </a:rPr>
              <a:t> 			Batch: 13</a:t>
            </a:r>
            <a:r>
              <a:rPr lang="en-US" sz="3200" baseline="30000" dirty="0">
                <a:latin typeface="Times New Roman" panose="02020603050405020304" pitchFamily="18" charset="0"/>
                <a:cs typeface="Times New Roman" panose="02020603050405020304" pitchFamily="18" charset="0"/>
              </a:rPr>
              <a:t>th</a:t>
            </a:r>
            <a:r>
              <a:rPr lang="en-US" sz="3200" dirty="0">
                <a:latin typeface="Times New Roman" panose="02020603050405020304" pitchFamily="18" charset="0"/>
                <a:cs typeface="Times New Roman" panose="02020603050405020304" pitchFamily="18" charset="0"/>
              </a:rPr>
              <a:t> </a:t>
            </a:r>
          </a:p>
        </p:txBody>
      </p:sp>
      <p:sp>
        <p:nvSpPr>
          <p:cNvPr id="32" name="TextBox 31">
            <a:extLst>
              <a:ext uri="{FF2B5EF4-FFF2-40B4-BE49-F238E27FC236}">
                <a16:creationId xmlns:a16="http://schemas.microsoft.com/office/drawing/2014/main" id="{7BB82889-02B9-F599-ED92-E7684F561994}"/>
              </a:ext>
            </a:extLst>
          </p:cNvPr>
          <p:cNvSpPr txBox="1"/>
          <p:nvPr/>
        </p:nvSpPr>
        <p:spPr>
          <a:xfrm>
            <a:off x="13056470" y="6160717"/>
            <a:ext cx="4024015" cy="2958502"/>
          </a:xfrm>
          <a:prstGeom prst="rect">
            <a:avLst/>
          </a:prstGeom>
          <a:noFill/>
        </p:spPr>
        <p:txBody>
          <a:bodyPr wrap="square">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MD. PALASH TAI</a:t>
            </a:r>
          </a:p>
          <a:p>
            <a:pPr algn="ctr">
              <a:lnSpc>
                <a:spcPct val="150000"/>
              </a:lnSpc>
            </a:pPr>
            <a:r>
              <a:rPr lang="en-US" sz="3200" dirty="0">
                <a:latin typeface="Times New Roman" panose="02020603050405020304" pitchFamily="18" charset="0"/>
                <a:cs typeface="Times New Roman" panose="02020603050405020304" pitchFamily="18" charset="0"/>
              </a:rPr>
              <a:t>Department Head</a:t>
            </a:r>
          </a:p>
          <a:p>
            <a:pPr algn="ctr">
              <a:lnSpc>
                <a:spcPct val="150000"/>
              </a:lnSpc>
            </a:pPr>
            <a:r>
              <a:rPr lang="en-US" sz="3200" dirty="0">
                <a:latin typeface="Times New Roman" panose="02020603050405020304" pitchFamily="18" charset="0"/>
                <a:cs typeface="Times New Roman" panose="02020603050405020304" pitchFamily="18" charset="0"/>
              </a:rPr>
              <a:t>Department of CSE</a:t>
            </a:r>
          </a:p>
          <a:p>
            <a:pPr algn="ctr">
              <a:lnSpc>
                <a:spcPct val="150000"/>
              </a:lnSpc>
            </a:pPr>
            <a:r>
              <a:rPr lang="en-US" sz="3200" dirty="0">
                <a:latin typeface="Times New Roman" panose="02020603050405020304" pitchFamily="18" charset="0"/>
                <a:cs typeface="Times New Roman" panose="02020603050405020304" pitchFamily="18" charset="0"/>
              </a:rPr>
              <a:t> PUB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34">
            <a:extLst>
              <a:ext uri="{FF2B5EF4-FFF2-40B4-BE49-F238E27FC236}">
                <a16:creationId xmlns:a16="http://schemas.microsoft.com/office/drawing/2014/main" id="{FC256A50-7A62-95EE-E434-99EF373E935E}"/>
              </a:ext>
            </a:extLst>
          </p:cNvPr>
          <p:cNvSpPr txBox="1"/>
          <p:nvPr/>
        </p:nvSpPr>
        <p:spPr>
          <a:xfrm>
            <a:off x="3768084" y="-13746"/>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Block Diagram</a:t>
            </a:r>
          </a:p>
        </p:txBody>
      </p:sp>
      <p:pic>
        <p:nvPicPr>
          <p:cNvPr id="14" name="Picture 13">
            <a:extLst>
              <a:ext uri="{FF2B5EF4-FFF2-40B4-BE49-F238E27FC236}">
                <a16:creationId xmlns:a16="http://schemas.microsoft.com/office/drawing/2014/main" id="{BBDF669C-9F97-AFEA-93B2-5C7E543E21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303922"/>
            <a:ext cx="15563976" cy="7420978"/>
          </a:xfrm>
          <a:prstGeom prst="rect">
            <a:avLst/>
          </a:prstGeom>
        </p:spPr>
      </p:pic>
      <p:grpSp>
        <p:nvGrpSpPr>
          <p:cNvPr id="15" name="Group 2">
            <a:extLst>
              <a:ext uri="{FF2B5EF4-FFF2-40B4-BE49-F238E27FC236}">
                <a16:creationId xmlns:a16="http://schemas.microsoft.com/office/drawing/2014/main" id="{4A4969BA-E0BC-6D9C-4D54-221EDAABD9BC}"/>
              </a:ext>
            </a:extLst>
          </p:cNvPr>
          <p:cNvGrpSpPr/>
          <p:nvPr/>
        </p:nvGrpSpPr>
        <p:grpSpPr>
          <a:xfrm>
            <a:off x="12398139" y="-343329"/>
            <a:ext cx="4323839" cy="1229542"/>
            <a:chOff x="0" y="0"/>
            <a:chExt cx="5181401" cy="1473402"/>
          </a:xfrm>
        </p:grpSpPr>
        <p:sp>
          <p:nvSpPr>
            <p:cNvPr id="16" name="Freeform 3">
              <a:extLst>
                <a:ext uri="{FF2B5EF4-FFF2-40B4-BE49-F238E27FC236}">
                  <a16:creationId xmlns:a16="http://schemas.microsoft.com/office/drawing/2014/main" id="{732FAB29-F0A3-B567-879C-91A9A52423AB}"/>
                </a:ext>
              </a:extLst>
            </p:cNvPr>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7" name="Group 8">
            <a:extLst>
              <a:ext uri="{FF2B5EF4-FFF2-40B4-BE49-F238E27FC236}">
                <a16:creationId xmlns:a16="http://schemas.microsoft.com/office/drawing/2014/main" id="{CED1971C-ADC2-DE0C-9DC0-C1CFA7A8C9C1}"/>
              </a:ext>
            </a:extLst>
          </p:cNvPr>
          <p:cNvGrpSpPr/>
          <p:nvPr/>
        </p:nvGrpSpPr>
        <p:grpSpPr>
          <a:xfrm>
            <a:off x="10468919" y="-333804"/>
            <a:ext cx="7983303" cy="747733"/>
            <a:chOff x="0" y="0"/>
            <a:chExt cx="9566659" cy="896034"/>
          </a:xfrm>
        </p:grpSpPr>
        <p:sp>
          <p:nvSpPr>
            <p:cNvPr id="18" name="Freeform 9">
              <a:extLst>
                <a:ext uri="{FF2B5EF4-FFF2-40B4-BE49-F238E27FC236}">
                  <a16:creationId xmlns:a16="http://schemas.microsoft.com/office/drawing/2014/main" id="{1C29088B-532F-4375-3252-6B4E0E1B5D5F}"/>
                </a:ext>
              </a:extLst>
            </p:cNvPr>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9" name="Group 12">
            <a:extLst>
              <a:ext uri="{FF2B5EF4-FFF2-40B4-BE49-F238E27FC236}">
                <a16:creationId xmlns:a16="http://schemas.microsoft.com/office/drawing/2014/main" id="{F12FAE79-2556-0F68-31FD-1940EF155D66}"/>
              </a:ext>
            </a:extLst>
          </p:cNvPr>
          <p:cNvGrpSpPr/>
          <p:nvPr/>
        </p:nvGrpSpPr>
        <p:grpSpPr>
          <a:xfrm>
            <a:off x="17164177" y="568981"/>
            <a:ext cx="1445340" cy="1503815"/>
            <a:chOff x="0" y="0"/>
            <a:chExt cx="1732000" cy="1802072"/>
          </a:xfrm>
        </p:grpSpPr>
        <p:sp>
          <p:nvSpPr>
            <p:cNvPr id="20" name="Freeform 13">
              <a:extLst>
                <a:ext uri="{FF2B5EF4-FFF2-40B4-BE49-F238E27FC236}">
                  <a16:creationId xmlns:a16="http://schemas.microsoft.com/office/drawing/2014/main" id="{87F81F94-799B-BCED-8CE0-E6CA398D8052}"/>
                </a:ext>
              </a:extLst>
            </p:cNvPr>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21" name="Group 14">
            <a:extLst>
              <a:ext uri="{FF2B5EF4-FFF2-40B4-BE49-F238E27FC236}">
                <a16:creationId xmlns:a16="http://schemas.microsoft.com/office/drawing/2014/main" id="{72DEB75B-CAB6-B720-E5A0-198A352B929C}"/>
              </a:ext>
            </a:extLst>
          </p:cNvPr>
          <p:cNvGrpSpPr/>
          <p:nvPr/>
        </p:nvGrpSpPr>
        <p:grpSpPr>
          <a:xfrm>
            <a:off x="17777627" y="849970"/>
            <a:ext cx="831890" cy="3627297"/>
            <a:chOff x="0" y="0"/>
            <a:chExt cx="996882" cy="4346712"/>
          </a:xfrm>
        </p:grpSpPr>
        <p:sp>
          <p:nvSpPr>
            <p:cNvPr id="22" name="Freeform 15">
              <a:extLst>
                <a:ext uri="{FF2B5EF4-FFF2-40B4-BE49-F238E27FC236}">
                  <a16:creationId xmlns:a16="http://schemas.microsoft.com/office/drawing/2014/main" id="{3BE781A3-CF3E-17A5-82CA-38CBF28F4F20}"/>
                </a:ext>
              </a:extLst>
            </p:cNvPr>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6" name="TextBox 25">
            <a:extLst>
              <a:ext uri="{FF2B5EF4-FFF2-40B4-BE49-F238E27FC236}">
                <a16:creationId xmlns:a16="http://schemas.microsoft.com/office/drawing/2014/main" id="{561331E2-20EB-B7EF-4266-BDCCE7EEAFA4}"/>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02464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34">
            <a:extLst>
              <a:ext uri="{FF2B5EF4-FFF2-40B4-BE49-F238E27FC236}">
                <a16:creationId xmlns:a16="http://schemas.microsoft.com/office/drawing/2014/main" id="{FC256A50-7A62-95EE-E434-99EF373E935E}"/>
              </a:ext>
            </a:extLst>
          </p:cNvPr>
          <p:cNvSpPr txBox="1"/>
          <p:nvPr/>
        </p:nvSpPr>
        <p:spPr>
          <a:xfrm>
            <a:off x="3581400" y="3220"/>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Advantage</a:t>
            </a:r>
          </a:p>
        </p:txBody>
      </p:sp>
      <p:grpSp>
        <p:nvGrpSpPr>
          <p:cNvPr id="15" name="Group 2">
            <a:extLst>
              <a:ext uri="{FF2B5EF4-FFF2-40B4-BE49-F238E27FC236}">
                <a16:creationId xmlns:a16="http://schemas.microsoft.com/office/drawing/2014/main" id="{4A4969BA-E0BC-6D9C-4D54-221EDAABD9BC}"/>
              </a:ext>
            </a:extLst>
          </p:cNvPr>
          <p:cNvGrpSpPr/>
          <p:nvPr/>
        </p:nvGrpSpPr>
        <p:grpSpPr>
          <a:xfrm>
            <a:off x="12398139" y="-343329"/>
            <a:ext cx="4323839" cy="1229542"/>
            <a:chOff x="0" y="0"/>
            <a:chExt cx="5181401" cy="1473402"/>
          </a:xfrm>
        </p:grpSpPr>
        <p:sp>
          <p:nvSpPr>
            <p:cNvPr id="16" name="Freeform 3">
              <a:extLst>
                <a:ext uri="{FF2B5EF4-FFF2-40B4-BE49-F238E27FC236}">
                  <a16:creationId xmlns:a16="http://schemas.microsoft.com/office/drawing/2014/main" id="{732FAB29-F0A3-B567-879C-91A9A52423AB}"/>
                </a:ext>
              </a:extLst>
            </p:cNvPr>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7" name="Group 8">
            <a:extLst>
              <a:ext uri="{FF2B5EF4-FFF2-40B4-BE49-F238E27FC236}">
                <a16:creationId xmlns:a16="http://schemas.microsoft.com/office/drawing/2014/main" id="{CED1971C-ADC2-DE0C-9DC0-C1CFA7A8C9C1}"/>
              </a:ext>
            </a:extLst>
          </p:cNvPr>
          <p:cNvGrpSpPr/>
          <p:nvPr/>
        </p:nvGrpSpPr>
        <p:grpSpPr>
          <a:xfrm>
            <a:off x="10468919" y="-333804"/>
            <a:ext cx="7983303" cy="747733"/>
            <a:chOff x="0" y="0"/>
            <a:chExt cx="9566659" cy="896034"/>
          </a:xfrm>
        </p:grpSpPr>
        <p:sp>
          <p:nvSpPr>
            <p:cNvPr id="18" name="Freeform 9">
              <a:extLst>
                <a:ext uri="{FF2B5EF4-FFF2-40B4-BE49-F238E27FC236}">
                  <a16:creationId xmlns:a16="http://schemas.microsoft.com/office/drawing/2014/main" id="{1C29088B-532F-4375-3252-6B4E0E1B5D5F}"/>
                </a:ext>
              </a:extLst>
            </p:cNvPr>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9" name="Group 12">
            <a:extLst>
              <a:ext uri="{FF2B5EF4-FFF2-40B4-BE49-F238E27FC236}">
                <a16:creationId xmlns:a16="http://schemas.microsoft.com/office/drawing/2014/main" id="{F12FAE79-2556-0F68-31FD-1940EF155D66}"/>
              </a:ext>
            </a:extLst>
          </p:cNvPr>
          <p:cNvGrpSpPr/>
          <p:nvPr/>
        </p:nvGrpSpPr>
        <p:grpSpPr>
          <a:xfrm>
            <a:off x="17164177" y="568981"/>
            <a:ext cx="1445340" cy="1503815"/>
            <a:chOff x="0" y="0"/>
            <a:chExt cx="1732000" cy="1802072"/>
          </a:xfrm>
        </p:grpSpPr>
        <p:sp>
          <p:nvSpPr>
            <p:cNvPr id="20" name="Freeform 13">
              <a:extLst>
                <a:ext uri="{FF2B5EF4-FFF2-40B4-BE49-F238E27FC236}">
                  <a16:creationId xmlns:a16="http://schemas.microsoft.com/office/drawing/2014/main" id="{87F81F94-799B-BCED-8CE0-E6CA398D8052}"/>
                </a:ext>
              </a:extLst>
            </p:cNvPr>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21" name="Group 14">
            <a:extLst>
              <a:ext uri="{FF2B5EF4-FFF2-40B4-BE49-F238E27FC236}">
                <a16:creationId xmlns:a16="http://schemas.microsoft.com/office/drawing/2014/main" id="{72DEB75B-CAB6-B720-E5A0-198A352B929C}"/>
              </a:ext>
            </a:extLst>
          </p:cNvPr>
          <p:cNvGrpSpPr/>
          <p:nvPr/>
        </p:nvGrpSpPr>
        <p:grpSpPr>
          <a:xfrm>
            <a:off x="17777627" y="849970"/>
            <a:ext cx="831890" cy="3627297"/>
            <a:chOff x="0" y="0"/>
            <a:chExt cx="996882" cy="4346712"/>
          </a:xfrm>
        </p:grpSpPr>
        <p:sp>
          <p:nvSpPr>
            <p:cNvPr id="22" name="Freeform 15">
              <a:extLst>
                <a:ext uri="{FF2B5EF4-FFF2-40B4-BE49-F238E27FC236}">
                  <a16:creationId xmlns:a16="http://schemas.microsoft.com/office/drawing/2014/main" id="{3BE781A3-CF3E-17A5-82CA-38CBF28F4F20}"/>
                </a:ext>
              </a:extLst>
            </p:cNvPr>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3" name="TextBox 2">
            <a:extLst>
              <a:ext uri="{FF2B5EF4-FFF2-40B4-BE49-F238E27FC236}">
                <a16:creationId xmlns:a16="http://schemas.microsoft.com/office/drawing/2014/main" id="{FB51EE49-9394-62FD-D3D4-A070EED56B23}"/>
              </a:ext>
            </a:extLst>
          </p:cNvPr>
          <p:cNvSpPr txBox="1"/>
          <p:nvPr/>
        </p:nvSpPr>
        <p:spPr>
          <a:xfrm>
            <a:off x="6153763" y="1172525"/>
            <a:ext cx="9307284" cy="6836487"/>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US" sz="3200" dirty="0"/>
              <a:t> </a:t>
            </a:r>
            <a:r>
              <a:rPr lang="en-US" sz="3200" dirty="0">
                <a:latin typeface="Times New Roman" panose="02020603050405020304" pitchFamily="18" charset="0"/>
                <a:cs typeface="Times New Roman" panose="02020603050405020304" pitchFamily="18" charset="0"/>
              </a:rPr>
              <a:t>Increase in productivity</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Reduce water consumption.</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No manpower required.</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saves the energy.</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can be controlled from any where in the world.</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Easy to use.</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 Low price</a:t>
            </a:r>
          </a:p>
        </p:txBody>
      </p:sp>
      <p:sp>
        <p:nvSpPr>
          <p:cNvPr id="10" name="TextBox 9">
            <a:extLst>
              <a:ext uri="{FF2B5EF4-FFF2-40B4-BE49-F238E27FC236}">
                <a16:creationId xmlns:a16="http://schemas.microsoft.com/office/drawing/2014/main" id="{107C704D-4BE0-D9FC-A509-3703A86E1D9B}"/>
              </a:ext>
            </a:extLst>
          </p:cNvPr>
          <p:cNvSpPr txBox="1"/>
          <p:nvPr/>
        </p:nvSpPr>
        <p:spPr>
          <a:xfrm>
            <a:off x="17435071" y="9280971"/>
            <a:ext cx="831889"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63576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4E498-1489-1A0F-3380-E1AE7B77A9DA}"/>
            </a:ext>
          </a:extLst>
        </p:cNvPr>
        <p:cNvGrpSpPr/>
        <p:nvPr/>
      </p:nvGrpSpPr>
      <p:grpSpPr>
        <a:xfrm>
          <a:off x="0" y="0"/>
          <a:ext cx="0" cy="0"/>
          <a:chOff x="0" y="0"/>
          <a:chExt cx="0" cy="0"/>
        </a:xfrm>
      </p:grpSpPr>
      <p:sp>
        <p:nvSpPr>
          <p:cNvPr id="44" name="TextBox 34">
            <a:extLst>
              <a:ext uri="{FF2B5EF4-FFF2-40B4-BE49-F238E27FC236}">
                <a16:creationId xmlns:a16="http://schemas.microsoft.com/office/drawing/2014/main" id="{CC6A53B0-5C15-9FD2-5231-1A27EBB519FF}"/>
              </a:ext>
            </a:extLst>
          </p:cNvPr>
          <p:cNvSpPr txBox="1"/>
          <p:nvPr/>
        </p:nvSpPr>
        <p:spPr>
          <a:xfrm>
            <a:off x="3581400" y="3220"/>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Limitation</a:t>
            </a:r>
          </a:p>
        </p:txBody>
      </p:sp>
      <p:grpSp>
        <p:nvGrpSpPr>
          <p:cNvPr id="15" name="Group 2">
            <a:extLst>
              <a:ext uri="{FF2B5EF4-FFF2-40B4-BE49-F238E27FC236}">
                <a16:creationId xmlns:a16="http://schemas.microsoft.com/office/drawing/2014/main" id="{355FC6A4-D39A-3BD7-2BFA-A775F59BA040}"/>
              </a:ext>
            </a:extLst>
          </p:cNvPr>
          <p:cNvGrpSpPr/>
          <p:nvPr/>
        </p:nvGrpSpPr>
        <p:grpSpPr>
          <a:xfrm>
            <a:off x="12398139" y="-343329"/>
            <a:ext cx="4323839" cy="1229542"/>
            <a:chOff x="0" y="0"/>
            <a:chExt cx="5181401" cy="1473402"/>
          </a:xfrm>
        </p:grpSpPr>
        <p:sp>
          <p:nvSpPr>
            <p:cNvPr id="16" name="Freeform 3">
              <a:extLst>
                <a:ext uri="{FF2B5EF4-FFF2-40B4-BE49-F238E27FC236}">
                  <a16:creationId xmlns:a16="http://schemas.microsoft.com/office/drawing/2014/main" id="{C5DECB3A-BB35-DC62-6ED2-6E34686C840E}"/>
                </a:ext>
              </a:extLst>
            </p:cNvPr>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7" name="Group 8">
            <a:extLst>
              <a:ext uri="{FF2B5EF4-FFF2-40B4-BE49-F238E27FC236}">
                <a16:creationId xmlns:a16="http://schemas.microsoft.com/office/drawing/2014/main" id="{7B942507-BD08-4336-0A8C-F34E9202C04F}"/>
              </a:ext>
            </a:extLst>
          </p:cNvPr>
          <p:cNvGrpSpPr/>
          <p:nvPr/>
        </p:nvGrpSpPr>
        <p:grpSpPr>
          <a:xfrm>
            <a:off x="10468919" y="-333804"/>
            <a:ext cx="7983303" cy="747733"/>
            <a:chOff x="0" y="0"/>
            <a:chExt cx="9566659" cy="896034"/>
          </a:xfrm>
        </p:grpSpPr>
        <p:sp>
          <p:nvSpPr>
            <p:cNvPr id="18" name="Freeform 9">
              <a:extLst>
                <a:ext uri="{FF2B5EF4-FFF2-40B4-BE49-F238E27FC236}">
                  <a16:creationId xmlns:a16="http://schemas.microsoft.com/office/drawing/2014/main" id="{E70E8A11-FB6C-D82E-62CD-D11E4B3FC021}"/>
                </a:ext>
              </a:extLst>
            </p:cNvPr>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9" name="Group 12">
            <a:extLst>
              <a:ext uri="{FF2B5EF4-FFF2-40B4-BE49-F238E27FC236}">
                <a16:creationId xmlns:a16="http://schemas.microsoft.com/office/drawing/2014/main" id="{AE01C70D-0ABF-826A-19DA-393EC2032F47}"/>
              </a:ext>
            </a:extLst>
          </p:cNvPr>
          <p:cNvGrpSpPr/>
          <p:nvPr/>
        </p:nvGrpSpPr>
        <p:grpSpPr>
          <a:xfrm>
            <a:off x="17164177" y="568981"/>
            <a:ext cx="1445340" cy="1503815"/>
            <a:chOff x="0" y="0"/>
            <a:chExt cx="1732000" cy="1802072"/>
          </a:xfrm>
        </p:grpSpPr>
        <p:sp>
          <p:nvSpPr>
            <p:cNvPr id="20" name="Freeform 13">
              <a:extLst>
                <a:ext uri="{FF2B5EF4-FFF2-40B4-BE49-F238E27FC236}">
                  <a16:creationId xmlns:a16="http://schemas.microsoft.com/office/drawing/2014/main" id="{B0B01912-3FF4-0D5D-562C-F4E3106BC508}"/>
                </a:ext>
              </a:extLst>
            </p:cNvPr>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21" name="Group 14">
            <a:extLst>
              <a:ext uri="{FF2B5EF4-FFF2-40B4-BE49-F238E27FC236}">
                <a16:creationId xmlns:a16="http://schemas.microsoft.com/office/drawing/2014/main" id="{FA4D75BB-55DF-5D3E-6A15-122CCD1A3429}"/>
              </a:ext>
            </a:extLst>
          </p:cNvPr>
          <p:cNvGrpSpPr/>
          <p:nvPr/>
        </p:nvGrpSpPr>
        <p:grpSpPr>
          <a:xfrm>
            <a:off x="17777627" y="849970"/>
            <a:ext cx="831890" cy="3627297"/>
            <a:chOff x="0" y="0"/>
            <a:chExt cx="996882" cy="4346712"/>
          </a:xfrm>
        </p:grpSpPr>
        <p:sp>
          <p:nvSpPr>
            <p:cNvPr id="22" name="Freeform 15">
              <a:extLst>
                <a:ext uri="{FF2B5EF4-FFF2-40B4-BE49-F238E27FC236}">
                  <a16:creationId xmlns:a16="http://schemas.microsoft.com/office/drawing/2014/main" id="{0E761BF8-00F8-3D98-FAB7-82125FD0E632}"/>
                </a:ext>
              </a:extLst>
            </p:cNvPr>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3" name="TextBox 2">
            <a:extLst>
              <a:ext uri="{FF2B5EF4-FFF2-40B4-BE49-F238E27FC236}">
                <a16:creationId xmlns:a16="http://schemas.microsoft.com/office/drawing/2014/main" id="{DB2766A9-A834-41E7-FA45-04A2F6705C2F}"/>
              </a:ext>
            </a:extLst>
          </p:cNvPr>
          <p:cNvSpPr txBox="1"/>
          <p:nvPr/>
        </p:nvSpPr>
        <p:spPr>
          <a:xfrm>
            <a:off x="1371600" y="1223237"/>
            <a:ext cx="15045723" cy="3881832"/>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Internet Dependency – Requires a stable Wi-Fi connection for remote access.</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Sensor Accuracy – Low-cost sensors may provide less precise data.</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Power Dependency – Needs a continuous power supply for uninterrupted Operation.</a:t>
            </a:r>
          </a:p>
          <a:p>
            <a:pPr marL="285750" indent="-285750">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Complex Setup – Installation requires technical knowledge in IoT and programming.</a:t>
            </a:r>
          </a:p>
        </p:txBody>
      </p:sp>
      <p:sp>
        <p:nvSpPr>
          <p:cNvPr id="10" name="TextBox 9">
            <a:extLst>
              <a:ext uri="{FF2B5EF4-FFF2-40B4-BE49-F238E27FC236}">
                <a16:creationId xmlns:a16="http://schemas.microsoft.com/office/drawing/2014/main" id="{9AA5040B-23EA-3F09-06A6-247074E26146}"/>
              </a:ext>
            </a:extLst>
          </p:cNvPr>
          <p:cNvSpPr txBox="1"/>
          <p:nvPr/>
        </p:nvSpPr>
        <p:spPr>
          <a:xfrm>
            <a:off x="17435071" y="9280971"/>
            <a:ext cx="831889"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127287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AFD9B-DF41-A2B2-1D6C-D3B3AD2B6401}"/>
            </a:ext>
          </a:extLst>
        </p:cNvPr>
        <p:cNvGrpSpPr/>
        <p:nvPr/>
      </p:nvGrpSpPr>
      <p:grpSpPr>
        <a:xfrm>
          <a:off x="0" y="0"/>
          <a:ext cx="0" cy="0"/>
          <a:chOff x="0" y="0"/>
          <a:chExt cx="0" cy="0"/>
        </a:xfrm>
      </p:grpSpPr>
      <p:grpSp>
        <p:nvGrpSpPr>
          <p:cNvPr id="15" name="Group 2">
            <a:extLst>
              <a:ext uri="{FF2B5EF4-FFF2-40B4-BE49-F238E27FC236}">
                <a16:creationId xmlns:a16="http://schemas.microsoft.com/office/drawing/2014/main" id="{E932FA1A-BB82-D5E4-64D5-150C0C182669}"/>
              </a:ext>
            </a:extLst>
          </p:cNvPr>
          <p:cNvGrpSpPr/>
          <p:nvPr/>
        </p:nvGrpSpPr>
        <p:grpSpPr>
          <a:xfrm>
            <a:off x="12398139" y="-343329"/>
            <a:ext cx="4323839" cy="1229542"/>
            <a:chOff x="0" y="0"/>
            <a:chExt cx="5181401" cy="1473402"/>
          </a:xfrm>
        </p:grpSpPr>
        <p:sp>
          <p:nvSpPr>
            <p:cNvPr id="16" name="Freeform 3">
              <a:extLst>
                <a:ext uri="{FF2B5EF4-FFF2-40B4-BE49-F238E27FC236}">
                  <a16:creationId xmlns:a16="http://schemas.microsoft.com/office/drawing/2014/main" id="{56C37CDB-D5D3-1B77-EA94-C8BCA112CDC7}"/>
                </a:ext>
              </a:extLst>
            </p:cNvPr>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7" name="Group 8">
            <a:extLst>
              <a:ext uri="{FF2B5EF4-FFF2-40B4-BE49-F238E27FC236}">
                <a16:creationId xmlns:a16="http://schemas.microsoft.com/office/drawing/2014/main" id="{949BBAE0-5E55-1CE3-1854-EFDC91538E9A}"/>
              </a:ext>
            </a:extLst>
          </p:cNvPr>
          <p:cNvGrpSpPr/>
          <p:nvPr/>
        </p:nvGrpSpPr>
        <p:grpSpPr>
          <a:xfrm>
            <a:off x="10468919" y="-333804"/>
            <a:ext cx="7983303" cy="747733"/>
            <a:chOff x="0" y="0"/>
            <a:chExt cx="9566659" cy="896034"/>
          </a:xfrm>
        </p:grpSpPr>
        <p:sp>
          <p:nvSpPr>
            <p:cNvPr id="18" name="Freeform 9">
              <a:extLst>
                <a:ext uri="{FF2B5EF4-FFF2-40B4-BE49-F238E27FC236}">
                  <a16:creationId xmlns:a16="http://schemas.microsoft.com/office/drawing/2014/main" id="{655FF8F6-5BFA-23A8-C56A-81F60389445C}"/>
                </a:ext>
              </a:extLst>
            </p:cNvPr>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9" name="Group 12">
            <a:extLst>
              <a:ext uri="{FF2B5EF4-FFF2-40B4-BE49-F238E27FC236}">
                <a16:creationId xmlns:a16="http://schemas.microsoft.com/office/drawing/2014/main" id="{CA3EFF69-4EF4-2814-01A0-566A582E2082}"/>
              </a:ext>
            </a:extLst>
          </p:cNvPr>
          <p:cNvGrpSpPr/>
          <p:nvPr/>
        </p:nvGrpSpPr>
        <p:grpSpPr>
          <a:xfrm>
            <a:off x="17164177" y="568981"/>
            <a:ext cx="1445340" cy="1503815"/>
            <a:chOff x="0" y="0"/>
            <a:chExt cx="1732000" cy="1802072"/>
          </a:xfrm>
        </p:grpSpPr>
        <p:sp>
          <p:nvSpPr>
            <p:cNvPr id="20" name="Freeform 13">
              <a:extLst>
                <a:ext uri="{FF2B5EF4-FFF2-40B4-BE49-F238E27FC236}">
                  <a16:creationId xmlns:a16="http://schemas.microsoft.com/office/drawing/2014/main" id="{EA0274E9-3BBC-A249-7540-05752AB6DFCF}"/>
                </a:ext>
              </a:extLst>
            </p:cNvPr>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21" name="Group 14">
            <a:extLst>
              <a:ext uri="{FF2B5EF4-FFF2-40B4-BE49-F238E27FC236}">
                <a16:creationId xmlns:a16="http://schemas.microsoft.com/office/drawing/2014/main" id="{C8CE158F-4909-46BD-2C49-7026DAED0A98}"/>
              </a:ext>
            </a:extLst>
          </p:cNvPr>
          <p:cNvGrpSpPr/>
          <p:nvPr/>
        </p:nvGrpSpPr>
        <p:grpSpPr>
          <a:xfrm>
            <a:off x="17777627" y="849970"/>
            <a:ext cx="831890" cy="3627297"/>
            <a:chOff x="0" y="0"/>
            <a:chExt cx="996882" cy="4346712"/>
          </a:xfrm>
        </p:grpSpPr>
        <p:sp>
          <p:nvSpPr>
            <p:cNvPr id="22" name="Freeform 15">
              <a:extLst>
                <a:ext uri="{FF2B5EF4-FFF2-40B4-BE49-F238E27FC236}">
                  <a16:creationId xmlns:a16="http://schemas.microsoft.com/office/drawing/2014/main" id="{FFE022BF-4FD6-7117-9F5C-015E6A2FE0C1}"/>
                </a:ext>
              </a:extLst>
            </p:cNvPr>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5" name="TextBox 4">
            <a:extLst>
              <a:ext uri="{FF2B5EF4-FFF2-40B4-BE49-F238E27FC236}">
                <a16:creationId xmlns:a16="http://schemas.microsoft.com/office/drawing/2014/main" id="{2C9A53D2-2FD5-FCFC-13AA-1528E637196A}"/>
              </a:ext>
            </a:extLst>
          </p:cNvPr>
          <p:cNvSpPr txBox="1"/>
          <p:nvPr/>
        </p:nvSpPr>
        <p:spPr>
          <a:xfrm>
            <a:off x="2688869" y="1655590"/>
            <a:ext cx="15197978" cy="3523400"/>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US" sz="3200" b="0" i="0" dirty="0">
                <a:solidFill>
                  <a:srgbClr val="000000"/>
                </a:solidFill>
                <a:effectLst/>
                <a:latin typeface="Times New Roman" panose="02020603050405020304" pitchFamily="18" charset="0"/>
                <a:cs typeface="Times New Roman" panose="02020603050405020304" pitchFamily="18" charset="0"/>
              </a:rPr>
              <a:t>Providing the new technology for farmers to improve the quality of irrigation system.</a:t>
            </a:r>
          </a:p>
          <a:p>
            <a:pPr marL="285750" indent="-285750">
              <a:lnSpc>
                <a:spcPct val="200000"/>
              </a:lnSpc>
              <a:buFont typeface="Wingdings" panose="05000000000000000000" pitchFamily="2" charset="2"/>
              <a:buChar char="v"/>
            </a:pPr>
            <a:r>
              <a:rPr lang="en-US" sz="3200" b="0" i="0" dirty="0">
                <a:solidFill>
                  <a:srgbClr val="000000"/>
                </a:solidFill>
                <a:effectLst/>
                <a:latin typeface="Times New Roman" panose="02020603050405020304" pitchFamily="18" charset="0"/>
                <a:cs typeface="Times New Roman" panose="02020603050405020304" pitchFamily="18" charset="0"/>
              </a:rPr>
              <a:t>Also helps to those farmers whom do not have sufficient water for farming.</a:t>
            </a:r>
          </a:p>
          <a:p>
            <a:pPr marL="285750" indent="-285750">
              <a:lnSpc>
                <a:spcPct val="200000"/>
              </a:lnSpc>
              <a:buFont typeface="Wingdings" panose="05000000000000000000" pitchFamily="2" charset="2"/>
              <a:buChar char="v"/>
            </a:pPr>
            <a:r>
              <a:rPr lang="en-US" sz="3200" b="0" i="0" dirty="0">
                <a:solidFill>
                  <a:srgbClr val="000000"/>
                </a:solidFill>
                <a:effectLst/>
                <a:latin typeface="Times New Roman" panose="02020603050405020304" pitchFamily="18" charset="0"/>
                <a:cs typeface="Times New Roman" panose="02020603050405020304" pitchFamily="18" charset="0"/>
              </a:rPr>
              <a:t>This is very useful as it reduces manual work of the farmer</a:t>
            </a:r>
            <a:r>
              <a:rPr lang="en-US" sz="3200" dirty="0">
                <a:latin typeface="Times New Roman" panose="02020603050405020304" pitchFamily="18" charset="0"/>
                <a:cs typeface="Times New Roman" panose="02020603050405020304" pitchFamily="18" charset="0"/>
              </a:rPr>
              <a:t> </a:t>
            </a:r>
            <a:br>
              <a:rPr lang="en-US" dirty="0"/>
            </a:br>
            <a:endParaRPr lang="en-US" dirty="0"/>
          </a:p>
        </p:txBody>
      </p:sp>
      <p:sp>
        <p:nvSpPr>
          <p:cNvPr id="6" name="TextBox 34">
            <a:extLst>
              <a:ext uri="{FF2B5EF4-FFF2-40B4-BE49-F238E27FC236}">
                <a16:creationId xmlns:a16="http://schemas.microsoft.com/office/drawing/2014/main" id="{230A18D0-A934-DDDE-D156-D7E03AC55964}"/>
              </a:ext>
            </a:extLst>
          </p:cNvPr>
          <p:cNvSpPr txBox="1"/>
          <p:nvPr/>
        </p:nvSpPr>
        <p:spPr>
          <a:xfrm>
            <a:off x="4055742" y="126374"/>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Future Scope</a:t>
            </a:r>
          </a:p>
        </p:txBody>
      </p:sp>
      <p:sp>
        <p:nvSpPr>
          <p:cNvPr id="10" name="TextBox 9">
            <a:extLst>
              <a:ext uri="{FF2B5EF4-FFF2-40B4-BE49-F238E27FC236}">
                <a16:creationId xmlns:a16="http://schemas.microsoft.com/office/drawing/2014/main" id="{980A770D-E0D9-706A-DABE-DF4EED04375A}"/>
              </a:ext>
            </a:extLst>
          </p:cNvPr>
          <p:cNvSpPr txBox="1"/>
          <p:nvPr/>
        </p:nvSpPr>
        <p:spPr>
          <a:xfrm>
            <a:off x="17435071" y="9280971"/>
            <a:ext cx="831889"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03540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34">
            <a:extLst>
              <a:ext uri="{FF2B5EF4-FFF2-40B4-BE49-F238E27FC236}">
                <a16:creationId xmlns:a16="http://schemas.microsoft.com/office/drawing/2014/main" id="{FC256A50-7A62-95EE-E434-99EF373E935E}"/>
              </a:ext>
            </a:extLst>
          </p:cNvPr>
          <p:cNvSpPr txBox="1"/>
          <p:nvPr/>
        </p:nvSpPr>
        <p:spPr>
          <a:xfrm>
            <a:off x="3581400" y="3220"/>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Conclusion</a:t>
            </a:r>
          </a:p>
        </p:txBody>
      </p:sp>
      <p:grpSp>
        <p:nvGrpSpPr>
          <p:cNvPr id="15" name="Group 2">
            <a:extLst>
              <a:ext uri="{FF2B5EF4-FFF2-40B4-BE49-F238E27FC236}">
                <a16:creationId xmlns:a16="http://schemas.microsoft.com/office/drawing/2014/main" id="{4A4969BA-E0BC-6D9C-4D54-221EDAABD9BC}"/>
              </a:ext>
            </a:extLst>
          </p:cNvPr>
          <p:cNvGrpSpPr/>
          <p:nvPr/>
        </p:nvGrpSpPr>
        <p:grpSpPr>
          <a:xfrm>
            <a:off x="12398139" y="-343329"/>
            <a:ext cx="4323839" cy="1229542"/>
            <a:chOff x="0" y="0"/>
            <a:chExt cx="5181401" cy="1473402"/>
          </a:xfrm>
        </p:grpSpPr>
        <p:sp>
          <p:nvSpPr>
            <p:cNvPr id="16" name="Freeform 3">
              <a:extLst>
                <a:ext uri="{FF2B5EF4-FFF2-40B4-BE49-F238E27FC236}">
                  <a16:creationId xmlns:a16="http://schemas.microsoft.com/office/drawing/2014/main" id="{732FAB29-F0A3-B567-879C-91A9A52423AB}"/>
                </a:ext>
              </a:extLst>
            </p:cNvPr>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7" name="Group 8">
            <a:extLst>
              <a:ext uri="{FF2B5EF4-FFF2-40B4-BE49-F238E27FC236}">
                <a16:creationId xmlns:a16="http://schemas.microsoft.com/office/drawing/2014/main" id="{CED1971C-ADC2-DE0C-9DC0-C1CFA7A8C9C1}"/>
              </a:ext>
            </a:extLst>
          </p:cNvPr>
          <p:cNvGrpSpPr/>
          <p:nvPr/>
        </p:nvGrpSpPr>
        <p:grpSpPr>
          <a:xfrm>
            <a:off x="10468919" y="-333804"/>
            <a:ext cx="7983303" cy="747733"/>
            <a:chOff x="0" y="0"/>
            <a:chExt cx="9566659" cy="896034"/>
          </a:xfrm>
        </p:grpSpPr>
        <p:sp>
          <p:nvSpPr>
            <p:cNvPr id="18" name="Freeform 9">
              <a:extLst>
                <a:ext uri="{FF2B5EF4-FFF2-40B4-BE49-F238E27FC236}">
                  <a16:creationId xmlns:a16="http://schemas.microsoft.com/office/drawing/2014/main" id="{1C29088B-532F-4375-3252-6B4E0E1B5D5F}"/>
                </a:ext>
              </a:extLst>
            </p:cNvPr>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9" name="Group 12">
            <a:extLst>
              <a:ext uri="{FF2B5EF4-FFF2-40B4-BE49-F238E27FC236}">
                <a16:creationId xmlns:a16="http://schemas.microsoft.com/office/drawing/2014/main" id="{F12FAE79-2556-0F68-31FD-1940EF155D66}"/>
              </a:ext>
            </a:extLst>
          </p:cNvPr>
          <p:cNvGrpSpPr/>
          <p:nvPr/>
        </p:nvGrpSpPr>
        <p:grpSpPr>
          <a:xfrm>
            <a:off x="17638890" y="560058"/>
            <a:ext cx="1445340" cy="1503815"/>
            <a:chOff x="0" y="0"/>
            <a:chExt cx="1732000" cy="1802072"/>
          </a:xfrm>
        </p:grpSpPr>
        <p:sp>
          <p:nvSpPr>
            <p:cNvPr id="20" name="Freeform 13">
              <a:extLst>
                <a:ext uri="{FF2B5EF4-FFF2-40B4-BE49-F238E27FC236}">
                  <a16:creationId xmlns:a16="http://schemas.microsoft.com/office/drawing/2014/main" id="{87F81F94-799B-BCED-8CE0-E6CA398D8052}"/>
                </a:ext>
              </a:extLst>
            </p:cNvPr>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21" name="Group 14">
            <a:extLst>
              <a:ext uri="{FF2B5EF4-FFF2-40B4-BE49-F238E27FC236}">
                <a16:creationId xmlns:a16="http://schemas.microsoft.com/office/drawing/2014/main" id="{72DEB75B-CAB6-B720-E5A0-198A352B929C}"/>
              </a:ext>
            </a:extLst>
          </p:cNvPr>
          <p:cNvGrpSpPr/>
          <p:nvPr/>
        </p:nvGrpSpPr>
        <p:grpSpPr>
          <a:xfrm>
            <a:off x="17777627" y="849970"/>
            <a:ext cx="831890" cy="3627297"/>
            <a:chOff x="0" y="0"/>
            <a:chExt cx="996882" cy="4346712"/>
          </a:xfrm>
        </p:grpSpPr>
        <p:sp>
          <p:nvSpPr>
            <p:cNvPr id="22" name="Freeform 15">
              <a:extLst>
                <a:ext uri="{FF2B5EF4-FFF2-40B4-BE49-F238E27FC236}">
                  <a16:creationId xmlns:a16="http://schemas.microsoft.com/office/drawing/2014/main" id="{3BE781A3-CF3E-17A5-82CA-38CBF28F4F20}"/>
                </a:ext>
              </a:extLst>
            </p:cNvPr>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4" name="TextBox 3">
            <a:extLst>
              <a:ext uri="{FF2B5EF4-FFF2-40B4-BE49-F238E27FC236}">
                <a16:creationId xmlns:a16="http://schemas.microsoft.com/office/drawing/2014/main" id="{64DED5E0-1A3A-41F4-9572-DEE2B8A3E448}"/>
              </a:ext>
            </a:extLst>
          </p:cNvPr>
          <p:cNvSpPr txBox="1"/>
          <p:nvPr/>
        </p:nvSpPr>
        <p:spPr>
          <a:xfrm>
            <a:off x="89152" y="1320888"/>
            <a:ext cx="17513047" cy="4508285"/>
          </a:xfrm>
          <a:prstGeom prst="rect">
            <a:avLst/>
          </a:prstGeom>
          <a:noFill/>
        </p:spPr>
        <p:txBody>
          <a:bodyPr wrap="square">
            <a:spAutoFit/>
          </a:bodyPr>
          <a:lstStyle/>
          <a:p>
            <a:pPr algn="just">
              <a:lnSpc>
                <a:spcPct val="200000"/>
              </a:lnSpc>
            </a:pPr>
            <a:r>
              <a:rPr lang="en-US" sz="3200" dirty="0">
                <a:solidFill>
                  <a:srgbClr val="000000"/>
                </a:solidFill>
                <a:latin typeface="Times New Roman" panose="02020603050405020304" pitchFamily="18" charset="0"/>
                <a:cs typeface="Times New Roman" panose="02020603050405020304" pitchFamily="18" charset="0"/>
              </a:rPr>
              <a:t>This Smart Gardening System using ESP8266 makes plant care more efficient by automating irrigation, reducing time and effort while ensuring healthier plant growth. It eliminates the need for manual watering by automatically controlling the irrigation system based on real-time sensor data. This project can be further extended for greenhouse automation, where minimal manual supervision is required.</a:t>
            </a:r>
            <a:br>
              <a:rPr lang="en-US" dirty="0"/>
            </a:br>
            <a:endParaRPr lang="en-US" dirty="0"/>
          </a:p>
        </p:txBody>
      </p:sp>
      <p:sp>
        <p:nvSpPr>
          <p:cNvPr id="10" name="TextBox 9">
            <a:extLst>
              <a:ext uri="{FF2B5EF4-FFF2-40B4-BE49-F238E27FC236}">
                <a16:creationId xmlns:a16="http://schemas.microsoft.com/office/drawing/2014/main" id="{6191F994-3811-739B-BB6C-020E9DE9F978}"/>
              </a:ext>
            </a:extLst>
          </p:cNvPr>
          <p:cNvSpPr txBox="1"/>
          <p:nvPr/>
        </p:nvSpPr>
        <p:spPr>
          <a:xfrm>
            <a:off x="17373600" y="9280971"/>
            <a:ext cx="893361"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93093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07729" y="2278864"/>
            <a:ext cx="5584228" cy="1767061"/>
            <a:chOff x="0" y="0"/>
            <a:chExt cx="6691767" cy="2117529"/>
          </a:xfrm>
        </p:grpSpPr>
        <p:sp>
          <p:nvSpPr>
            <p:cNvPr id="3" name="Freeform 3"/>
            <p:cNvSpPr/>
            <p:nvPr/>
          </p:nvSpPr>
          <p:spPr>
            <a:xfrm>
              <a:off x="0" y="0"/>
              <a:ext cx="6691768" cy="2117529"/>
            </a:xfrm>
            <a:custGeom>
              <a:avLst/>
              <a:gdLst/>
              <a:ahLst/>
              <a:cxnLst/>
              <a:rect l="l" t="t" r="r" b="b"/>
              <a:pathLst>
                <a:path w="6691768" h="2117529">
                  <a:moveTo>
                    <a:pt x="0" y="0"/>
                  </a:moveTo>
                  <a:lnTo>
                    <a:pt x="0" y="2117529"/>
                  </a:lnTo>
                  <a:lnTo>
                    <a:pt x="6691768" y="2117529"/>
                  </a:lnTo>
                  <a:lnTo>
                    <a:pt x="6691768" y="0"/>
                  </a:lnTo>
                  <a:lnTo>
                    <a:pt x="0" y="0"/>
                  </a:lnTo>
                  <a:close/>
                  <a:moveTo>
                    <a:pt x="6630808" y="2056568"/>
                  </a:moveTo>
                  <a:lnTo>
                    <a:pt x="59690" y="2056568"/>
                  </a:lnTo>
                  <a:lnTo>
                    <a:pt x="59690" y="59690"/>
                  </a:lnTo>
                  <a:lnTo>
                    <a:pt x="6630808" y="59690"/>
                  </a:lnTo>
                  <a:lnTo>
                    <a:pt x="6630808" y="2056568"/>
                  </a:lnTo>
                  <a:close/>
                </a:path>
              </a:pathLst>
            </a:custGeom>
            <a:solidFill>
              <a:srgbClr val="FF7D2D"/>
            </a:solidFill>
          </p:spPr>
        </p:sp>
      </p:grpSp>
      <p:grpSp>
        <p:nvGrpSpPr>
          <p:cNvPr id="4" name="Group 4"/>
          <p:cNvGrpSpPr/>
          <p:nvPr/>
        </p:nvGrpSpPr>
        <p:grpSpPr>
          <a:xfrm>
            <a:off x="2013282" y="6091348"/>
            <a:ext cx="2595154" cy="1702246"/>
            <a:chOff x="0" y="0"/>
            <a:chExt cx="3109860" cy="2039858"/>
          </a:xfrm>
        </p:grpSpPr>
        <p:sp>
          <p:nvSpPr>
            <p:cNvPr id="5" name="Freeform 5"/>
            <p:cNvSpPr/>
            <p:nvPr/>
          </p:nvSpPr>
          <p:spPr>
            <a:xfrm>
              <a:off x="0" y="0"/>
              <a:ext cx="3109860" cy="2039858"/>
            </a:xfrm>
            <a:custGeom>
              <a:avLst/>
              <a:gdLst/>
              <a:ahLst/>
              <a:cxnLst/>
              <a:rect l="l" t="t" r="r" b="b"/>
              <a:pathLst>
                <a:path w="3109860" h="2039858">
                  <a:moveTo>
                    <a:pt x="0" y="0"/>
                  </a:moveTo>
                  <a:lnTo>
                    <a:pt x="0" y="2039858"/>
                  </a:lnTo>
                  <a:lnTo>
                    <a:pt x="3109860" y="2039858"/>
                  </a:lnTo>
                  <a:lnTo>
                    <a:pt x="3109860" y="0"/>
                  </a:lnTo>
                  <a:lnTo>
                    <a:pt x="0" y="0"/>
                  </a:lnTo>
                  <a:close/>
                  <a:moveTo>
                    <a:pt x="3048900" y="1978898"/>
                  </a:moveTo>
                  <a:lnTo>
                    <a:pt x="59690" y="1978898"/>
                  </a:lnTo>
                  <a:lnTo>
                    <a:pt x="59690" y="59690"/>
                  </a:lnTo>
                  <a:lnTo>
                    <a:pt x="3048900" y="59690"/>
                  </a:lnTo>
                  <a:lnTo>
                    <a:pt x="3048900" y="1978898"/>
                  </a:lnTo>
                  <a:close/>
                </a:path>
              </a:pathLst>
            </a:custGeom>
            <a:solidFill>
              <a:srgbClr val="006DFF"/>
            </a:solidFill>
          </p:spPr>
        </p:sp>
      </p:grpSp>
      <p:grpSp>
        <p:nvGrpSpPr>
          <p:cNvPr id="6" name="Group 6"/>
          <p:cNvGrpSpPr/>
          <p:nvPr/>
        </p:nvGrpSpPr>
        <p:grpSpPr>
          <a:xfrm>
            <a:off x="3655631" y="3679342"/>
            <a:ext cx="10976739" cy="3011026"/>
            <a:chOff x="0" y="0"/>
            <a:chExt cx="13153794" cy="3608213"/>
          </a:xfrm>
        </p:grpSpPr>
        <p:sp>
          <p:nvSpPr>
            <p:cNvPr id="7" name="Freeform 7"/>
            <p:cNvSpPr/>
            <p:nvPr/>
          </p:nvSpPr>
          <p:spPr>
            <a:xfrm>
              <a:off x="0" y="0"/>
              <a:ext cx="13153794" cy="3608213"/>
            </a:xfrm>
            <a:custGeom>
              <a:avLst/>
              <a:gdLst/>
              <a:ahLst/>
              <a:cxnLst/>
              <a:rect l="l" t="t" r="r" b="b"/>
              <a:pathLst>
                <a:path w="13153794" h="3608213">
                  <a:moveTo>
                    <a:pt x="0" y="0"/>
                  </a:moveTo>
                  <a:lnTo>
                    <a:pt x="0" y="3608213"/>
                  </a:lnTo>
                  <a:lnTo>
                    <a:pt x="13153794" y="3608213"/>
                  </a:lnTo>
                  <a:lnTo>
                    <a:pt x="13153794" y="0"/>
                  </a:lnTo>
                  <a:lnTo>
                    <a:pt x="0" y="0"/>
                  </a:lnTo>
                  <a:close/>
                  <a:moveTo>
                    <a:pt x="13092835" y="3547253"/>
                  </a:moveTo>
                  <a:lnTo>
                    <a:pt x="59690" y="3547253"/>
                  </a:lnTo>
                  <a:lnTo>
                    <a:pt x="59690" y="59690"/>
                  </a:lnTo>
                  <a:lnTo>
                    <a:pt x="13092835" y="59690"/>
                  </a:lnTo>
                  <a:lnTo>
                    <a:pt x="13092835" y="3547253"/>
                  </a:lnTo>
                  <a:close/>
                </a:path>
              </a:pathLst>
            </a:custGeom>
            <a:solidFill>
              <a:srgbClr val="FF7D2D"/>
            </a:solidFill>
          </p:spPr>
        </p:sp>
      </p:grpSp>
      <p:grpSp>
        <p:nvGrpSpPr>
          <p:cNvPr id="8" name="Group 8"/>
          <p:cNvGrpSpPr/>
          <p:nvPr/>
        </p:nvGrpSpPr>
        <p:grpSpPr>
          <a:xfrm>
            <a:off x="8679460" y="6916277"/>
            <a:ext cx="5207820" cy="1083468"/>
            <a:chOff x="0" y="0"/>
            <a:chExt cx="6240705" cy="1298356"/>
          </a:xfrm>
        </p:grpSpPr>
        <p:sp>
          <p:nvSpPr>
            <p:cNvPr id="9" name="Freeform 9"/>
            <p:cNvSpPr/>
            <p:nvPr/>
          </p:nvSpPr>
          <p:spPr>
            <a:xfrm>
              <a:off x="0" y="0"/>
              <a:ext cx="6240705" cy="1298356"/>
            </a:xfrm>
            <a:custGeom>
              <a:avLst/>
              <a:gdLst/>
              <a:ahLst/>
              <a:cxnLst/>
              <a:rect l="l" t="t" r="r" b="b"/>
              <a:pathLst>
                <a:path w="6240705" h="1298356">
                  <a:moveTo>
                    <a:pt x="0" y="0"/>
                  </a:moveTo>
                  <a:lnTo>
                    <a:pt x="0" y="1298356"/>
                  </a:lnTo>
                  <a:lnTo>
                    <a:pt x="6240705" y="1298356"/>
                  </a:lnTo>
                  <a:lnTo>
                    <a:pt x="6240705" y="0"/>
                  </a:lnTo>
                  <a:lnTo>
                    <a:pt x="0" y="0"/>
                  </a:lnTo>
                  <a:close/>
                  <a:moveTo>
                    <a:pt x="6179745" y="1237396"/>
                  </a:moveTo>
                  <a:lnTo>
                    <a:pt x="59690" y="1237396"/>
                  </a:lnTo>
                  <a:lnTo>
                    <a:pt x="59690" y="59690"/>
                  </a:lnTo>
                  <a:lnTo>
                    <a:pt x="6179745" y="59690"/>
                  </a:lnTo>
                  <a:lnTo>
                    <a:pt x="6179745" y="1237396"/>
                  </a:lnTo>
                  <a:close/>
                </a:path>
              </a:pathLst>
            </a:custGeom>
            <a:solidFill>
              <a:srgbClr val="006DFF"/>
            </a:solidFill>
          </p:spPr>
        </p:sp>
      </p:grpSp>
      <p:grpSp>
        <p:nvGrpSpPr>
          <p:cNvPr id="10" name="Group 10"/>
          <p:cNvGrpSpPr/>
          <p:nvPr/>
        </p:nvGrpSpPr>
        <p:grpSpPr>
          <a:xfrm>
            <a:off x="5018461" y="621792"/>
            <a:ext cx="1186003" cy="3414608"/>
            <a:chOff x="0" y="0"/>
            <a:chExt cx="1421228" cy="4091840"/>
          </a:xfrm>
        </p:grpSpPr>
        <p:sp>
          <p:nvSpPr>
            <p:cNvPr id="11" name="Freeform 11"/>
            <p:cNvSpPr/>
            <p:nvPr/>
          </p:nvSpPr>
          <p:spPr>
            <a:xfrm>
              <a:off x="0" y="0"/>
              <a:ext cx="1421228" cy="4091840"/>
            </a:xfrm>
            <a:custGeom>
              <a:avLst/>
              <a:gdLst/>
              <a:ahLst/>
              <a:cxnLst/>
              <a:rect l="l" t="t" r="r" b="b"/>
              <a:pathLst>
                <a:path w="1421228" h="4091840">
                  <a:moveTo>
                    <a:pt x="0" y="0"/>
                  </a:moveTo>
                  <a:lnTo>
                    <a:pt x="0" y="4091840"/>
                  </a:lnTo>
                  <a:lnTo>
                    <a:pt x="1421228" y="4091840"/>
                  </a:lnTo>
                  <a:lnTo>
                    <a:pt x="1421228" y="0"/>
                  </a:lnTo>
                  <a:lnTo>
                    <a:pt x="0" y="0"/>
                  </a:lnTo>
                  <a:close/>
                  <a:moveTo>
                    <a:pt x="1360268" y="4030880"/>
                  </a:moveTo>
                  <a:lnTo>
                    <a:pt x="59690" y="4030880"/>
                  </a:lnTo>
                  <a:lnTo>
                    <a:pt x="59690" y="59690"/>
                  </a:lnTo>
                  <a:lnTo>
                    <a:pt x="1360268" y="59690"/>
                  </a:lnTo>
                  <a:lnTo>
                    <a:pt x="1360268" y="4030880"/>
                  </a:lnTo>
                  <a:close/>
                </a:path>
              </a:pathLst>
            </a:custGeom>
            <a:solidFill>
              <a:srgbClr val="006DFF"/>
            </a:solidFill>
          </p:spPr>
        </p:sp>
      </p:grpSp>
      <p:grpSp>
        <p:nvGrpSpPr>
          <p:cNvPr id="12" name="Group 12"/>
          <p:cNvGrpSpPr/>
          <p:nvPr/>
        </p:nvGrpSpPr>
        <p:grpSpPr>
          <a:xfrm>
            <a:off x="4313885" y="7311082"/>
            <a:ext cx="1297577" cy="1025826"/>
            <a:chOff x="0" y="0"/>
            <a:chExt cx="1554930" cy="1229282"/>
          </a:xfrm>
        </p:grpSpPr>
        <p:sp>
          <p:nvSpPr>
            <p:cNvPr id="13" name="Freeform 13"/>
            <p:cNvSpPr/>
            <p:nvPr/>
          </p:nvSpPr>
          <p:spPr>
            <a:xfrm>
              <a:off x="0" y="0"/>
              <a:ext cx="1554930" cy="1229282"/>
            </a:xfrm>
            <a:custGeom>
              <a:avLst/>
              <a:gdLst/>
              <a:ahLst/>
              <a:cxnLst/>
              <a:rect l="l" t="t" r="r" b="b"/>
              <a:pathLst>
                <a:path w="1554930" h="1229282">
                  <a:moveTo>
                    <a:pt x="0" y="0"/>
                  </a:moveTo>
                  <a:lnTo>
                    <a:pt x="0" y="1229282"/>
                  </a:lnTo>
                  <a:lnTo>
                    <a:pt x="1554930" y="1229282"/>
                  </a:lnTo>
                  <a:lnTo>
                    <a:pt x="1554930" y="0"/>
                  </a:lnTo>
                  <a:lnTo>
                    <a:pt x="0" y="0"/>
                  </a:lnTo>
                  <a:close/>
                  <a:moveTo>
                    <a:pt x="1493970" y="1168322"/>
                  </a:moveTo>
                  <a:lnTo>
                    <a:pt x="59690" y="1168322"/>
                  </a:lnTo>
                  <a:lnTo>
                    <a:pt x="59690" y="59690"/>
                  </a:lnTo>
                  <a:lnTo>
                    <a:pt x="1493970" y="59690"/>
                  </a:lnTo>
                  <a:lnTo>
                    <a:pt x="1493970" y="1168322"/>
                  </a:lnTo>
                  <a:close/>
                </a:path>
              </a:pathLst>
            </a:custGeom>
            <a:solidFill>
              <a:srgbClr val="FF7D2D"/>
            </a:solidFill>
          </p:spPr>
        </p:sp>
      </p:grpSp>
      <p:grpSp>
        <p:nvGrpSpPr>
          <p:cNvPr id="14" name="Group 14"/>
          <p:cNvGrpSpPr/>
          <p:nvPr/>
        </p:nvGrpSpPr>
        <p:grpSpPr>
          <a:xfrm>
            <a:off x="12075687" y="7311082"/>
            <a:ext cx="724157" cy="2344404"/>
            <a:chOff x="0" y="0"/>
            <a:chExt cx="867781" cy="2809378"/>
          </a:xfrm>
        </p:grpSpPr>
        <p:sp>
          <p:nvSpPr>
            <p:cNvPr id="15" name="Freeform 15"/>
            <p:cNvSpPr/>
            <p:nvPr/>
          </p:nvSpPr>
          <p:spPr>
            <a:xfrm>
              <a:off x="0" y="0"/>
              <a:ext cx="867781" cy="2809378"/>
            </a:xfrm>
            <a:custGeom>
              <a:avLst/>
              <a:gdLst/>
              <a:ahLst/>
              <a:cxnLst/>
              <a:rect l="l" t="t" r="r" b="b"/>
              <a:pathLst>
                <a:path w="867781" h="2809378">
                  <a:moveTo>
                    <a:pt x="0" y="0"/>
                  </a:moveTo>
                  <a:lnTo>
                    <a:pt x="0" y="2809378"/>
                  </a:lnTo>
                  <a:lnTo>
                    <a:pt x="867781" y="2809378"/>
                  </a:lnTo>
                  <a:lnTo>
                    <a:pt x="867781" y="0"/>
                  </a:lnTo>
                  <a:lnTo>
                    <a:pt x="0" y="0"/>
                  </a:lnTo>
                  <a:close/>
                  <a:moveTo>
                    <a:pt x="806821" y="2748418"/>
                  </a:moveTo>
                  <a:lnTo>
                    <a:pt x="59690" y="2748418"/>
                  </a:lnTo>
                  <a:lnTo>
                    <a:pt x="59690" y="59690"/>
                  </a:lnTo>
                  <a:lnTo>
                    <a:pt x="806821" y="59690"/>
                  </a:lnTo>
                  <a:lnTo>
                    <a:pt x="806821" y="2748418"/>
                  </a:lnTo>
                  <a:close/>
                </a:path>
              </a:pathLst>
            </a:custGeom>
            <a:solidFill>
              <a:srgbClr val="FF7D2D"/>
            </a:solidFill>
          </p:spPr>
        </p:sp>
      </p:grpSp>
      <p:grpSp>
        <p:nvGrpSpPr>
          <p:cNvPr id="16" name="Group 16"/>
          <p:cNvGrpSpPr/>
          <p:nvPr/>
        </p:nvGrpSpPr>
        <p:grpSpPr>
          <a:xfrm>
            <a:off x="13887280" y="2790377"/>
            <a:ext cx="2551066" cy="1595886"/>
            <a:chOff x="0" y="0"/>
            <a:chExt cx="3057028" cy="1912403"/>
          </a:xfrm>
        </p:grpSpPr>
        <p:sp>
          <p:nvSpPr>
            <p:cNvPr id="17" name="Freeform 17"/>
            <p:cNvSpPr/>
            <p:nvPr/>
          </p:nvSpPr>
          <p:spPr>
            <a:xfrm>
              <a:off x="0" y="0"/>
              <a:ext cx="3057028" cy="1912403"/>
            </a:xfrm>
            <a:custGeom>
              <a:avLst/>
              <a:gdLst/>
              <a:ahLst/>
              <a:cxnLst/>
              <a:rect l="l" t="t" r="r" b="b"/>
              <a:pathLst>
                <a:path w="3057028" h="1912403">
                  <a:moveTo>
                    <a:pt x="0" y="0"/>
                  </a:moveTo>
                  <a:lnTo>
                    <a:pt x="0" y="1912403"/>
                  </a:lnTo>
                  <a:lnTo>
                    <a:pt x="3057028" y="1912403"/>
                  </a:lnTo>
                  <a:lnTo>
                    <a:pt x="3057028" y="0"/>
                  </a:lnTo>
                  <a:lnTo>
                    <a:pt x="0" y="0"/>
                  </a:lnTo>
                  <a:close/>
                  <a:moveTo>
                    <a:pt x="2996068" y="1851443"/>
                  </a:moveTo>
                  <a:lnTo>
                    <a:pt x="59690" y="1851443"/>
                  </a:lnTo>
                  <a:lnTo>
                    <a:pt x="59690" y="59690"/>
                  </a:lnTo>
                  <a:lnTo>
                    <a:pt x="2996068" y="59690"/>
                  </a:lnTo>
                  <a:lnTo>
                    <a:pt x="2996068" y="1851443"/>
                  </a:lnTo>
                  <a:close/>
                </a:path>
              </a:pathLst>
            </a:custGeom>
            <a:solidFill>
              <a:srgbClr val="006DFF"/>
            </a:solidFill>
          </p:spPr>
        </p:sp>
      </p:grpSp>
      <p:sp>
        <p:nvSpPr>
          <p:cNvPr id="18" name="TextBox 18"/>
          <p:cNvSpPr txBox="1"/>
          <p:nvPr/>
        </p:nvSpPr>
        <p:spPr>
          <a:xfrm>
            <a:off x="4313885" y="4557713"/>
            <a:ext cx="9660229" cy="1343024"/>
          </a:xfrm>
          <a:prstGeom prst="rect">
            <a:avLst/>
          </a:prstGeom>
        </p:spPr>
        <p:txBody>
          <a:bodyPr lIns="0" tIns="0" rIns="0" bIns="0" rtlCol="0" anchor="t">
            <a:spAutoFit/>
          </a:bodyPr>
          <a:lstStyle/>
          <a:p>
            <a:pPr algn="ctr">
              <a:lnSpc>
                <a:spcPts val="10199"/>
              </a:lnSpc>
            </a:pPr>
            <a:r>
              <a:rPr lang="en-US" sz="9999" b="1" dirty="0">
                <a:solidFill>
                  <a:srgbClr val="000000"/>
                </a:solidFill>
                <a:latin typeface="Times New Roman" panose="02020603050405020304" pitchFamily="18" charset="0"/>
                <a:cs typeface="Times New Roman" panose="02020603050405020304" pitchFamily="18" charset="0"/>
              </a:rPr>
              <a:t>THANK YOU</a:t>
            </a:r>
          </a:p>
        </p:txBody>
      </p:sp>
      <p:sp>
        <p:nvSpPr>
          <p:cNvPr id="22" name="TextBox 21">
            <a:extLst>
              <a:ext uri="{FF2B5EF4-FFF2-40B4-BE49-F238E27FC236}">
                <a16:creationId xmlns:a16="http://schemas.microsoft.com/office/drawing/2014/main" id="{5312086D-5352-7DB1-0D1B-6CF322974E24}"/>
              </a:ext>
            </a:extLst>
          </p:cNvPr>
          <p:cNvSpPr txBox="1"/>
          <p:nvPr/>
        </p:nvSpPr>
        <p:spPr>
          <a:xfrm>
            <a:off x="17373600" y="9280971"/>
            <a:ext cx="893361"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4232901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9"/>
          <p:cNvGrpSpPr/>
          <p:nvPr/>
        </p:nvGrpSpPr>
        <p:grpSpPr>
          <a:xfrm>
            <a:off x="-178178" y="7330453"/>
            <a:ext cx="1230735" cy="3193810"/>
            <a:chOff x="0" y="0"/>
            <a:chExt cx="1474831" cy="3827250"/>
          </a:xfrm>
        </p:grpSpPr>
        <p:sp>
          <p:nvSpPr>
            <p:cNvPr id="20" name="Freeform 20"/>
            <p:cNvSpPr/>
            <p:nvPr/>
          </p:nvSpPr>
          <p:spPr>
            <a:xfrm>
              <a:off x="0" y="0"/>
              <a:ext cx="1474831" cy="3827250"/>
            </a:xfrm>
            <a:custGeom>
              <a:avLst/>
              <a:gdLst/>
              <a:ahLst/>
              <a:cxnLst/>
              <a:rect l="l" t="t" r="r" b="b"/>
              <a:pathLst>
                <a:path w="1474831" h="3827250">
                  <a:moveTo>
                    <a:pt x="0" y="0"/>
                  </a:moveTo>
                  <a:lnTo>
                    <a:pt x="0" y="3827250"/>
                  </a:lnTo>
                  <a:lnTo>
                    <a:pt x="1474831" y="3827250"/>
                  </a:lnTo>
                  <a:lnTo>
                    <a:pt x="1474831" y="0"/>
                  </a:lnTo>
                  <a:lnTo>
                    <a:pt x="0" y="0"/>
                  </a:lnTo>
                  <a:close/>
                  <a:moveTo>
                    <a:pt x="1413871" y="3766290"/>
                  </a:moveTo>
                  <a:lnTo>
                    <a:pt x="59690" y="3766290"/>
                  </a:lnTo>
                  <a:lnTo>
                    <a:pt x="59690" y="59690"/>
                  </a:lnTo>
                  <a:lnTo>
                    <a:pt x="1413871" y="59690"/>
                  </a:lnTo>
                  <a:lnTo>
                    <a:pt x="1413871" y="3766290"/>
                  </a:lnTo>
                  <a:close/>
                </a:path>
              </a:pathLst>
            </a:custGeom>
            <a:solidFill>
              <a:srgbClr val="006DFF"/>
            </a:solidFill>
          </p:spPr>
        </p:sp>
      </p:grpSp>
      <p:grpSp>
        <p:nvGrpSpPr>
          <p:cNvPr id="23" name="Group 23"/>
          <p:cNvGrpSpPr/>
          <p:nvPr/>
        </p:nvGrpSpPr>
        <p:grpSpPr>
          <a:xfrm>
            <a:off x="300685" y="9505205"/>
            <a:ext cx="3860705" cy="1155661"/>
            <a:chOff x="0" y="0"/>
            <a:chExt cx="4626412" cy="1384868"/>
          </a:xfrm>
        </p:grpSpPr>
        <p:sp>
          <p:nvSpPr>
            <p:cNvPr id="24" name="Freeform 24"/>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grpSp>
        <p:nvGrpSpPr>
          <p:cNvPr id="25" name="Group 25"/>
          <p:cNvGrpSpPr/>
          <p:nvPr/>
        </p:nvGrpSpPr>
        <p:grpSpPr>
          <a:xfrm>
            <a:off x="-558753" y="5631916"/>
            <a:ext cx="2012855" cy="2404639"/>
            <a:chOff x="0" y="0"/>
            <a:chExt cx="2412072" cy="2881560"/>
          </a:xfrm>
        </p:grpSpPr>
        <p:sp>
          <p:nvSpPr>
            <p:cNvPr id="26" name="Freeform 26"/>
            <p:cNvSpPr/>
            <p:nvPr/>
          </p:nvSpPr>
          <p:spPr>
            <a:xfrm>
              <a:off x="0" y="0"/>
              <a:ext cx="2412072" cy="2881560"/>
            </a:xfrm>
            <a:custGeom>
              <a:avLst/>
              <a:gdLst/>
              <a:ahLst/>
              <a:cxnLst/>
              <a:rect l="l" t="t" r="r" b="b"/>
              <a:pathLst>
                <a:path w="2412072" h="2881560">
                  <a:moveTo>
                    <a:pt x="0" y="0"/>
                  </a:moveTo>
                  <a:lnTo>
                    <a:pt x="0" y="2881560"/>
                  </a:lnTo>
                  <a:lnTo>
                    <a:pt x="2412072" y="2881560"/>
                  </a:lnTo>
                  <a:lnTo>
                    <a:pt x="2412072" y="0"/>
                  </a:lnTo>
                  <a:lnTo>
                    <a:pt x="0" y="0"/>
                  </a:lnTo>
                  <a:close/>
                  <a:moveTo>
                    <a:pt x="2351112" y="2820600"/>
                  </a:moveTo>
                  <a:lnTo>
                    <a:pt x="59690" y="2820600"/>
                  </a:lnTo>
                  <a:lnTo>
                    <a:pt x="59690" y="59690"/>
                  </a:lnTo>
                  <a:lnTo>
                    <a:pt x="2351112" y="59690"/>
                  </a:lnTo>
                  <a:lnTo>
                    <a:pt x="2351112" y="2820600"/>
                  </a:lnTo>
                  <a:close/>
                </a:path>
              </a:pathLst>
            </a:custGeom>
            <a:solidFill>
              <a:srgbClr val="FF7D2D"/>
            </a:solidFill>
          </p:spPr>
        </p:sp>
      </p:grpSp>
      <p:grpSp>
        <p:nvGrpSpPr>
          <p:cNvPr id="27" name="Group 27"/>
          <p:cNvGrpSpPr/>
          <p:nvPr/>
        </p:nvGrpSpPr>
        <p:grpSpPr>
          <a:xfrm>
            <a:off x="17049625" y="9106902"/>
            <a:ext cx="1559892" cy="1700304"/>
            <a:chOff x="0" y="0"/>
            <a:chExt cx="1869270" cy="2037531"/>
          </a:xfrm>
        </p:grpSpPr>
        <p:sp>
          <p:nvSpPr>
            <p:cNvPr id="28" name="Freeform 28"/>
            <p:cNvSpPr/>
            <p:nvPr/>
          </p:nvSpPr>
          <p:spPr>
            <a:xfrm>
              <a:off x="0" y="0"/>
              <a:ext cx="1869270" cy="2037531"/>
            </a:xfrm>
            <a:custGeom>
              <a:avLst/>
              <a:gdLst/>
              <a:ahLst/>
              <a:cxnLst/>
              <a:rect l="l" t="t" r="r" b="b"/>
              <a:pathLst>
                <a:path w="1869270" h="2037531">
                  <a:moveTo>
                    <a:pt x="0" y="0"/>
                  </a:moveTo>
                  <a:lnTo>
                    <a:pt x="0" y="2037531"/>
                  </a:lnTo>
                  <a:lnTo>
                    <a:pt x="1869270" y="2037531"/>
                  </a:lnTo>
                  <a:lnTo>
                    <a:pt x="1869270" y="0"/>
                  </a:lnTo>
                  <a:lnTo>
                    <a:pt x="0" y="0"/>
                  </a:lnTo>
                  <a:close/>
                  <a:moveTo>
                    <a:pt x="1808310" y="1976571"/>
                  </a:moveTo>
                  <a:lnTo>
                    <a:pt x="59690" y="1976571"/>
                  </a:lnTo>
                  <a:lnTo>
                    <a:pt x="59690" y="59690"/>
                  </a:lnTo>
                  <a:lnTo>
                    <a:pt x="1808310" y="59690"/>
                  </a:lnTo>
                  <a:lnTo>
                    <a:pt x="1808310" y="1976571"/>
                  </a:lnTo>
                  <a:close/>
                </a:path>
              </a:pathLst>
            </a:custGeom>
            <a:solidFill>
              <a:srgbClr val="FF7D2D"/>
            </a:solidFill>
          </p:spPr>
        </p:sp>
      </p:grpSp>
      <p:grpSp>
        <p:nvGrpSpPr>
          <p:cNvPr id="29" name="Group 29"/>
          <p:cNvGrpSpPr/>
          <p:nvPr/>
        </p:nvGrpSpPr>
        <p:grpSpPr>
          <a:xfrm>
            <a:off x="14843944" y="8613423"/>
            <a:ext cx="2801746" cy="1414800"/>
            <a:chOff x="0" y="0"/>
            <a:chExt cx="3357426" cy="1695403"/>
          </a:xfrm>
        </p:grpSpPr>
        <p:sp>
          <p:nvSpPr>
            <p:cNvPr id="30" name="Freeform 30"/>
            <p:cNvSpPr/>
            <p:nvPr/>
          </p:nvSpPr>
          <p:spPr>
            <a:xfrm>
              <a:off x="0" y="0"/>
              <a:ext cx="3357426" cy="1695403"/>
            </a:xfrm>
            <a:custGeom>
              <a:avLst/>
              <a:gdLst/>
              <a:ahLst/>
              <a:cxnLst/>
              <a:rect l="l" t="t" r="r" b="b"/>
              <a:pathLst>
                <a:path w="3357426" h="1695403">
                  <a:moveTo>
                    <a:pt x="0" y="0"/>
                  </a:moveTo>
                  <a:lnTo>
                    <a:pt x="0" y="1695403"/>
                  </a:lnTo>
                  <a:lnTo>
                    <a:pt x="3357426" y="1695403"/>
                  </a:lnTo>
                  <a:lnTo>
                    <a:pt x="3357426" y="0"/>
                  </a:lnTo>
                  <a:lnTo>
                    <a:pt x="0" y="0"/>
                  </a:lnTo>
                  <a:close/>
                  <a:moveTo>
                    <a:pt x="3296465" y="1634442"/>
                  </a:moveTo>
                  <a:lnTo>
                    <a:pt x="59690" y="1634442"/>
                  </a:lnTo>
                  <a:lnTo>
                    <a:pt x="59690" y="59690"/>
                  </a:lnTo>
                  <a:lnTo>
                    <a:pt x="3296465" y="59690"/>
                  </a:lnTo>
                  <a:lnTo>
                    <a:pt x="3296465" y="1634442"/>
                  </a:lnTo>
                  <a:close/>
                </a:path>
              </a:pathLst>
            </a:custGeom>
            <a:solidFill>
              <a:srgbClr val="006DFF"/>
            </a:solidFill>
          </p:spPr>
        </p:sp>
      </p:grpSp>
      <p:grpSp>
        <p:nvGrpSpPr>
          <p:cNvPr id="39" name="Group 39"/>
          <p:cNvGrpSpPr/>
          <p:nvPr/>
        </p:nvGrpSpPr>
        <p:grpSpPr>
          <a:xfrm>
            <a:off x="13880949" y="-343329"/>
            <a:ext cx="3508293" cy="2634631"/>
            <a:chOff x="0" y="0"/>
            <a:chExt cx="4204105" cy="3157167"/>
          </a:xfrm>
        </p:grpSpPr>
        <p:sp>
          <p:nvSpPr>
            <p:cNvPr id="40" name="Freeform 40"/>
            <p:cNvSpPr/>
            <p:nvPr/>
          </p:nvSpPr>
          <p:spPr>
            <a:xfrm>
              <a:off x="0" y="0"/>
              <a:ext cx="4204105" cy="3157167"/>
            </a:xfrm>
            <a:custGeom>
              <a:avLst/>
              <a:gdLst/>
              <a:ahLst/>
              <a:cxnLst/>
              <a:rect l="l" t="t" r="r" b="b"/>
              <a:pathLst>
                <a:path w="4204105" h="3157167">
                  <a:moveTo>
                    <a:pt x="0" y="0"/>
                  </a:moveTo>
                  <a:lnTo>
                    <a:pt x="0" y="3157167"/>
                  </a:lnTo>
                  <a:lnTo>
                    <a:pt x="4204105" y="3157167"/>
                  </a:lnTo>
                  <a:lnTo>
                    <a:pt x="4204105" y="0"/>
                  </a:lnTo>
                  <a:lnTo>
                    <a:pt x="0" y="0"/>
                  </a:lnTo>
                  <a:close/>
                  <a:moveTo>
                    <a:pt x="4143145" y="3096207"/>
                  </a:moveTo>
                  <a:lnTo>
                    <a:pt x="59690" y="3096207"/>
                  </a:lnTo>
                  <a:lnTo>
                    <a:pt x="59690" y="59690"/>
                  </a:lnTo>
                  <a:lnTo>
                    <a:pt x="4143145" y="59690"/>
                  </a:lnTo>
                  <a:lnTo>
                    <a:pt x="4143145" y="3096207"/>
                  </a:lnTo>
                  <a:close/>
                </a:path>
              </a:pathLst>
            </a:custGeom>
            <a:solidFill>
              <a:srgbClr val="006DFF"/>
            </a:solidFill>
          </p:spPr>
        </p:sp>
      </p:grpSp>
      <p:grpSp>
        <p:nvGrpSpPr>
          <p:cNvPr id="41" name="Group 41"/>
          <p:cNvGrpSpPr/>
          <p:nvPr/>
        </p:nvGrpSpPr>
        <p:grpSpPr>
          <a:xfrm>
            <a:off x="11079119" y="-333804"/>
            <a:ext cx="4955588" cy="1742404"/>
            <a:chOff x="0" y="0"/>
            <a:chExt cx="5938447" cy="2087981"/>
          </a:xfrm>
        </p:grpSpPr>
        <p:sp>
          <p:nvSpPr>
            <p:cNvPr id="42" name="Freeform 42"/>
            <p:cNvSpPr/>
            <p:nvPr/>
          </p:nvSpPr>
          <p:spPr>
            <a:xfrm>
              <a:off x="0" y="0"/>
              <a:ext cx="5938447" cy="2087981"/>
            </a:xfrm>
            <a:custGeom>
              <a:avLst/>
              <a:gdLst/>
              <a:ahLst/>
              <a:cxnLst/>
              <a:rect l="l" t="t" r="r" b="b"/>
              <a:pathLst>
                <a:path w="5938447" h="2087981">
                  <a:moveTo>
                    <a:pt x="0" y="0"/>
                  </a:moveTo>
                  <a:lnTo>
                    <a:pt x="0" y="2087981"/>
                  </a:lnTo>
                  <a:lnTo>
                    <a:pt x="5938447" y="2087981"/>
                  </a:lnTo>
                  <a:lnTo>
                    <a:pt x="5938447" y="0"/>
                  </a:lnTo>
                  <a:lnTo>
                    <a:pt x="0" y="0"/>
                  </a:lnTo>
                  <a:close/>
                  <a:moveTo>
                    <a:pt x="5877487" y="2027021"/>
                  </a:moveTo>
                  <a:lnTo>
                    <a:pt x="59690" y="2027021"/>
                  </a:lnTo>
                  <a:lnTo>
                    <a:pt x="59690" y="59690"/>
                  </a:lnTo>
                  <a:lnTo>
                    <a:pt x="5877487" y="59690"/>
                  </a:lnTo>
                  <a:lnTo>
                    <a:pt x="5877487" y="2027021"/>
                  </a:lnTo>
                  <a:close/>
                </a:path>
              </a:pathLst>
            </a:custGeom>
            <a:solidFill>
              <a:srgbClr val="FF7D2D"/>
            </a:solidFill>
          </p:spPr>
        </p:sp>
      </p:grpSp>
      <p:grpSp>
        <p:nvGrpSpPr>
          <p:cNvPr id="43" name="Group 43"/>
          <p:cNvGrpSpPr/>
          <p:nvPr/>
        </p:nvGrpSpPr>
        <p:grpSpPr>
          <a:xfrm>
            <a:off x="16931527" y="1631021"/>
            <a:ext cx="1931062" cy="3176330"/>
            <a:chOff x="0" y="0"/>
            <a:chExt cx="2314056" cy="3806303"/>
          </a:xfrm>
        </p:grpSpPr>
        <p:sp>
          <p:nvSpPr>
            <p:cNvPr id="44" name="Freeform 44"/>
            <p:cNvSpPr/>
            <p:nvPr/>
          </p:nvSpPr>
          <p:spPr>
            <a:xfrm>
              <a:off x="0" y="0"/>
              <a:ext cx="2314056" cy="3806303"/>
            </a:xfrm>
            <a:custGeom>
              <a:avLst/>
              <a:gdLst/>
              <a:ahLst/>
              <a:cxnLst/>
              <a:rect l="l" t="t" r="r" b="b"/>
              <a:pathLst>
                <a:path w="2314056" h="3806303">
                  <a:moveTo>
                    <a:pt x="0" y="0"/>
                  </a:moveTo>
                  <a:lnTo>
                    <a:pt x="0" y="3806303"/>
                  </a:lnTo>
                  <a:lnTo>
                    <a:pt x="2314056" y="3806303"/>
                  </a:lnTo>
                  <a:lnTo>
                    <a:pt x="2314056" y="0"/>
                  </a:lnTo>
                  <a:lnTo>
                    <a:pt x="0" y="0"/>
                  </a:lnTo>
                  <a:close/>
                  <a:moveTo>
                    <a:pt x="2253096" y="3745343"/>
                  </a:moveTo>
                  <a:lnTo>
                    <a:pt x="59690" y="3745343"/>
                  </a:lnTo>
                  <a:lnTo>
                    <a:pt x="59690" y="59690"/>
                  </a:lnTo>
                  <a:lnTo>
                    <a:pt x="2253096" y="59690"/>
                  </a:lnTo>
                  <a:lnTo>
                    <a:pt x="2253096" y="3745343"/>
                  </a:lnTo>
                  <a:close/>
                </a:path>
              </a:pathLst>
            </a:custGeom>
            <a:solidFill>
              <a:srgbClr val="FF7D2D"/>
            </a:solidFill>
          </p:spPr>
        </p:sp>
      </p:grpSp>
      <p:grpSp>
        <p:nvGrpSpPr>
          <p:cNvPr id="45" name="Group 45"/>
          <p:cNvGrpSpPr/>
          <p:nvPr/>
        </p:nvGrpSpPr>
        <p:grpSpPr>
          <a:xfrm>
            <a:off x="17713611" y="849970"/>
            <a:ext cx="895906" cy="7103763"/>
            <a:chOff x="0" y="0"/>
            <a:chExt cx="1073594" cy="8512678"/>
          </a:xfrm>
        </p:grpSpPr>
        <p:sp>
          <p:nvSpPr>
            <p:cNvPr id="46" name="Freeform 46"/>
            <p:cNvSpPr/>
            <p:nvPr/>
          </p:nvSpPr>
          <p:spPr>
            <a:xfrm>
              <a:off x="0" y="0"/>
              <a:ext cx="1073594" cy="8512678"/>
            </a:xfrm>
            <a:custGeom>
              <a:avLst/>
              <a:gdLst/>
              <a:ahLst/>
              <a:cxnLst/>
              <a:rect l="l" t="t" r="r" b="b"/>
              <a:pathLst>
                <a:path w="1073594" h="8512678">
                  <a:moveTo>
                    <a:pt x="0" y="0"/>
                  </a:moveTo>
                  <a:lnTo>
                    <a:pt x="0" y="8512678"/>
                  </a:lnTo>
                  <a:lnTo>
                    <a:pt x="1073594" y="8512678"/>
                  </a:lnTo>
                  <a:lnTo>
                    <a:pt x="1073594" y="0"/>
                  </a:lnTo>
                  <a:lnTo>
                    <a:pt x="0" y="0"/>
                  </a:lnTo>
                  <a:close/>
                  <a:moveTo>
                    <a:pt x="1012634" y="8451718"/>
                  </a:moveTo>
                  <a:lnTo>
                    <a:pt x="59690" y="8451718"/>
                  </a:lnTo>
                  <a:lnTo>
                    <a:pt x="59690" y="59690"/>
                  </a:lnTo>
                  <a:lnTo>
                    <a:pt x="1012634" y="59690"/>
                  </a:lnTo>
                  <a:lnTo>
                    <a:pt x="1012634" y="8451718"/>
                  </a:lnTo>
                  <a:close/>
                </a:path>
              </a:pathLst>
            </a:custGeom>
            <a:solidFill>
              <a:srgbClr val="006DFF"/>
            </a:solidFill>
          </p:spPr>
        </p:sp>
      </p:grpSp>
      <p:sp>
        <p:nvSpPr>
          <p:cNvPr id="50" name="object 6">
            <a:extLst>
              <a:ext uri="{FF2B5EF4-FFF2-40B4-BE49-F238E27FC236}">
                <a16:creationId xmlns:a16="http://schemas.microsoft.com/office/drawing/2014/main" id="{7FEB230B-F55E-EC70-B7D8-308816B76CEF}"/>
              </a:ext>
            </a:extLst>
          </p:cNvPr>
          <p:cNvSpPr txBox="1">
            <a:spLocks/>
          </p:cNvSpPr>
          <p:nvPr/>
        </p:nvSpPr>
        <p:spPr>
          <a:xfrm>
            <a:off x="4346989" y="1191157"/>
            <a:ext cx="8085964" cy="750847"/>
          </a:xfrm>
          <a:prstGeom prst="rect">
            <a:avLst/>
          </a:prstGeom>
        </p:spPr>
        <p:txBody>
          <a:bodyPr vert="horz" wrap="square" lIns="0" tIns="12065" rIns="0" bIns="0" rtlCol="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a:spcBef>
                <a:spcPts val="95"/>
              </a:spcBef>
              <a:tabLst>
                <a:tab pos="3787775" algn="l"/>
              </a:tabLst>
            </a:pPr>
            <a:r>
              <a:rPr lang="en-US" sz="4800" b="1" spc="395" dirty="0">
                <a:solidFill>
                  <a:srgbClr val="006FC0"/>
                </a:solidFill>
                <a:latin typeface="Times New Roman" panose="02020603050405020304" pitchFamily="18" charset="0"/>
                <a:cs typeface="Times New Roman" panose="02020603050405020304" pitchFamily="18" charset="0"/>
              </a:rPr>
              <a:t>Presentation	</a:t>
            </a:r>
            <a:r>
              <a:rPr lang="en-US" sz="4800" b="1" spc="370" dirty="0">
                <a:solidFill>
                  <a:srgbClr val="006FC0"/>
                </a:solidFill>
                <a:latin typeface="Times New Roman" panose="02020603050405020304" pitchFamily="18" charset="0"/>
                <a:cs typeface="Times New Roman" panose="02020603050405020304" pitchFamily="18" charset="0"/>
              </a:rPr>
              <a:t>Outline</a:t>
            </a:r>
          </a:p>
        </p:txBody>
      </p:sp>
      <p:sp>
        <p:nvSpPr>
          <p:cNvPr id="51" name="object 5">
            <a:extLst>
              <a:ext uri="{FF2B5EF4-FFF2-40B4-BE49-F238E27FC236}">
                <a16:creationId xmlns:a16="http://schemas.microsoft.com/office/drawing/2014/main" id="{D860B8DC-BABB-8EC5-1474-C59D9DB4CE5D}"/>
              </a:ext>
            </a:extLst>
          </p:cNvPr>
          <p:cNvSpPr/>
          <p:nvPr/>
        </p:nvSpPr>
        <p:spPr>
          <a:xfrm>
            <a:off x="3132171" y="1981193"/>
            <a:ext cx="9966960" cy="0"/>
          </a:xfrm>
          <a:custGeom>
            <a:avLst/>
            <a:gdLst/>
            <a:ahLst/>
            <a:cxnLst/>
            <a:rect l="l" t="t" r="r" b="b"/>
            <a:pathLst>
              <a:path w="9966960">
                <a:moveTo>
                  <a:pt x="0" y="0"/>
                </a:moveTo>
                <a:lnTo>
                  <a:pt x="9966960" y="0"/>
                </a:lnTo>
              </a:path>
            </a:pathLst>
          </a:custGeom>
          <a:ln w="6350">
            <a:solidFill>
              <a:srgbClr val="FF0000"/>
            </a:solidFill>
          </a:ln>
        </p:spPr>
        <p:txBody>
          <a:bodyPr wrap="square" lIns="0" tIns="0" rIns="0" bIns="0" rtlCol="0"/>
          <a:lstStyle/>
          <a:p>
            <a:endParaRPr/>
          </a:p>
        </p:txBody>
      </p:sp>
      <p:sp>
        <p:nvSpPr>
          <p:cNvPr id="52" name="object 7">
            <a:extLst>
              <a:ext uri="{FF2B5EF4-FFF2-40B4-BE49-F238E27FC236}">
                <a16:creationId xmlns:a16="http://schemas.microsoft.com/office/drawing/2014/main" id="{9E91E40D-5942-CEB1-B6E9-BF83055755F8}"/>
              </a:ext>
            </a:extLst>
          </p:cNvPr>
          <p:cNvSpPr txBox="1"/>
          <p:nvPr/>
        </p:nvSpPr>
        <p:spPr>
          <a:xfrm>
            <a:off x="3132171" y="2181757"/>
            <a:ext cx="5257800" cy="6964086"/>
          </a:xfrm>
          <a:prstGeom prst="rect">
            <a:avLst/>
          </a:prstGeom>
        </p:spPr>
        <p:txBody>
          <a:bodyPr vert="horz" wrap="square" lIns="0" tIns="154305" rIns="0" bIns="0" rtlCol="0">
            <a:spAutoFit/>
          </a:bodyPr>
          <a:lstStyle/>
          <a:p>
            <a:pPr marL="284480" indent="-272415">
              <a:lnSpc>
                <a:spcPct val="150000"/>
              </a:lnSpc>
              <a:spcBef>
                <a:spcPts val="1215"/>
              </a:spcBef>
              <a:buClr>
                <a:srgbClr val="E38312"/>
              </a:buClr>
              <a:buSzPct val="96000"/>
              <a:buFont typeface="Wingdings" panose="05000000000000000000"/>
              <a:buChar char=""/>
              <a:tabLst>
                <a:tab pos="285115" algn="l"/>
              </a:tabLst>
            </a:pPr>
            <a:r>
              <a:rPr sz="3200" b="1" spc="-5" dirty="0">
                <a:latin typeface="Times New Roman" panose="02020603050405020304"/>
                <a:cs typeface="Times New Roman" panose="02020603050405020304"/>
              </a:rPr>
              <a:t>Introduction</a:t>
            </a:r>
            <a:endParaRPr sz="3200" dirty="0">
              <a:latin typeface="Times New Roman" panose="02020603050405020304"/>
              <a:cs typeface="Times New Roman" panose="02020603050405020304"/>
            </a:endParaRPr>
          </a:p>
          <a:p>
            <a:pPr marL="284480" indent="-272415">
              <a:lnSpc>
                <a:spcPct val="150000"/>
              </a:lnSpc>
              <a:spcBef>
                <a:spcPts val="1115"/>
              </a:spcBef>
              <a:buClr>
                <a:srgbClr val="E38312"/>
              </a:buClr>
              <a:buSzPct val="96000"/>
              <a:buFont typeface="Wingdings" panose="05000000000000000000"/>
              <a:buChar char=""/>
              <a:tabLst>
                <a:tab pos="285115" algn="l"/>
              </a:tabLst>
            </a:pPr>
            <a:r>
              <a:rPr sz="3200" b="1" dirty="0">
                <a:latin typeface="Times New Roman" panose="02020603050405020304"/>
                <a:cs typeface="Times New Roman" panose="02020603050405020304"/>
              </a:rPr>
              <a:t>Objective</a:t>
            </a:r>
            <a:endParaRPr lang="en-US" sz="3200" b="1" dirty="0">
              <a:latin typeface="Times New Roman" panose="02020603050405020304"/>
              <a:cs typeface="Times New Roman" panose="02020603050405020304"/>
            </a:endParaRP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dirty="0">
                <a:latin typeface="Times New Roman" panose="02020603050405020304"/>
                <a:cs typeface="Times New Roman" panose="02020603050405020304"/>
              </a:rPr>
              <a:t>Methodology</a:t>
            </a:r>
            <a:endParaRPr sz="3200" dirty="0">
              <a:latin typeface="Times New Roman" panose="02020603050405020304"/>
              <a:cs typeface="Times New Roman" panose="02020603050405020304"/>
            </a:endParaRPr>
          </a:p>
          <a:p>
            <a:pPr marL="284480" indent="-272415">
              <a:lnSpc>
                <a:spcPct val="150000"/>
              </a:lnSpc>
              <a:spcBef>
                <a:spcPts val="1105"/>
              </a:spcBef>
              <a:buClr>
                <a:srgbClr val="E38312"/>
              </a:buClr>
              <a:buSzPct val="96000"/>
              <a:buFont typeface="Wingdings" panose="05000000000000000000"/>
              <a:buChar char=""/>
              <a:tabLst>
                <a:tab pos="285115" algn="l"/>
              </a:tabLst>
            </a:pPr>
            <a:r>
              <a:rPr sz="3200" b="1" spc="-10" dirty="0">
                <a:latin typeface="Times New Roman" panose="02020603050405020304"/>
                <a:cs typeface="Times New Roman" panose="02020603050405020304"/>
              </a:rPr>
              <a:t>Hardware</a:t>
            </a:r>
            <a:r>
              <a:rPr sz="3200" b="1" spc="-35"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Components</a:t>
            </a:r>
            <a:endParaRPr sz="3200" dirty="0">
              <a:latin typeface="Times New Roman" panose="02020603050405020304"/>
              <a:cs typeface="Times New Roman" panose="02020603050405020304"/>
            </a:endParaRP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spc="-10" dirty="0">
                <a:latin typeface="Times New Roman" panose="02020603050405020304"/>
                <a:cs typeface="Times New Roman" panose="02020603050405020304"/>
              </a:rPr>
              <a:t>ESP-8266</a:t>
            </a: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spc="-10" dirty="0">
                <a:latin typeface="Times New Roman" panose="02020603050405020304"/>
                <a:cs typeface="Times New Roman" panose="02020603050405020304"/>
              </a:rPr>
              <a:t>Soil Moisture Sensor</a:t>
            </a: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spc="-10" dirty="0">
                <a:latin typeface="Times New Roman" panose="02020603050405020304"/>
                <a:cs typeface="Times New Roman" panose="02020603050405020304"/>
              </a:rPr>
              <a:t>DHT-11 Sensor</a:t>
            </a: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spc="-10" dirty="0">
                <a:latin typeface="Times New Roman" panose="02020603050405020304"/>
                <a:cs typeface="Times New Roman" panose="02020603050405020304"/>
              </a:rPr>
              <a:t>Block Diagram</a:t>
            </a:r>
          </a:p>
        </p:txBody>
      </p:sp>
      <p:sp>
        <p:nvSpPr>
          <p:cNvPr id="53" name="object 12">
            <a:extLst>
              <a:ext uri="{FF2B5EF4-FFF2-40B4-BE49-F238E27FC236}">
                <a16:creationId xmlns:a16="http://schemas.microsoft.com/office/drawing/2014/main" id="{148F5034-0FF5-905C-CD62-96018346707E}"/>
              </a:ext>
            </a:extLst>
          </p:cNvPr>
          <p:cNvSpPr txBox="1"/>
          <p:nvPr/>
        </p:nvSpPr>
        <p:spPr>
          <a:xfrm>
            <a:off x="9763081" y="2218516"/>
            <a:ext cx="6672100" cy="3457998"/>
          </a:xfrm>
          <a:prstGeom prst="rect">
            <a:avLst/>
          </a:prstGeom>
        </p:spPr>
        <p:txBody>
          <a:bodyPr vert="horz" wrap="square" lIns="0" tIns="154305" rIns="0" bIns="0" rtlCol="0">
            <a:spAutoFit/>
          </a:bodyPr>
          <a:lstStyle/>
          <a:p>
            <a:pPr marL="284480" indent="-272415">
              <a:lnSpc>
                <a:spcPct val="150000"/>
              </a:lnSpc>
              <a:spcBef>
                <a:spcPts val="1215"/>
              </a:spcBef>
              <a:buClr>
                <a:srgbClr val="E38312"/>
              </a:buClr>
              <a:buSzPct val="96000"/>
              <a:buFont typeface="Wingdings" panose="05000000000000000000"/>
              <a:buChar char=""/>
              <a:tabLst>
                <a:tab pos="285115" algn="l"/>
              </a:tabLst>
            </a:pPr>
            <a:r>
              <a:rPr sz="3200" b="1" spc="-5" dirty="0">
                <a:latin typeface="Times New Roman" panose="02020603050405020304"/>
                <a:cs typeface="Times New Roman" panose="02020603050405020304"/>
              </a:rPr>
              <a:t>Advantages</a:t>
            </a:r>
            <a:endParaRPr lang="en-US" sz="3200" b="1" spc="-5" dirty="0">
              <a:latin typeface="Times New Roman" panose="02020603050405020304"/>
              <a:cs typeface="Times New Roman" panose="02020603050405020304"/>
            </a:endParaRPr>
          </a:p>
          <a:p>
            <a:pPr marL="284480" indent="-272415">
              <a:lnSpc>
                <a:spcPct val="150000"/>
              </a:lnSpc>
              <a:spcBef>
                <a:spcPts val="1215"/>
              </a:spcBef>
              <a:buClr>
                <a:srgbClr val="E38312"/>
              </a:buClr>
              <a:buSzPct val="96000"/>
              <a:buFont typeface="Wingdings" panose="05000000000000000000"/>
              <a:buChar char=""/>
              <a:tabLst>
                <a:tab pos="285115" algn="l"/>
              </a:tabLst>
            </a:pPr>
            <a:r>
              <a:rPr lang="en-US" sz="3200" b="1" spc="-5" dirty="0">
                <a:latin typeface="Times New Roman" panose="02020603050405020304"/>
                <a:cs typeface="Times New Roman" panose="02020603050405020304"/>
              </a:rPr>
              <a:t>Limitation</a:t>
            </a:r>
            <a:endParaRPr sz="3200" dirty="0">
              <a:latin typeface="Times New Roman" panose="02020603050405020304"/>
              <a:cs typeface="Times New Roman" panose="02020603050405020304"/>
            </a:endParaRPr>
          </a:p>
          <a:p>
            <a:pPr marL="284480" indent="-272415">
              <a:lnSpc>
                <a:spcPct val="150000"/>
              </a:lnSpc>
              <a:spcBef>
                <a:spcPts val="1115"/>
              </a:spcBef>
              <a:buClr>
                <a:srgbClr val="E38312"/>
              </a:buClr>
              <a:buSzPct val="96000"/>
              <a:buFont typeface="Wingdings" panose="05000000000000000000"/>
              <a:buChar char=""/>
              <a:tabLst>
                <a:tab pos="285115" algn="l"/>
              </a:tabLst>
            </a:pPr>
            <a:r>
              <a:rPr sz="3200" b="1" spc="-10" dirty="0">
                <a:latin typeface="Times New Roman" panose="02020603050405020304"/>
                <a:cs typeface="Times New Roman" panose="02020603050405020304"/>
              </a:rPr>
              <a:t>Future</a:t>
            </a:r>
            <a:r>
              <a:rPr sz="3200" b="1" spc="5" dirty="0">
                <a:latin typeface="Times New Roman" panose="02020603050405020304"/>
                <a:cs typeface="Times New Roman" panose="02020603050405020304"/>
              </a:rPr>
              <a:t> </a:t>
            </a:r>
            <a:r>
              <a:rPr sz="3200" b="1" spc="-5" dirty="0">
                <a:latin typeface="Times New Roman" panose="02020603050405020304"/>
                <a:cs typeface="Times New Roman" panose="02020603050405020304"/>
              </a:rPr>
              <a:t>Scopes</a:t>
            </a:r>
            <a:endParaRPr lang="en-US" sz="3200" b="1" spc="-5" dirty="0">
              <a:latin typeface="Times New Roman" panose="02020603050405020304"/>
              <a:cs typeface="Times New Roman" panose="02020603050405020304"/>
            </a:endParaRPr>
          </a:p>
          <a:p>
            <a:pPr marL="284480" indent="-272415">
              <a:lnSpc>
                <a:spcPct val="150000"/>
              </a:lnSpc>
              <a:spcBef>
                <a:spcPts val="1115"/>
              </a:spcBef>
              <a:buClr>
                <a:srgbClr val="E38312"/>
              </a:buClr>
              <a:buSzPct val="96000"/>
              <a:buFont typeface="Wingdings" panose="05000000000000000000"/>
              <a:buChar char=""/>
              <a:tabLst>
                <a:tab pos="285115" algn="l"/>
              </a:tabLst>
            </a:pPr>
            <a:r>
              <a:rPr lang="en-US" sz="3200" b="1" spc="-5" dirty="0">
                <a:latin typeface="Times New Roman" panose="02020603050405020304"/>
                <a:cs typeface="Times New Roman" panose="02020603050405020304"/>
              </a:rPr>
              <a:t>Conclusion</a:t>
            </a:r>
            <a:endParaRPr sz="3200" dirty="0">
              <a:latin typeface="Times New Roman" panose="02020603050405020304"/>
              <a:cs typeface="Times New Roman" panose="02020603050405020304"/>
            </a:endParaRPr>
          </a:p>
        </p:txBody>
      </p:sp>
      <p:sp>
        <p:nvSpPr>
          <p:cNvPr id="3" name="Slide Number Placeholder 2">
            <a:extLst>
              <a:ext uri="{FF2B5EF4-FFF2-40B4-BE49-F238E27FC236}">
                <a16:creationId xmlns:a16="http://schemas.microsoft.com/office/drawing/2014/main" id="{62340B0B-BD7A-BDB3-D05C-0A515E9C174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4" name="TextBox 3">
            <a:extLst>
              <a:ext uri="{FF2B5EF4-FFF2-40B4-BE49-F238E27FC236}">
                <a16:creationId xmlns:a16="http://schemas.microsoft.com/office/drawing/2014/main" id="{51A93A25-9B45-3839-8EE7-897BBFD50276}"/>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2398139" y="-343329"/>
            <a:ext cx="4323839" cy="1229542"/>
            <a:chOff x="0" y="0"/>
            <a:chExt cx="5181401" cy="1473402"/>
          </a:xfrm>
        </p:grpSpPr>
        <p:sp>
          <p:nvSpPr>
            <p:cNvPr id="9" name="Freeform 9"/>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12" name="Group 12"/>
          <p:cNvGrpSpPr/>
          <p:nvPr/>
        </p:nvGrpSpPr>
        <p:grpSpPr>
          <a:xfrm>
            <a:off x="10468919" y="-333804"/>
            <a:ext cx="7983303" cy="747733"/>
            <a:chOff x="0" y="0"/>
            <a:chExt cx="9566659" cy="896034"/>
          </a:xfrm>
        </p:grpSpPr>
        <p:sp>
          <p:nvSpPr>
            <p:cNvPr id="13" name="Freeform 13"/>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6" name="Group 16"/>
          <p:cNvGrpSpPr/>
          <p:nvPr/>
        </p:nvGrpSpPr>
        <p:grpSpPr>
          <a:xfrm>
            <a:off x="17164177" y="568981"/>
            <a:ext cx="1445340" cy="1503815"/>
            <a:chOff x="0" y="0"/>
            <a:chExt cx="1732000" cy="1802072"/>
          </a:xfrm>
        </p:grpSpPr>
        <p:sp>
          <p:nvSpPr>
            <p:cNvPr id="17" name="Freeform 17"/>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8" name="Group 18"/>
          <p:cNvGrpSpPr/>
          <p:nvPr/>
        </p:nvGrpSpPr>
        <p:grpSpPr>
          <a:xfrm>
            <a:off x="17777627" y="849970"/>
            <a:ext cx="831890" cy="3627297"/>
            <a:chOff x="0" y="0"/>
            <a:chExt cx="996882" cy="4346712"/>
          </a:xfrm>
        </p:grpSpPr>
        <p:sp>
          <p:nvSpPr>
            <p:cNvPr id="19" name="Freeform 19"/>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2" name="TextBox 13">
            <a:extLst>
              <a:ext uri="{FF2B5EF4-FFF2-40B4-BE49-F238E27FC236}">
                <a16:creationId xmlns:a16="http://schemas.microsoft.com/office/drawing/2014/main" id="{13952638-74C9-0443-F43C-B02266B7B4D9}"/>
              </a:ext>
            </a:extLst>
          </p:cNvPr>
          <p:cNvSpPr txBox="1"/>
          <p:nvPr/>
        </p:nvSpPr>
        <p:spPr>
          <a:xfrm>
            <a:off x="4978937" y="187280"/>
            <a:ext cx="8342491" cy="1317668"/>
          </a:xfrm>
          <a:prstGeom prst="rect">
            <a:avLst/>
          </a:prstGeom>
        </p:spPr>
        <p:txBody>
          <a:bodyPr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Introduction</a:t>
            </a:r>
          </a:p>
        </p:txBody>
      </p:sp>
      <p:sp>
        <p:nvSpPr>
          <p:cNvPr id="24" name="TextBox 23">
            <a:extLst>
              <a:ext uri="{FF2B5EF4-FFF2-40B4-BE49-F238E27FC236}">
                <a16:creationId xmlns:a16="http://schemas.microsoft.com/office/drawing/2014/main" id="{3EB75E30-7ED6-1C6A-0A80-53B574644C19}"/>
              </a:ext>
            </a:extLst>
          </p:cNvPr>
          <p:cNvSpPr txBox="1"/>
          <p:nvPr/>
        </p:nvSpPr>
        <p:spPr>
          <a:xfrm>
            <a:off x="381001" y="1504948"/>
            <a:ext cx="16783176" cy="7294305"/>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The Smart Gardening System is an innovative solution aimed at automating and optimizing garden maintenance using modern IoT technology. </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It integrates advanced components to monitor environmental conditions, automate irrigation, and enhance plant care efficiency.</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This system provides multiple benefits, including water conservation, improved plant health, and reduced manual effort. </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This project primarily focuses on the design and implementation of a robust control system.</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In this project, I utilize an ESP8266 module, a relay module, a soil moisture sensor, a DHT11 sensor, a water pump, and other essential components. </a:t>
            </a: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a:p>
            <a:endParaRPr lang="en-US" dirty="0"/>
          </a:p>
        </p:txBody>
      </p:sp>
      <p:sp>
        <p:nvSpPr>
          <p:cNvPr id="7" name="TextBox 6">
            <a:extLst>
              <a:ext uri="{FF2B5EF4-FFF2-40B4-BE49-F238E27FC236}">
                <a16:creationId xmlns:a16="http://schemas.microsoft.com/office/drawing/2014/main" id="{A64A3F2F-A6F6-8F81-0096-D65CE4E0822A}"/>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98139" y="-343329"/>
            <a:ext cx="4323839" cy="1229542"/>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6" name="Group 6"/>
          <p:cNvGrpSpPr/>
          <p:nvPr/>
        </p:nvGrpSpPr>
        <p:grpSpPr>
          <a:xfrm>
            <a:off x="10468919" y="-333804"/>
            <a:ext cx="7983303" cy="747733"/>
            <a:chOff x="0" y="0"/>
            <a:chExt cx="9566659" cy="896034"/>
          </a:xfrm>
        </p:grpSpPr>
        <p:sp>
          <p:nvSpPr>
            <p:cNvPr id="7" name="Freeform 7"/>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0" name="Group 10"/>
          <p:cNvGrpSpPr/>
          <p:nvPr/>
        </p:nvGrpSpPr>
        <p:grpSpPr>
          <a:xfrm>
            <a:off x="17164177" y="568981"/>
            <a:ext cx="1445340" cy="1503815"/>
            <a:chOff x="0" y="0"/>
            <a:chExt cx="1732000" cy="1802072"/>
          </a:xfrm>
        </p:grpSpPr>
        <p:sp>
          <p:nvSpPr>
            <p:cNvPr id="11" name="Freeform 11"/>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2" name="Group 12"/>
          <p:cNvGrpSpPr/>
          <p:nvPr/>
        </p:nvGrpSpPr>
        <p:grpSpPr>
          <a:xfrm>
            <a:off x="17777627" y="849970"/>
            <a:ext cx="831890" cy="3627297"/>
            <a:chOff x="0" y="0"/>
            <a:chExt cx="996882" cy="4346712"/>
          </a:xfrm>
        </p:grpSpPr>
        <p:sp>
          <p:nvSpPr>
            <p:cNvPr id="13" name="Freeform 13"/>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24" name="TextBox 24"/>
          <p:cNvSpPr txBox="1"/>
          <p:nvPr/>
        </p:nvSpPr>
        <p:spPr>
          <a:xfrm>
            <a:off x="3727803" y="70435"/>
            <a:ext cx="9010014" cy="1317668"/>
          </a:xfrm>
          <a:prstGeom prst="rect">
            <a:avLst/>
          </a:prstGeom>
        </p:spPr>
        <p:txBody>
          <a:bodyPr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Objective</a:t>
            </a:r>
          </a:p>
        </p:txBody>
      </p:sp>
      <p:sp>
        <p:nvSpPr>
          <p:cNvPr id="25" name="TextBox 25"/>
          <p:cNvSpPr txBox="1"/>
          <p:nvPr/>
        </p:nvSpPr>
        <p:spPr>
          <a:xfrm>
            <a:off x="1299743" y="2937403"/>
            <a:ext cx="2845918" cy="401955"/>
          </a:xfrm>
          <a:prstGeom prst="rect">
            <a:avLst/>
          </a:prstGeom>
        </p:spPr>
        <p:txBody>
          <a:bodyPr lIns="0" tIns="0" rIns="0" bIns="0" rtlCol="0" anchor="t">
            <a:spAutoFit/>
          </a:bodyPr>
          <a:lstStyle/>
          <a:p>
            <a:pPr algn="ctr">
              <a:lnSpc>
                <a:spcPts val="3060"/>
              </a:lnSpc>
            </a:pPr>
            <a:r>
              <a:rPr lang="en-US" sz="3000">
                <a:solidFill>
                  <a:srgbClr val="FFFFFF"/>
                </a:solidFill>
                <a:latin typeface="Montserrat Classic"/>
              </a:rPr>
              <a:t>VISION</a:t>
            </a:r>
          </a:p>
        </p:txBody>
      </p:sp>
      <p:sp>
        <p:nvSpPr>
          <p:cNvPr id="26" name="TextBox 26"/>
          <p:cNvSpPr txBox="1"/>
          <p:nvPr/>
        </p:nvSpPr>
        <p:spPr>
          <a:xfrm>
            <a:off x="1299743" y="6287776"/>
            <a:ext cx="2845918" cy="401955"/>
          </a:xfrm>
          <a:prstGeom prst="rect">
            <a:avLst/>
          </a:prstGeom>
        </p:spPr>
        <p:txBody>
          <a:bodyPr lIns="0" tIns="0" rIns="0" bIns="0" rtlCol="0" anchor="t">
            <a:spAutoFit/>
          </a:bodyPr>
          <a:lstStyle/>
          <a:p>
            <a:pPr algn="ctr">
              <a:lnSpc>
                <a:spcPts val="3060"/>
              </a:lnSpc>
            </a:pPr>
            <a:r>
              <a:rPr lang="en-US" sz="3000">
                <a:solidFill>
                  <a:srgbClr val="FFFFFF"/>
                </a:solidFill>
                <a:latin typeface="Montserrat Classic"/>
              </a:rPr>
              <a:t>MISSION</a:t>
            </a:r>
          </a:p>
        </p:txBody>
      </p:sp>
      <p:sp>
        <p:nvSpPr>
          <p:cNvPr id="30" name="TextBox 29">
            <a:extLst>
              <a:ext uri="{FF2B5EF4-FFF2-40B4-BE49-F238E27FC236}">
                <a16:creationId xmlns:a16="http://schemas.microsoft.com/office/drawing/2014/main" id="{9E8F3F5C-1F11-2384-4062-2194D6C31315}"/>
              </a:ext>
            </a:extLst>
          </p:cNvPr>
          <p:cNvSpPr txBox="1"/>
          <p:nvPr/>
        </p:nvSpPr>
        <p:spPr>
          <a:xfrm>
            <a:off x="1353975" y="1647915"/>
            <a:ext cx="15821088" cy="4866717"/>
          </a:xfrm>
          <a:prstGeom prst="rect">
            <a:avLst/>
          </a:prstGeom>
          <a:noFill/>
        </p:spPr>
        <p:txBody>
          <a:bodyPr wrap="square">
            <a:spAutoFit/>
          </a:bodyPr>
          <a:lstStyle/>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Automate garden maintenance using IoT technology for efficiency and convenience.</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Optimize water conservation by utilizing real-time soil moisture and environmental data.</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Reduce manual effort through automated irrigation and monitoring.</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Improve plant health by maintaining optimal temperature, humidity, and soil moisture levels.</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Enable remote monitoring and control for efficient garden management from anywhere.</a:t>
            </a:r>
          </a:p>
        </p:txBody>
      </p:sp>
      <p:sp>
        <p:nvSpPr>
          <p:cNvPr id="17" name="TextBox 16">
            <a:extLst>
              <a:ext uri="{FF2B5EF4-FFF2-40B4-BE49-F238E27FC236}">
                <a16:creationId xmlns:a16="http://schemas.microsoft.com/office/drawing/2014/main" id="{77B52923-79EF-7439-9E3A-1112027A56DB}"/>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98139" y="-343329"/>
            <a:ext cx="4323839" cy="1229542"/>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8" name="Group 8"/>
          <p:cNvGrpSpPr/>
          <p:nvPr/>
        </p:nvGrpSpPr>
        <p:grpSpPr>
          <a:xfrm>
            <a:off x="10468919" y="-333804"/>
            <a:ext cx="7983303" cy="747733"/>
            <a:chOff x="0" y="0"/>
            <a:chExt cx="9566659" cy="896034"/>
          </a:xfrm>
        </p:grpSpPr>
        <p:sp>
          <p:nvSpPr>
            <p:cNvPr id="9" name="Freeform 9"/>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2" name="Group 12"/>
          <p:cNvGrpSpPr/>
          <p:nvPr/>
        </p:nvGrpSpPr>
        <p:grpSpPr>
          <a:xfrm>
            <a:off x="17164177" y="568981"/>
            <a:ext cx="1445340" cy="1503815"/>
            <a:chOff x="0" y="0"/>
            <a:chExt cx="1732000" cy="1802072"/>
          </a:xfrm>
        </p:grpSpPr>
        <p:sp>
          <p:nvSpPr>
            <p:cNvPr id="13" name="Freeform 13"/>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4" name="Group 14"/>
          <p:cNvGrpSpPr/>
          <p:nvPr/>
        </p:nvGrpSpPr>
        <p:grpSpPr>
          <a:xfrm>
            <a:off x="17777627" y="849970"/>
            <a:ext cx="831890" cy="3627297"/>
            <a:chOff x="0" y="0"/>
            <a:chExt cx="996882" cy="4346712"/>
          </a:xfrm>
        </p:grpSpPr>
        <p:sp>
          <p:nvSpPr>
            <p:cNvPr id="15" name="Freeform 15"/>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34" name="TextBox 34"/>
          <p:cNvSpPr txBox="1"/>
          <p:nvPr/>
        </p:nvSpPr>
        <p:spPr>
          <a:xfrm>
            <a:off x="4401186" y="40062"/>
            <a:ext cx="9010014" cy="1317668"/>
          </a:xfrm>
          <a:prstGeom prst="rect">
            <a:avLst/>
          </a:prstGeom>
        </p:spPr>
        <p:txBody>
          <a:bodyPr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Methodology</a:t>
            </a:r>
          </a:p>
        </p:txBody>
      </p:sp>
      <p:sp>
        <p:nvSpPr>
          <p:cNvPr id="42" name="TextBox 41">
            <a:extLst>
              <a:ext uri="{FF2B5EF4-FFF2-40B4-BE49-F238E27FC236}">
                <a16:creationId xmlns:a16="http://schemas.microsoft.com/office/drawing/2014/main" id="{363BC166-0C59-3437-4764-6F33666EF7BA}"/>
              </a:ext>
            </a:extLst>
          </p:cNvPr>
          <p:cNvSpPr txBox="1"/>
          <p:nvPr/>
        </p:nvSpPr>
        <p:spPr>
          <a:xfrm>
            <a:off x="574424" y="1489385"/>
            <a:ext cx="16589752" cy="5851602"/>
          </a:xfrm>
          <a:prstGeom prst="rect">
            <a:avLst/>
          </a:prstGeom>
          <a:noFill/>
        </p:spPr>
        <p:txBody>
          <a:bodyPr wrap="square">
            <a:spAutoFit/>
          </a:bodyPr>
          <a:lstStyle/>
          <a:p>
            <a:pPr algn="just">
              <a:lnSpc>
                <a:spcPct val="200000"/>
              </a:lnSpc>
            </a:pPr>
            <a:r>
              <a:rPr lang="en-US" sz="3200" dirty="0">
                <a:latin typeface="Times New Roman" panose="02020603050405020304" pitchFamily="18" charset="0"/>
                <a:cs typeface="Times New Roman" panose="02020603050405020304" pitchFamily="18" charset="0"/>
              </a:rPr>
              <a:t>The Smart Gardening System utilizes IoT technology to efficiently manage plant care, optimize irrigation, and monitor environmental conditions.</a:t>
            </a:r>
          </a:p>
          <a:p>
            <a:pPr marL="457200" indent="-457200" algn="just">
              <a:lnSpc>
                <a:spcPct val="20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System Design: </a:t>
            </a:r>
            <a:r>
              <a:rPr lang="en-US" sz="3200" dirty="0">
                <a:latin typeface="Times New Roman" panose="02020603050405020304" pitchFamily="18" charset="0"/>
                <a:cs typeface="Times New Roman" panose="02020603050405020304" pitchFamily="18" charset="0"/>
              </a:rPr>
              <a:t>Developed using ESP8266 for smart control.</a:t>
            </a:r>
          </a:p>
          <a:p>
            <a:pPr marL="457200" indent="-457200" algn="just">
              <a:lnSpc>
                <a:spcPct val="20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Sensor Selection: </a:t>
            </a:r>
            <a:r>
              <a:rPr lang="en-US" sz="3200" dirty="0">
                <a:latin typeface="Times New Roman" panose="02020603050405020304" pitchFamily="18" charset="0"/>
                <a:cs typeface="Times New Roman" panose="02020603050405020304" pitchFamily="18" charset="0"/>
              </a:rPr>
              <a:t>Uses Soil Moisture Sensor &amp; DHT11 for data collection.</a:t>
            </a:r>
          </a:p>
          <a:p>
            <a:pPr marL="457200" indent="-457200" algn="just">
              <a:lnSpc>
                <a:spcPct val="20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Automated Gardening: </a:t>
            </a:r>
            <a:r>
              <a:rPr lang="en-US" sz="3200" dirty="0">
                <a:latin typeface="Times New Roman" panose="02020603050405020304" pitchFamily="18" charset="0"/>
                <a:cs typeface="Times New Roman" panose="02020603050405020304" pitchFamily="18" charset="0"/>
              </a:rPr>
              <a:t>Relay module controls the water pump based on moisture levels.</a:t>
            </a:r>
          </a:p>
          <a:p>
            <a:pPr marL="457200" indent="-457200" algn="just">
              <a:lnSpc>
                <a:spcPct val="200000"/>
              </a:lnSpc>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Monitoring &amp; Feedback: </a:t>
            </a:r>
            <a:r>
              <a:rPr lang="en-US" sz="3200" dirty="0">
                <a:latin typeface="Times New Roman" panose="02020603050405020304" pitchFamily="18" charset="0"/>
                <a:cs typeface="Times New Roman" panose="02020603050405020304" pitchFamily="18" charset="0"/>
              </a:rPr>
              <a:t>Provides real-time updates via Wi-Fi for remote access.</a:t>
            </a:r>
          </a:p>
        </p:txBody>
      </p:sp>
      <p:sp>
        <p:nvSpPr>
          <p:cNvPr id="19" name="TextBox 18">
            <a:extLst>
              <a:ext uri="{FF2B5EF4-FFF2-40B4-BE49-F238E27FC236}">
                <a16:creationId xmlns:a16="http://schemas.microsoft.com/office/drawing/2014/main" id="{C00987B9-BA8D-9D3C-851B-FE9F7E184AB2}"/>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98139" y="-343329"/>
            <a:ext cx="4323839" cy="1229542"/>
            <a:chOff x="0" y="0"/>
            <a:chExt cx="5181401" cy="1473402"/>
          </a:xfrm>
        </p:grpSpPr>
        <p:sp>
          <p:nvSpPr>
            <p:cNvPr id="3" name="Freeform 3"/>
            <p:cNvSpPr/>
            <p:nvPr/>
          </p:nvSpPr>
          <p:spPr>
            <a:xfrm>
              <a:off x="0" y="0"/>
              <a:ext cx="5181401" cy="1473402"/>
            </a:xfrm>
            <a:custGeom>
              <a:avLst/>
              <a:gdLst/>
              <a:ahLst/>
              <a:cxnLst/>
              <a:rect l="l" t="t" r="r" b="b"/>
              <a:pathLst>
                <a:path w="5181401" h="1473402">
                  <a:moveTo>
                    <a:pt x="0" y="0"/>
                  </a:moveTo>
                  <a:lnTo>
                    <a:pt x="0" y="1473402"/>
                  </a:lnTo>
                  <a:lnTo>
                    <a:pt x="5181401" y="1473402"/>
                  </a:lnTo>
                  <a:lnTo>
                    <a:pt x="5181401" y="0"/>
                  </a:lnTo>
                  <a:lnTo>
                    <a:pt x="0" y="0"/>
                  </a:lnTo>
                  <a:close/>
                  <a:moveTo>
                    <a:pt x="5120441" y="1412442"/>
                  </a:moveTo>
                  <a:lnTo>
                    <a:pt x="59690" y="1412442"/>
                  </a:lnTo>
                  <a:lnTo>
                    <a:pt x="59690" y="59690"/>
                  </a:lnTo>
                  <a:lnTo>
                    <a:pt x="5120441" y="59690"/>
                  </a:lnTo>
                  <a:lnTo>
                    <a:pt x="5120441" y="1412442"/>
                  </a:lnTo>
                  <a:close/>
                </a:path>
              </a:pathLst>
            </a:custGeom>
            <a:solidFill>
              <a:srgbClr val="006DFF"/>
            </a:solidFill>
          </p:spPr>
        </p:sp>
      </p:grpSp>
      <p:grpSp>
        <p:nvGrpSpPr>
          <p:cNvPr id="8" name="Group 8"/>
          <p:cNvGrpSpPr/>
          <p:nvPr/>
        </p:nvGrpSpPr>
        <p:grpSpPr>
          <a:xfrm>
            <a:off x="10468919" y="-333804"/>
            <a:ext cx="7983303" cy="747733"/>
            <a:chOff x="0" y="0"/>
            <a:chExt cx="9566659" cy="896034"/>
          </a:xfrm>
        </p:grpSpPr>
        <p:sp>
          <p:nvSpPr>
            <p:cNvPr id="9" name="Freeform 9"/>
            <p:cNvSpPr/>
            <p:nvPr/>
          </p:nvSpPr>
          <p:spPr>
            <a:xfrm>
              <a:off x="0" y="0"/>
              <a:ext cx="9566659" cy="896034"/>
            </a:xfrm>
            <a:custGeom>
              <a:avLst/>
              <a:gdLst/>
              <a:ahLst/>
              <a:cxnLst/>
              <a:rect l="l" t="t" r="r" b="b"/>
              <a:pathLst>
                <a:path w="9566659" h="896034">
                  <a:moveTo>
                    <a:pt x="0" y="0"/>
                  </a:moveTo>
                  <a:lnTo>
                    <a:pt x="0" y="896034"/>
                  </a:lnTo>
                  <a:lnTo>
                    <a:pt x="9566659" y="896034"/>
                  </a:lnTo>
                  <a:lnTo>
                    <a:pt x="9566659" y="0"/>
                  </a:lnTo>
                  <a:lnTo>
                    <a:pt x="0" y="0"/>
                  </a:lnTo>
                  <a:close/>
                  <a:moveTo>
                    <a:pt x="9505700" y="835074"/>
                  </a:moveTo>
                  <a:lnTo>
                    <a:pt x="59690" y="835074"/>
                  </a:lnTo>
                  <a:lnTo>
                    <a:pt x="59690" y="59690"/>
                  </a:lnTo>
                  <a:lnTo>
                    <a:pt x="9505700" y="59690"/>
                  </a:lnTo>
                  <a:lnTo>
                    <a:pt x="9505700" y="835074"/>
                  </a:lnTo>
                  <a:close/>
                </a:path>
              </a:pathLst>
            </a:custGeom>
            <a:solidFill>
              <a:srgbClr val="FF7D2D"/>
            </a:solidFill>
          </p:spPr>
        </p:sp>
      </p:grpSp>
      <p:grpSp>
        <p:nvGrpSpPr>
          <p:cNvPr id="12" name="Group 12"/>
          <p:cNvGrpSpPr/>
          <p:nvPr/>
        </p:nvGrpSpPr>
        <p:grpSpPr>
          <a:xfrm>
            <a:off x="17164177" y="568981"/>
            <a:ext cx="1445340" cy="1503815"/>
            <a:chOff x="0" y="0"/>
            <a:chExt cx="1732000" cy="1802072"/>
          </a:xfrm>
        </p:grpSpPr>
        <p:sp>
          <p:nvSpPr>
            <p:cNvPr id="13" name="Freeform 13"/>
            <p:cNvSpPr/>
            <p:nvPr/>
          </p:nvSpPr>
          <p:spPr>
            <a:xfrm>
              <a:off x="0" y="0"/>
              <a:ext cx="1732000" cy="1802072"/>
            </a:xfrm>
            <a:custGeom>
              <a:avLst/>
              <a:gdLst/>
              <a:ahLst/>
              <a:cxnLst/>
              <a:rect l="l" t="t" r="r" b="b"/>
              <a:pathLst>
                <a:path w="1732000" h="1802072">
                  <a:moveTo>
                    <a:pt x="0" y="0"/>
                  </a:moveTo>
                  <a:lnTo>
                    <a:pt x="0" y="1802072"/>
                  </a:lnTo>
                  <a:lnTo>
                    <a:pt x="1732000" y="1802072"/>
                  </a:lnTo>
                  <a:lnTo>
                    <a:pt x="1732000" y="0"/>
                  </a:lnTo>
                  <a:lnTo>
                    <a:pt x="0" y="0"/>
                  </a:lnTo>
                  <a:close/>
                  <a:moveTo>
                    <a:pt x="1671040" y="1741112"/>
                  </a:moveTo>
                  <a:lnTo>
                    <a:pt x="59690" y="1741112"/>
                  </a:lnTo>
                  <a:lnTo>
                    <a:pt x="59690" y="59690"/>
                  </a:lnTo>
                  <a:lnTo>
                    <a:pt x="1671040" y="59690"/>
                  </a:lnTo>
                  <a:lnTo>
                    <a:pt x="1671040" y="1741112"/>
                  </a:lnTo>
                  <a:close/>
                </a:path>
              </a:pathLst>
            </a:custGeom>
            <a:solidFill>
              <a:srgbClr val="FF7D2D"/>
            </a:solidFill>
          </p:spPr>
        </p:sp>
      </p:grpSp>
      <p:grpSp>
        <p:nvGrpSpPr>
          <p:cNvPr id="14" name="Group 14"/>
          <p:cNvGrpSpPr/>
          <p:nvPr/>
        </p:nvGrpSpPr>
        <p:grpSpPr>
          <a:xfrm>
            <a:off x="17777627" y="849970"/>
            <a:ext cx="831890" cy="3627297"/>
            <a:chOff x="0" y="0"/>
            <a:chExt cx="996882" cy="4346712"/>
          </a:xfrm>
        </p:grpSpPr>
        <p:sp>
          <p:nvSpPr>
            <p:cNvPr id="15" name="Freeform 15"/>
            <p:cNvSpPr/>
            <p:nvPr/>
          </p:nvSpPr>
          <p:spPr>
            <a:xfrm>
              <a:off x="0" y="0"/>
              <a:ext cx="996881" cy="4346712"/>
            </a:xfrm>
            <a:custGeom>
              <a:avLst/>
              <a:gdLst/>
              <a:ahLst/>
              <a:cxnLst/>
              <a:rect l="l" t="t" r="r" b="b"/>
              <a:pathLst>
                <a:path w="996881" h="4346712">
                  <a:moveTo>
                    <a:pt x="0" y="0"/>
                  </a:moveTo>
                  <a:lnTo>
                    <a:pt x="0" y="4346712"/>
                  </a:lnTo>
                  <a:lnTo>
                    <a:pt x="996881" y="4346712"/>
                  </a:lnTo>
                  <a:lnTo>
                    <a:pt x="996881" y="0"/>
                  </a:lnTo>
                  <a:lnTo>
                    <a:pt x="0" y="0"/>
                  </a:lnTo>
                  <a:close/>
                  <a:moveTo>
                    <a:pt x="935921" y="4285752"/>
                  </a:moveTo>
                  <a:lnTo>
                    <a:pt x="59690" y="4285752"/>
                  </a:lnTo>
                  <a:lnTo>
                    <a:pt x="59690" y="59690"/>
                  </a:lnTo>
                  <a:lnTo>
                    <a:pt x="935921" y="59690"/>
                  </a:lnTo>
                  <a:lnTo>
                    <a:pt x="935921" y="4285752"/>
                  </a:lnTo>
                  <a:close/>
                </a:path>
              </a:pathLst>
            </a:custGeom>
            <a:solidFill>
              <a:srgbClr val="006DFF"/>
            </a:solidFill>
          </p:spPr>
        </p:sp>
      </p:grpSp>
      <p:sp>
        <p:nvSpPr>
          <p:cNvPr id="32" name="TextBox 32"/>
          <p:cNvSpPr txBox="1"/>
          <p:nvPr/>
        </p:nvSpPr>
        <p:spPr>
          <a:xfrm>
            <a:off x="2057400" y="-37692"/>
            <a:ext cx="10720698"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Hardware Component</a:t>
            </a:r>
          </a:p>
        </p:txBody>
      </p:sp>
      <p:sp>
        <p:nvSpPr>
          <p:cNvPr id="42" name="TextBox 41">
            <a:extLst>
              <a:ext uri="{FF2B5EF4-FFF2-40B4-BE49-F238E27FC236}">
                <a16:creationId xmlns:a16="http://schemas.microsoft.com/office/drawing/2014/main" id="{2D63571B-1F2A-9843-EDE6-88D6FEF2DF8D}"/>
              </a:ext>
            </a:extLst>
          </p:cNvPr>
          <p:cNvSpPr txBox="1"/>
          <p:nvPr/>
        </p:nvSpPr>
        <p:spPr>
          <a:xfrm>
            <a:off x="5046626" y="1279976"/>
            <a:ext cx="6647525" cy="7390485"/>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ESP-8266.</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Soil Moisture Sensor.</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DHT-11 Sensor.</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Adapter.</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Water Pump.</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Water Container.</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Switch.</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Connecting Wires.</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DC Socket.</a:t>
            </a:r>
          </a:p>
          <a:p>
            <a:pPr marL="285750" indent="-285750" algn="just">
              <a:lnSpc>
                <a:spcPct val="150000"/>
              </a:lnSpc>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Relay Module.</a:t>
            </a:r>
          </a:p>
        </p:txBody>
      </p:sp>
      <p:sp>
        <p:nvSpPr>
          <p:cNvPr id="19" name="TextBox 18">
            <a:extLst>
              <a:ext uri="{FF2B5EF4-FFF2-40B4-BE49-F238E27FC236}">
                <a16:creationId xmlns:a16="http://schemas.microsoft.com/office/drawing/2014/main" id="{C962D30C-07A5-A0EB-EE39-60B44158878C}"/>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69388" y="8801100"/>
            <a:ext cx="1230735" cy="2038115"/>
            <a:chOff x="0" y="0"/>
            <a:chExt cx="1474831" cy="2442342"/>
          </a:xfrm>
        </p:grpSpPr>
        <p:sp>
          <p:nvSpPr>
            <p:cNvPr id="5" name="Freeform 5"/>
            <p:cNvSpPr/>
            <p:nvPr/>
          </p:nvSpPr>
          <p:spPr>
            <a:xfrm>
              <a:off x="0" y="0"/>
              <a:ext cx="1474831" cy="2442342"/>
            </a:xfrm>
            <a:custGeom>
              <a:avLst/>
              <a:gdLst/>
              <a:ahLst/>
              <a:cxnLst/>
              <a:rect l="l" t="t" r="r" b="b"/>
              <a:pathLst>
                <a:path w="1474831" h="2442342">
                  <a:moveTo>
                    <a:pt x="0" y="0"/>
                  </a:moveTo>
                  <a:lnTo>
                    <a:pt x="0" y="2442342"/>
                  </a:lnTo>
                  <a:lnTo>
                    <a:pt x="1474831" y="2442342"/>
                  </a:lnTo>
                  <a:lnTo>
                    <a:pt x="1474831" y="0"/>
                  </a:lnTo>
                  <a:lnTo>
                    <a:pt x="0" y="0"/>
                  </a:lnTo>
                  <a:close/>
                  <a:moveTo>
                    <a:pt x="1413871" y="2381382"/>
                  </a:moveTo>
                  <a:lnTo>
                    <a:pt x="59690" y="2381382"/>
                  </a:lnTo>
                  <a:lnTo>
                    <a:pt x="59690" y="59690"/>
                  </a:lnTo>
                  <a:lnTo>
                    <a:pt x="1413871" y="59690"/>
                  </a:lnTo>
                  <a:lnTo>
                    <a:pt x="1413871" y="2381382"/>
                  </a:lnTo>
                  <a:close/>
                </a:path>
              </a:pathLst>
            </a:custGeom>
            <a:solidFill>
              <a:srgbClr val="006DFF"/>
            </a:solidFill>
          </p:spPr>
        </p:sp>
      </p:grpSp>
      <p:grpSp>
        <p:nvGrpSpPr>
          <p:cNvPr id="6" name="Group 6"/>
          <p:cNvGrpSpPr/>
          <p:nvPr/>
        </p:nvGrpSpPr>
        <p:grpSpPr>
          <a:xfrm>
            <a:off x="11867728" y="9421854"/>
            <a:ext cx="6452929" cy="921321"/>
            <a:chOff x="0" y="0"/>
            <a:chExt cx="7732761" cy="1104050"/>
          </a:xfrm>
        </p:grpSpPr>
        <p:sp>
          <p:nvSpPr>
            <p:cNvPr id="7" name="Freeform 7"/>
            <p:cNvSpPr/>
            <p:nvPr/>
          </p:nvSpPr>
          <p:spPr>
            <a:xfrm>
              <a:off x="0" y="0"/>
              <a:ext cx="7732761" cy="1104050"/>
            </a:xfrm>
            <a:custGeom>
              <a:avLst/>
              <a:gdLst/>
              <a:ahLst/>
              <a:cxnLst/>
              <a:rect l="l" t="t" r="r" b="b"/>
              <a:pathLst>
                <a:path w="7732761" h="1104050">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p:spPr>
        </p:sp>
      </p:grpSp>
      <p:grpSp>
        <p:nvGrpSpPr>
          <p:cNvPr id="10" name="Group 10"/>
          <p:cNvGrpSpPr/>
          <p:nvPr/>
        </p:nvGrpSpPr>
        <p:grpSpPr>
          <a:xfrm>
            <a:off x="10348251" y="9820157"/>
            <a:ext cx="3860705" cy="1155661"/>
            <a:chOff x="0" y="0"/>
            <a:chExt cx="4626412" cy="1384868"/>
          </a:xfrm>
        </p:grpSpPr>
        <p:sp>
          <p:nvSpPr>
            <p:cNvPr id="11" name="Freeform 11"/>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sp>
        <p:nvSpPr>
          <p:cNvPr id="44" name="TextBox 34">
            <a:extLst>
              <a:ext uri="{FF2B5EF4-FFF2-40B4-BE49-F238E27FC236}">
                <a16:creationId xmlns:a16="http://schemas.microsoft.com/office/drawing/2014/main" id="{FC256A50-7A62-95EE-E434-99EF373E935E}"/>
              </a:ext>
            </a:extLst>
          </p:cNvPr>
          <p:cNvSpPr txBox="1"/>
          <p:nvPr/>
        </p:nvSpPr>
        <p:spPr>
          <a:xfrm>
            <a:off x="3768084" y="-13746"/>
            <a:ext cx="9010014" cy="1317668"/>
          </a:xfrm>
          <a:prstGeom prst="rect">
            <a:avLst/>
          </a:prstGeom>
        </p:spPr>
        <p:txBody>
          <a:bodyPr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ESP-8266</a:t>
            </a:r>
          </a:p>
        </p:txBody>
      </p:sp>
      <p:sp>
        <p:nvSpPr>
          <p:cNvPr id="46" name="TextBox 45">
            <a:extLst>
              <a:ext uri="{FF2B5EF4-FFF2-40B4-BE49-F238E27FC236}">
                <a16:creationId xmlns:a16="http://schemas.microsoft.com/office/drawing/2014/main" id="{CCE3B84D-3AFD-3F4D-AC62-885CE22B0FAF}"/>
              </a:ext>
            </a:extLst>
          </p:cNvPr>
          <p:cNvSpPr txBox="1"/>
          <p:nvPr/>
        </p:nvSpPr>
        <p:spPr>
          <a:xfrm>
            <a:off x="300685" y="1235126"/>
            <a:ext cx="17600507" cy="8077148"/>
          </a:xfrm>
          <a:prstGeom prst="rect">
            <a:avLst/>
          </a:prstGeom>
          <a:noFill/>
        </p:spPr>
        <p:txBody>
          <a:bodyPr wrap="square">
            <a:spAutoFit/>
          </a:bodyPr>
          <a:lstStyle/>
          <a:p>
            <a:pPr algn="just">
              <a:lnSpc>
                <a:spcPct val="150000"/>
              </a:lnSpc>
            </a:pPr>
            <a:r>
              <a:rPr lang="en-US" sz="3200" dirty="0" err="1">
                <a:latin typeface="Times New Roman" panose="02020603050405020304" pitchFamily="18" charset="0"/>
                <a:ea typeface="Calibri" panose="020F0502020204030204" pitchFamily="34" charset="0"/>
              </a:rPr>
              <a:t>NodeMCU</a:t>
            </a:r>
            <a:r>
              <a:rPr lang="en-US" sz="3200" dirty="0">
                <a:latin typeface="Times New Roman" panose="02020603050405020304" pitchFamily="18" charset="0"/>
                <a:ea typeface="Calibri" panose="020F0502020204030204" pitchFamily="34" charset="0"/>
              </a:rPr>
              <a:t> (ESP8266) is an open-source IoT platform with built-in Wi-Fi, CPU, and RAM. It supports Lua and C programming via Arduino IDE and has 10 GPIO pins for interfacing.</a:t>
            </a:r>
          </a:p>
          <a:p>
            <a:pPr algn="just">
              <a:lnSpc>
                <a:spcPct val="150000"/>
              </a:lnSpc>
            </a:pPr>
            <a:r>
              <a:rPr lang="en-US" sz="3200" b="1" dirty="0">
                <a:latin typeface="Times New Roman" panose="02020603050405020304" pitchFamily="18" charset="0"/>
              </a:rPr>
              <a:t>Specification</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Microprocessor: 32-bit </a:t>
            </a:r>
            <a:r>
              <a:rPr lang="en-US" sz="3200" dirty="0" err="1">
                <a:latin typeface="Times New Roman" panose="02020603050405020304" pitchFamily="18" charset="0"/>
              </a:rPr>
              <a:t>Tensilica</a:t>
            </a:r>
            <a:r>
              <a:rPr lang="en-US" sz="3200" dirty="0">
                <a:latin typeface="Times New Roman" panose="02020603050405020304" pitchFamily="18" charset="0"/>
              </a:rPr>
              <a:t> L106</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 ROM: 64 KB</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 SRAM: 96 KB</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Flash Memory: Supports up to 16MB</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Wi-Fi: 802.11 b/g/n with WPA/WPA2 security</a:t>
            </a:r>
          </a:p>
          <a:p>
            <a:pPr marL="457200" indent="-457200" algn="just">
              <a:lnSpc>
                <a:spcPct val="200000"/>
              </a:lnSpc>
              <a:buFont typeface="Wingdings" panose="05000000000000000000" pitchFamily="2" charset="2"/>
              <a:buChar char="v"/>
            </a:pPr>
            <a:r>
              <a:rPr lang="en-US" sz="3200" dirty="0">
                <a:latin typeface="Times New Roman" panose="02020603050405020304" pitchFamily="18" charset="0"/>
              </a:rPr>
              <a:t>Operating Voltage: 3.3V</a:t>
            </a:r>
            <a:endParaRPr lang="en-US" sz="3200" dirty="0"/>
          </a:p>
        </p:txBody>
      </p:sp>
      <p:sp>
        <p:nvSpPr>
          <p:cNvPr id="13" name="TextBox 12">
            <a:extLst>
              <a:ext uri="{FF2B5EF4-FFF2-40B4-BE49-F238E27FC236}">
                <a16:creationId xmlns:a16="http://schemas.microsoft.com/office/drawing/2014/main" id="{8CF01742-6458-C552-D7B9-77DF59DB41BC}"/>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6</a:t>
            </a:r>
          </a:p>
        </p:txBody>
      </p:sp>
      <p:pic>
        <p:nvPicPr>
          <p:cNvPr id="14" name="Picture 13">
            <a:extLst>
              <a:ext uri="{FF2B5EF4-FFF2-40B4-BE49-F238E27FC236}">
                <a16:creationId xmlns:a16="http://schemas.microsoft.com/office/drawing/2014/main" id="{822958BD-C52B-BD80-724A-AEE6E5CE2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7684" y="3839449"/>
            <a:ext cx="7143750" cy="4762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69388" y="8801100"/>
            <a:ext cx="1230735" cy="2038115"/>
            <a:chOff x="0" y="0"/>
            <a:chExt cx="1474831" cy="2442342"/>
          </a:xfrm>
        </p:grpSpPr>
        <p:sp>
          <p:nvSpPr>
            <p:cNvPr id="5" name="Freeform 5"/>
            <p:cNvSpPr/>
            <p:nvPr/>
          </p:nvSpPr>
          <p:spPr>
            <a:xfrm>
              <a:off x="0" y="0"/>
              <a:ext cx="1474831" cy="2442342"/>
            </a:xfrm>
            <a:custGeom>
              <a:avLst/>
              <a:gdLst/>
              <a:ahLst/>
              <a:cxnLst/>
              <a:rect l="l" t="t" r="r" b="b"/>
              <a:pathLst>
                <a:path w="1474831" h="2442342">
                  <a:moveTo>
                    <a:pt x="0" y="0"/>
                  </a:moveTo>
                  <a:lnTo>
                    <a:pt x="0" y="2442342"/>
                  </a:lnTo>
                  <a:lnTo>
                    <a:pt x="1474831" y="2442342"/>
                  </a:lnTo>
                  <a:lnTo>
                    <a:pt x="1474831" y="0"/>
                  </a:lnTo>
                  <a:lnTo>
                    <a:pt x="0" y="0"/>
                  </a:lnTo>
                  <a:close/>
                  <a:moveTo>
                    <a:pt x="1413871" y="2381382"/>
                  </a:moveTo>
                  <a:lnTo>
                    <a:pt x="59690" y="2381382"/>
                  </a:lnTo>
                  <a:lnTo>
                    <a:pt x="59690" y="59690"/>
                  </a:lnTo>
                  <a:lnTo>
                    <a:pt x="1413871" y="59690"/>
                  </a:lnTo>
                  <a:lnTo>
                    <a:pt x="1413871" y="2381382"/>
                  </a:lnTo>
                  <a:close/>
                </a:path>
              </a:pathLst>
            </a:custGeom>
            <a:solidFill>
              <a:srgbClr val="006DFF"/>
            </a:solidFill>
          </p:spPr>
        </p:sp>
      </p:grpSp>
      <p:grpSp>
        <p:nvGrpSpPr>
          <p:cNvPr id="6" name="Group 6"/>
          <p:cNvGrpSpPr/>
          <p:nvPr/>
        </p:nvGrpSpPr>
        <p:grpSpPr>
          <a:xfrm>
            <a:off x="11867728" y="9421854"/>
            <a:ext cx="6452929" cy="921321"/>
            <a:chOff x="0" y="0"/>
            <a:chExt cx="7732761" cy="1104050"/>
          </a:xfrm>
        </p:grpSpPr>
        <p:sp>
          <p:nvSpPr>
            <p:cNvPr id="7" name="Freeform 7"/>
            <p:cNvSpPr/>
            <p:nvPr/>
          </p:nvSpPr>
          <p:spPr>
            <a:xfrm>
              <a:off x="0" y="0"/>
              <a:ext cx="7732761" cy="1104050"/>
            </a:xfrm>
            <a:custGeom>
              <a:avLst/>
              <a:gdLst/>
              <a:ahLst/>
              <a:cxnLst/>
              <a:rect l="l" t="t" r="r" b="b"/>
              <a:pathLst>
                <a:path w="7732761" h="1104050">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p:spPr>
        </p:sp>
      </p:grpSp>
      <p:grpSp>
        <p:nvGrpSpPr>
          <p:cNvPr id="10" name="Group 10"/>
          <p:cNvGrpSpPr/>
          <p:nvPr/>
        </p:nvGrpSpPr>
        <p:grpSpPr>
          <a:xfrm>
            <a:off x="10348251" y="9820157"/>
            <a:ext cx="3860705" cy="1155661"/>
            <a:chOff x="0" y="0"/>
            <a:chExt cx="4626412" cy="1384868"/>
          </a:xfrm>
        </p:grpSpPr>
        <p:sp>
          <p:nvSpPr>
            <p:cNvPr id="11" name="Freeform 11"/>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sp>
        <p:nvSpPr>
          <p:cNvPr id="44" name="TextBox 34">
            <a:extLst>
              <a:ext uri="{FF2B5EF4-FFF2-40B4-BE49-F238E27FC236}">
                <a16:creationId xmlns:a16="http://schemas.microsoft.com/office/drawing/2014/main" id="{FC256A50-7A62-95EE-E434-99EF373E935E}"/>
              </a:ext>
            </a:extLst>
          </p:cNvPr>
          <p:cNvSpPr txBox="1"/>
          <p:nvPr/>
        </p:nvSpPr>
        <p:spPr>
          <a:xfrm>
            <a:off x="3768084" y="-13746"/>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Soil Moisture Sensor</a:t>
            </a:r>
          </a:p>
        </p:txBody>
      </p:sp>
      <p:sp>
        <p:nvSpPr>
          <p:cNvPr id="46" name="TextBox 45">
            <a:extLst>
              <a:ext uri="{FF2B5EF4-FFF2-40B4-BE49-F238E27FC236}">
                <a16:creationId xmlns:a16="http://schemas.microsoft.com/office/drawing/2014/main" id="{CCE3B84D-3AFD-3F4D-AC62-885CE22B0FAF}"/>
              </a:ext>
            </a:extLst>
          </p:cNvPr>
          <p:cNvSpPr txBox="1"/>
          <p:nvPr/>
        </p:nvSpPr>
        <p:spPr>
          <a:xfrm>
            <a:off x="300685" y="1235126"/>
            <a:ext cx="17600507" cy="6664004"/>
          </a:xfrm>
          <a:prstGeom prst="rect">
            <a:avLst/>
          </a:prstGeom>
          <a:noFill/>
        </p:spPr>
        <p:txBody>
          <a:bodyPr wrap="square">
            <a:spAutoFit/>
          </a:bodyPr>
          <a:lstStyle/>
          <a:p>
            <a:pPr algn="just">
              <a:lnSpc>
                <a:spcPct val="150000"/>
              </a:lnSpc>
            </a:pPr>
            <a:r>
              <a:rPr lang="en-US" sz="3200" dirty="0">
                <a:effectLst/>
                <a:latin typeface="Times New Roman" panose="02020603050405020304" pitchFamily="18" charset="0"/>
                <a:ea typeface="Calibri" panose="020F0502020204030204" pitchFamily="34" charset="0"/>
              </a:rPr>
              <a:t>The soil moisture sensor is used to calibrate the water or moisture content of the soil. Depending upon when the soil has more water content or less water content, the output of the module is at a low level and high level respectively. </a:t>
            </a:r>
          </a:p>
          <a:p>
            <a:pPr algn="just">
              <a:lnSpc>
                <a:spcPct val="150000"/>
              </a:lnSpc>
            </a:pPr>
            <a:r>
              <a:rPr lang="en-US" sz="3200" b="1" dirty="0">
                <a:latin typeface="Times New Roman" panose="02020603050405020304" pitchFamily="18" charset="0"/>
              </a:rPr>
              <a:t>Specification</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Working voltage:		 5V</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Working current: 		&lt;20 mA</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Interface:			Analog</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Working Temperature: 	10°C~30°C</a:t>
            </a:r>
          </a:p>
          <a:p>
            <a:pPr algn="just">
              <a:lnSpc>
                <a:spcPct val="150000"/>
              </a:lnSpc>
            </a:pPr>
            <a:endParaRPr lang="en-US" sz="3200" dirty="0"/>
          </a:p>
        </p:txBody>
      </p:sp>
      <p:pic>
        <p:nvPicPr>
          <p:cNvPr id="3" name="Picture 2">
            <a:extLst>
              <a:ext uri="{FF2B5EF4-FFF2-40B4-BE49-F238E27FC236}">
                <a16:creationId xmlns:a16="http://schemas.microsoft.com/office/drawing/2014/main" id="{7BA5CA88-BE1E-2A28-08BF-C42E0089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39622">
            <a:off x="9596335" y="2627951"/>
            <a:ext cx="5679398" cy="5411382"/>
          </a:xfrm>
          <a:prstGeom prst="rect">
            <a:avLst/>
          </a:prstGeom>
        </p:spPr>
      </p:pic>
      <p:sp>
        <p:nvSpPr>
          <p:cNvPr id="13" name="TextBox 12">
            <a:extLst>
              <a:ext uri="{FF2B5EF4-FFF2-40B4-BE49-F238E27FC236}">
                <a16:creationId xmlns:a16="http://schemas.microsoft.com/office/drawing/2014/main" id="{0335A281-8CD5-7971-4E7D-3FC5C878CAE7}"/>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48922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9869388" y="8801100"/>
            <a:ext cx="1230735" cy="2038115"/>
            <a:chOff x="0" y="0"/>
            <a:chExt cx="1474831" cy="2442342"/>
          </a:xfrm>
        </p:grpSpPr>
        <p:sp>
          <p:nvSpPr>
            <p:cNvPr id="5" name="Freeform 5"/>
            <p:cNvSpPr/>
            <p:nvPr/>
          </p:nvSpPr>
          <p:spPr>
            <a:xfrm>
              <a:off x="0" y="0"/>
              <a:ext cx="1474831" cy="2442342"/>
            </a:xfrm>
            <a:custGeom>
              <a:avLst/>
              <a:gdLst/>
              <a:ahLst/>
              <a:cxnLst/>
              <a:rect l="l" t="t" r="r" b="b"/>
              <a:pathLst>
                <a:path w="1474831" h="2442342">
                  <a:moveTo>
                    <a:pt x="0" y="0"/>
                  </a:moveTo>
                  <a:lnTo>
                    <a:pt x="0" y="2442342"/>
                  </a:lnTo>
                  <a:lnTo>
                    <a:pt x="1474831" y="2442342"/>
                  </a:lnTo>
                  <a:lnTo>
                    <a:pt x="1474831" y="0"/>
                  </a:lnTo>
                  <a:lnTo>
                    <a:pt x="0" y="0"/>
                  </a:lnTo>
                  <a:close/>
                  <a:moveTo>
                    <a:pt x="1413871" y="2381382"/>
                  </a:moveTo>
                  <a:lnTo>
                    <a:pt x="59690" y="2381382"/>
                  </a:lnTo>
                  <a:lnTo>
                    <a:pt x="59690" y="59690"/>
                  </a:lnTo>
                  <a:lnTo>
                    <a:pt x="1413871" y="59690"/>
                  </a:lnTo>
                  <a:lnTo>
                    <a:pt x="1413871" y="2381382"/>
                  </a:lnTo>
                  <a:close/>
                </a:path>
              </a:pathLst>
            </a:custGeom>
            <a:solidFill>
              <a:srgbClr val="006DFF"/>
            </a:solidFill>
          </p:spPr>
        </p:sp>
      </p:grpSp>
      <p:grpSp>
        <p:nvGrpSpPr>
          <p:cNvPr id="6" name="Group 6"/>
          <p:cNvGrpSpPr/>
          <p:nvPr/>
        </p:nvGrpSpPr>
        <p:grpSpPr>
          <a:xfrm>
            <a:off x="11867728" y="9421854"/>
            <a:ext cx="6452929" cy="921321"/>
            <a:chOff x="0" y="0"/>
            <a:chExt cx="7732761" cy="1104050"/>
          </a:xfrm>
        </p:grpSpPr>
        <p:sp>
          <p:nvSpPr>
            <p:cNvPr id="7" name="Freeform 7"/>
            <p:cNvSpPr/>
            <p:nvPr/>
          </p:nvSpPr>
          <p:spPr>
            <a:xfrm>
              <a:off x="0" y="0"/>
              <a:ext cx="7732761" cy="1104050"/>
            </a:xfrm>
            <a:custGeom>
              <a:avLst/>
              <a:gdLst/>
              <a:ahLst/>
              <a:cxnLst/>
              <a:rect l="l" t="t" r="r" b="b"/>
              <a:pathLst>
                <a:path w="7732761" h="1104050">
                  <a:moveTo>
                    <a:pt x="0" y="0"/>
                  </a:moveTo>
                  <a:lnTo>
                    <a:pt x="0" y="1104050"/>
                  </a:lnTo>
                  <a:lnTo>
                    <a:pt x="7732761" y="1104050"/>
                  </a:lnTo>
                  <a:lnTo>
                    <a:pt x="7732761" y="0"/>
                  </a:lnTo>
                  <a:lnTo>
                    <a:pt x="0" y="0"/>
                  </a:lnTo>
                  <a:close/>
                  <a:moveTo>
                    <a:pt x="7671801" y="1043090"/>
                  </a:moveTo>
                  <a:lnTo>
                    <a:pt x="59690" y="1043090"/>
                  </a:lnTo>
                  <a:lnTo>
                    <a:pt x="59690" y="59690"/>
                  </a:lnTo>
                  <a:lnTo>
                    <a:pt x="7671801" y="59690"/>
                  </a:lnTo>
                  <a:lnTo>
                    <a:pt x="7671801" y="1043090"/>
                  </a:lnTo>
                  <a:close/>
                </a:path>
              </a:pathLst>
            </a:custGeom>
            <a:solidFill>
              <a:srgbClr val="006DFF"/>
            </a:solidFill>
          </p:spPr>
        </p:sp>
      </p:grpSp>
      <p:grpSp>
        <p:nvGrpSpPr>
          <p:cNvPr id="10" name="Group 10"/>
          <p:cNvGrpSpPr/>
          <p:nvPr/>
        </p:nvGrpSpPr>
        <p:grpSpPr>
          <a:xfrm>
            <a:off x="10348251" y="9820157"/>
            <a:ext cx="3860705" cy="1155661"/>
            <a:chOff x="0" y="0"/>
            <a:chExt cx="4626412" cy="1384868"/>
          </a:xfrm>
        </p:grpSpPr>
        <p:sp>
          <p:nvSpPr>
            <p:cNvPr id="11" name="Freeform 11"/>
            <p:cNvSpPr/>
            <p:nvPr/>
          </p:nvSpPr>
          <p:spPr>
            <a:xfrm>
              <a:off x="0" y="0"/>
              <a:ext cx="4626413" cy="1384868"/>
            </a:xfrm>
            <a:custGeom>
              <a:avLst/>
              <a:gdLst/>
              <a:ahLst/>
              <a:cxnLst/>
              <a:rect l="l" t="t" r="r" b="b"/>
              <a:pathLst>
                <a:path w="4626413" h="1384868">
                  <a:moveTo>
                    <a:pt x="0" y="0"/>
                  </a:moveTo>
                  <a:lnTo>
                    <a:pt x="0" y="1384868"/>
                  </a:lnTo>
                  <a:lnTo>
                    <a:pt x="4626413" y="1384868"/>
                  </a:lnTo>
                  <a:lnTo>
                    <a:pt x="4626413" y="0"/>
                  </a:lnTo>
                  <a:lnTo>
                    <a:pt x="0" y="0"/>
                  </a:lnTo>
                  <a:close/>
                  <a:moveTo>
                    <a:pt x="4565452" y="1323908"/>
                  </a:moveTo>
                  <a:lnTo>
                    <a:pt x="59690" y="1323908"/>
                  </a:lnTo>
                  <a:lnTo>
                    <a:pt x="59690" y="59690"/>
                  </a:lnTo>
                  <a:lnTo>
                    <a:pt x="4565452" y="59690"/>
                  </a:lnTo>
                  <a:lnTo>
                    <a:pt x="4565452" y="1323908"/>
                  </a:lnTo>
                  <a:close/>
                </a:path>
              </a:pathLst>
            </a:custGeom>
            <a:solidFill>
              <a:srgbClr val="FF7D2D"/>
            </a:solidFill>
          </p:spPr>
        </p:sp>
      </p:grpSp>
      <p:sp>
        <p:nvSpPr>
          <p:cNvPr id="44" name="TextBox 34">
            <a:extLst>
              <a:ext uri="{FF2B5EF4-FFF2-40B4-BE49-F238E27FC236}">
                <a16:creationId xmlns:a16="http://schemas.microsoft.com/office/drawing/2014/main" id="{FC256A50-7A62-95EE-E434-99EF373E935E}"/>
              </a:ext>
            </a:extLst>
          </p:cNvPr>
          <p:cNvSpPr txBox="1"/>
          <p:nvPr/>
        </p:nvSpPr>
        <p:spPr>
          <a:xfrm>
            <a:off x="3768084" y="-13746"/>
            <a:ext cx="10176516" cy="1317668"/>
          </a:xfrm>
          <a:prstGeom prst="rect">
            <a:avLst/>
          </a:prstGeom>
        </p:spPr>
        <p:txBody>
          <a:bodyPr wrap="square" lIns="0" tIns="0" rIns="0" bIns="0" rtlCol="0" anchor="t">
            <a:spAutoFit/>
          </a:bodyPr>
          <a:lstStyle/>
          <a:p>
            <a:pPr algn="ctr">
              <a:lnSpc>
                <a:spcPts val="11200"/>
              </a:lnSpc>
            </a:pPr>
            <a:r>
              <a:rPr lang="en-US" sz="8000" b="1" dirty="0">
                <a:solidFill>
                  <a:srgbClr val="004AAD"/>
                </a:solidFill>
                <a:latin typeface="Times New Roman" panose="02020603050405020304" pitchFamily="18" charset="0"/>
                <a:cs typeface="Times New Roman" panose="02020603050405020304" pitchFamily="18" charset="0"/>
              </a:rPr>
              <a:t>DHT-11 Sensor</a:t>
            </a:r>
          </a:p>
        </p:txBody>
      </p:sp>
      <p:sp>
        <p:nvSpPr>
          <p:cNvPr id="46" name="TextBox 45">
            <a:extLst>
              <a:ext uri="{FF2B5EF4-FFF2-40B4-BE49-F238E27FC236}">
                <a16:creationId xmlns:a16="http://schemas.microsoft.com/office/drawing/2014/main" id="{CCE3B84D-3AFD-3F4D-AC62-885CE22B0FAF}"/>
              </a:ext>
            </a:extLst>
          </p:cNvPr>
          <p:cNvSpPr txBox="1"/>
          <p:nvPr/>
        </p:nvSpPr>
        <p:spPr>
          <a:xfrm>
            <a:off x="300685" y="1235126"/>
            <a:ext cx="17600507" cy="8141331"/>
          </a:xfrm>
          <a:prstGeom prst="rect">
            <a:avLst/>
          </a:prstGeom>
          <a:noFill/>
        </p:spPr>
        <p:txBody>
          <a:bodyPr wrap="square">
            <a:spAutoFit/>
          </a:bodyPr>
          <a:lstStyle/>
          <a:p>
            <a:pPr algn="just">
              <a:lnSpc>
                <a:spcPct val="150000"/>
              </a:lnSpc>
            </a:pPr>
            <a:r>
              <a:rPr lang="en-US" sz="3200" dirty="0">
                <a:effectLst/>
                <a:latin typeface="Times New Roman" panose="02020603050405020304" pitchFamily="18" charset="0"/>
                <a:ea typeface="Calibri" panose="020F0502020204030204" pitchFamily="34" charset="0"/>
              </a:rPr>
              <a:t>The dht11 sensor, a combination of temperature and humidity sensor generally gives digital or analog output. This technology is quite dependable and gives accurate results for a longer period of time. </a:t>
            </a:r>
            <a:r>
              <a:rPr lang="en-US" sz="3200" b="1" dirty="0">
                <a:latin typeface="Times New Roman" panose="02020603050405020304" pitchFamily="18" charset="0"/>
              </a:rPr>
              <a:t>Specification</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Operating Voltage: 3.5V to 5.5V.</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Operating current: 0.3mA (measuring) 60uA (standby).</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Output: Serial data.</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Temperature Range: 0°C to 50°C.</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Humidity Range: 20% to 90%.</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Resolution: Temperature and Humidity both are 16-bit.</a:t>
            </a:r>
          </a:p>
          <a:p>
            <a:pPr marL="457200" indent="-457200" algn="just">
              <a:lnSpc>
                <a:spcPct val="150000"/>
              </a:lnSpc>
              <a:buFont typeface="Wingdings" panose="05000000000000000000" pitchFamily="2" charset="2"/>
              <a:buChar char="v"/>
            </a:pPr>
            <a:r>
              <a:rPr lang="en-US" sz="3200" dirty="0">
                <a:latin typeface="Times New Roman" panose="02020603050405020304" pitchFamily="18" charset="0"/>
              </a:rPr>
              <a:t>Accuracy: ±1°C and ±1%.</a:t>
            </a:r>
          </a:p>
          <a:p>
            <a:pPr algn="just">
              <a:lnSpc>
                <a:spcPct val="150000"/>
              </a:lnSpc>
            </a:pPr>
            <a:endParaRPr lang="en-US" sz="3200" dirty="0"/>
          </a:p>
        </p:txBody>
      </p:sp>
      <p:pic>
        <p:nvPicPr>
          <p:cNvPr id="8" name="Picture 7">
            <a:extLst>
              <a:ext uri="{FF2B5EF4-FFF2-40B4-BE49-F238E27FC236}">
                <a16:creationId xmlns:a16="http://schemas.microsoft.com/office/drawing/2014/main" id="{2FFD48BF-9A5E-CF63-6172-F1FA0B8A3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98644">
            <a:off x="11095263" y="3473238"/>
            <a:ext cx="5698674" cy="4407670"/>
          </a:xfrm>
          <a:prstGeom prst="rect">
            <a:avLst/>
          </a:prstGeom>
        </p:spPr>
      </p:pic>
      <p:sp>
        <p:nvSpPr>
          <p:cNvPr id="14" name="TextBox 13">
            <a:extLst>
              <a:ext uri="{FF2B5EF4-FFF2-40B4-BE49-F238E27FC236}">
                <a16:creationId xmlns:a16="http://schemas.microsoft.com/office/drawing/2014/main" id="{85A701C3-5426-E088-68CB-82F9E5F28E3F}"/>
              </a:ext>
            </a:extLst>
          </p:cNvPr>
          <p:cNvSpPr txBox="1"/>
          <p:nvPr/>
        </p:nvSpPr>
        <p:spPr>
          <a:xfrm>
            <a:off x="17506967" y="9280971"/>
            <a:ext cx="759994" cy="830997"/>
          </a:xfrm>
          <a:prstGeom prst="rect">
            <a:avLst/>
          </a:prstGeom>
          <a:noFill/>
          <a:ln>
            <a:solidFill>
              <a:schemeClr val="bg1"/>
            </a:solidFill>
          </a:ln>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2684737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824</Words>
  <Application>Microsoft Office PowerPoint</Application>
  <PresentationFormat>Custom</PresentationFormat>
  <Paragraphs>118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Montserrat Classic</vt:lpstr>
      <vt:lpstr>Wingdings</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Business Proposal Presentation</dc:title>
  <dc:creator>Setu</dc:creator>
  <cp:lastModifiedBy>Abu Shufian</cp:lastModifiedBy>
  <cp:revision>20</cp:revision>
  <dcterms:created xsi:type="dcterms:W3CDTF">2006-08-16T00:00:00Z</dcterms:created>
  <dcterms:modified xsi:type="dcterms:W3CDTF">2025-02-21T10:40:06Z</dcterms:modified>
  <dc:identifier>DAFn9UIgtPw</dc:identifier>
</cp:coreProperties>
</file>