
<file path=[Content_Types].xml><?xml version="1.0" encoding="utf-8"?>
<Types xmlns="http://schemas.openxmlformats.org/package/2006/content-types">
  <Default Extension="png" ContentType="image/png"/>
  <Default Extension="jfif" ContentType="image/jpe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69" r:id="rId2"/>
    <p:sldId id="272" r:id="rId3"/>
    <p:sldId id="273" r:id="rId4"/>
    <p:sldId id="292" r:id="rId5"/>
    <p:sldId id="276" r:id="rId6"/>
    <p:sldId id="293" r:id="rId7"/>
    <p:sldId id="291" r:id="rId8"/>
    <p:sldId id="294"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95" r:id="rId22"/>
    <p:sldId id="296" r:id="rId23"/>
    <p:sldId id="297" r:id="rId24"/>
    <p:sldId id="289"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4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FBA674-F436-4EBB-8B1E-149F53F4E929}" type="datetimeFigureOut">
              <a:rPr lang="en-US" smtClean="0"/>
              <a:t>3/30/2020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68E674-CFBA-4237-ACB6-0E1C3453BF01}" type="slidenum">
              <a:rPr lang="en-US" smtClean="0"/>
              <a:t>‹#›</a:t>
            </a:fld>
            <a:endParaRPr lang="en-US"/>
          </a:p>
        </p:txBody>
      </p:sp>
    </p:spTree>
    <p:extLst>
      <p:ext uri="{BB962C8B-B14F-4D97-AF65-F5344CB8AC3E}">
        <p14:creationId xmlns:p14="http://schemas.microsoft.com/office/powerpoint/2010/main" val="35597688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32101-8F0F-4496-9BA6-7A819397C2CF}" type="datetimeFigureOut">
              <a:rPr lang="en-US" smtClean="0"/>
              <a:t>3/30/2020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01077-7855-400B-84DA-9814D79262B6}" type="slidenum">
              <a:rPr lang="en-US" smtClean="0"/>
              <a:t>‹#›</a:t>
            </a:fld>
            <a:endParaRPr lang="en-US"/>
          </a:p>
        </p:txBody>
      </p:sp>
    </p:spTree>
    <p:extLst>
      <p:ext uri="{BB962C8B-B14F-4D97-AF65-F5344CB8AC3E}">
        <p14:creationId xmlns:p14="http://schemas.microsoft.com/office/powerpoint/2010/main" val="50677335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802111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71273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712731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Dependency</a:t>
            </a:r>
            <a:r>
              <a:rPr lang="en-IN" baseline="0" dirty="0" smtClean="0"/>
              <a:t> of the final result(Buy) on each data parameter</a:t>
            </a:r>
            <a:endParaRPr lang="en-IN"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41016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combination gives the least MSE for Training</a:t>
            </a:r>
            <a:endParaRPr lang="en-IN"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410163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80405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extBox 9"/>
          <p:cNvSpPr txBox="1"/>
          <p:nvPr userDrawn="1"/>
        </p:nvSpPr>
        <p:spPr>
          <a:xfrm>
            <a:off x="2169042" y="6241299"/>
            <a:ext cx="8442251" cy="430887"/>
          </a:xfrm>
          <a:prstGeom prst="rect">
            <a:avLst/>
          </a:prstGeom>
          <a:noFill/>
        </p:spPr>
        <p:txBody>
          <a:bodyPr wrap="square" rtlCol="0">
            <a:spAutoFit/>
          </a:bodyPr>
          <a:lstStyle/>
          <a:p>
            <a:pPr algn="ctr"/>
            <a:r>
              <a:rPr lang="en-GB" sz="2200" dirty="0">
                <a:solidFill>
                  <a:schemeClr val="bg1"/>
                </a:solidFill>
                <a:latin typeface="Cambria" panose="02040503050406030204" pitchFamily="18" charset="0"/>
                <a:ea typeface="Cambria" panose="02040503050406030204" pitchFamily="18" charset="0"/>
              </a:rPr>
              <a:t>Communication Systems, Computing &amp; IT Applications, 2020</a:t>
            </a:r>
          </a:p>
        </p:txBody>
      </p:sp>
    </p:spTree>
    <p:extLst>
      <p:ext uri="{BB962C8B-B14F-4D97-AF65-F5344CB8AC3E}">
        <p14:creationId xmlns:p14="http://schemas.microsoft.com/office/powerpoint/2010/main" val="94232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8D383B7-7646-4C1A-8C48-722F2551EDC4}" type="datetime1">
              <a:rPr lang="en-IN" smtClean="0"/>
              <a:t>30-03-2020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Customer Behaviour Prediction Using Web Usage Mining              </a:t>
            </a:r>
            <a:endParaRPr lang="en-US"/>
          </a:p>
        </p:txBody>
      </p:sp>
      <p:sp>
        <p:nvSpPr>
          <p:cNvPr id="6" name="Slide Number Placeholder 5"/>
          <p:cNvSpPr>
            <a:spLocks noGrp="1"/>
          </p:cNvSpPr>
          <p:nvPr>
            <p:ph type="sldNum" sz="quarter" idx="12"/>
          </p:nvPr>
        </p:nvSpPr>
        <p:spPr/>
        <p:txBody>
          <a:bodyPr/>
          <a:lstStyle/>
          <a:p>
            <a:fld id="{C33DE112-3145-4577-AAA0-7802DD6CDFAC}" type="slidenum">
              <a:rPr lang="en-US" smtClean="0"/>
              <a:t>‹#›</a:t>
            </a:fld>
            <a:endParaRPr lang="en-US"/>
          </a:p>
        </p:txBody>
      </p:sp>
      <p:grpSp>
        <p:nvGrpSpPr>
          <p:cNvPr id="7" name="Group 6"/>
          <p:cNvGrpSpPr/>
          <p:nvPr userDrawn="1"/>
        </p:nvGrpSpPr>
        <p:grpSpPr>
          <a:xfrm>
            <a:off x="0" y="1594985"/>
            <a:ext cx="12192000" cy="5241743"/>
            <a:chOff x="0" y="1616257"/>
            <a:chExt cx="12192000" cy="5241743"/>
          </a:xfrm>
        </p:grpSpPr>
        <p:sp>
          <p:nvSpPr>
            <p:cNvPr id="8" name="Rectangle 7"/>
            <p:cNvSpPr/>
            <p:nvPr userDrawn="1"/>
          </p:nvSpPr>
          <p:spPr>
            <a:xfrm>
              <a:off x="0" y="6176963"/>
              <a:ext cx="12192000" cy="6810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838200" y="1616257"/>
              <a:ext cx="10515600"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169042" y="6262571"/>
              <a:ext cx="8442251" cy="430887"/>
            </a:xfrm>
            <a:prstGeom prst="rect">
              <a:avLst/>
            </a:prstGeom>
            <a:noFill/>
          </p:spPr>
          <p:txBody>
            <a:bodyPr wrap="square" rtlCol="0">
              <a:spAutoFit/>
            </a:bodyPr>
            <a:lstStyle/>
            <a:p>
              <a:pPr algn="ctr"/>
              <a:r>
                <a:rPr lang="en-GB" sz="2200" dirty="0">
                  <a:solidFill>
                    <a:schemeClr val="bg1"/>
                  </a:solidFill>
                  <a:latin typeface="Cambria" panose="02040503050406030204" pitchFamily="18" charset="0"/>
                  <a:ea typeface="Cambria" panose="02040503050406030204" pitchFamily="18" charset="0"/>
                </a:rPr>
                <a:t>Communication Systems, Computing &amp; IT Applications, 2020</a:t>
              </a:r>
            </a:p>
          </p:txBody>
        </p:sp>
        <p:pic>
          <p:nvPicPr>
            <p:cNvPr id="11" name="Content Placeholder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595" y="6167250"/>
              <a:ext cx="1015528" cy="681563"/>
            </a:xfrm>
            <a:prstGeom prst="rect">
              <a:avLst/>
            </a:prstGeom>
          </p:spPr>
        </p:pic>
      </p:grpSp>
    </p:spTree>
    <p:extLst>
      <p:ext uri="{BB962C8B-B14F-4D97-AF65-F5344CB8AC3E}">
        <p14:creationId xmlns:p14="http://schemas.microsoft.com/office/powerpoint/2010/main" val="4116461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6116F1F-AA82-4FEF-8493-8E08C0AE6688}" type="datetime1">
              <a:rPr lang="en-IN" smtClean="0"/>
              <a:t>30-03-2020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Customer Behaviour Prediction Using Web Usage Mining              </a:t>
            </a:r>
            <a:endParaRPr lang="en-US"/>
          </a:p>
        </p:txBody>
      </p:sp>
      <p:sp>
        <p:nvSpPr>
          <p:cNvPr id="6" name="Slide Number Placeholder 5"/>
          <p:cNvSpPr>
            <a:spLocks noGrp="1"/>
          </p:cNvSpPr>
          <p:nvPr>
            <p:ph type="sldNum" sz="quarter" idx="12"/>
          </p:nvPr>
        </p:nvSpPr>
        <p:spPr/>
        <p:txBody>
          <a:bodyPr/>
          <a:lstStyle/>
          <a:p>
            <a:fld id="{C33DE112-3145-4577-AAA0-7802DD6CDFAC}" type="slidenum">
              <a:rPr lang="en-US" smtClean="0"/>
              <a:t>‹#›</a:t>
            </a:fld>
            <a:endParaRPr lang="en-US"/>
          </a:p>
        </p:txBody>
      </p:sp>
      <p:sp>
        <p:nvSpPr>
          <p:cNvPr id="8" name="Rectangle 7"/>
          <p:cNvSpPr/>
          <p:nvPr userDrawn="1"/>
        </p:nvSpPr>
        <p:spPr>
          <a:xfrm>
            <a:off x="0" y="6155691"/>
            <a:ext cx="12192000" cy="6810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2169042" y="6241299"/>
            <a:ext cx="8442251" cy="430887"/>
          </a:xfrm>
          <a:prstGeom prst="rect">
            <a:avLst/>
          </a:prstGeom>
          <a:noFill/>
        </p:spPr>
        <p:txBody>
          <a:bodyPr wrap="square" rtlCol="0">
            <a:spAutoFit/>
          </a:bodyPr>
          <a:lstStyle/>
          <a:p>
            <a:pPr algn="ctr"/>
            <a:r>
              <a:rPr lang="en-GB" sz="2200" dirty="0">
                <a:solidFill>
                  <a:schemeClr val="bg1"/>
                </a:solidFill>
                <a:latin typeface="Cambria" panose="02040503050406030204" pitchFamily="18" charset="0"/>
                <a:ea typeface="Cambria" panose="02040503050406030204" pitchFamily="18" charset="0"/>
              </a:rPr>
              <a:t>Communication Systems, Computing &amp; IT Applications, 2020</a:t>
            </a:r>
          </a:p>
        </p:txBody>
      </p:sp>
      <p:pic>
        <p:nvPicPr>
          <p:cNvPr id="11" name="Content Placeholder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595" y="6145978"/>
            <a:ext cx="1015528" cy="681563"/>
          </a:xfrm>
          <a:prstGeom prst="rect">
            <a:avLst/>
          </a:prstGeom>
        </p:spPr>
      </p:pic>
    </p:spTree>
    <p:extLst>
      <p:ext uri="{BB962C8B-B14F-4D97-AF65-F5344CB8AC3E}">
        <p14:creationId xmlns:p14="http://schemas.microsoft.com/office/powerpoint/2010/main" val="108906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p:cNvGrpSpPr/>
          <p:nvPr userDrawn="1"/>
        </p:nvGrpSpPr>
        <p:grpSpPr>
          <a:xfrm>
            <a:off x="0" y="1594985"/>
            <a:ext cx="12192000" cy="5241743"/>
            <a:chOff x="0" y="1616257"/>
            <a:chExt cx="12192000" cy="5241743"/>
          </a:xfrm>
        </p:grpSpPr>
        <p:sp>
          <p:nvSpPr>
            <p:cNvPr id="7" name="Rectangle 6"/>
            <p:cNvSpPr/>
            <p:nvPr userDrawn="1"/>
          </p:nvSpPr>
          <p:spPr>
            <a:xfrm>
              <a:off x="0" y="6176963"/>
              <a:ext cx="12192000" cy="6810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838200" y="1616257"/>
              <a:ext cx="10515600"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2169042" y="6262571"/>
              <a:ext cx="8442251" cy="430887"/>
            </a:xfrm>
            <a:prstGeom prst="rect">
              <a:avLst/>
            </a:prstGeom>
            <a:noFill/>
          </p:spPr>
          <p:txBody>
            <a:bodyPr wrap="square" rtlCol="0">
              <a:spAutoFit/>
            </a:bodyPr>
            <a:lstStyle/>
            <a:p>
              <a:pPr algn="ctr"/>
              <a:r>
                <a:rPr lang="en-GB" sz="2200" dirty="0">
                  <a:solidFill>
                    <a:schemeClr val="bg1"/>
                  </a:solidFill>
                  <a:latin typeface="Cambria" panose="02040503050406030204" pitchFamily="18" charset="0"/>
                  <a:ea typeface="Cambria" panose="02040503050406030204" pitchFamily="18" charset="0"/>
                </a:rPr>
                <a:t>Communication Systems, Computing &amp; IT Applications, 2020</a:t>
              </a:r>
            </a:p>
          </p:txBody>
        </p:sp>
        <p:pic>
          <p:nvPicPr>
            <p:cNvPr id="10" name="Content Placeholder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595" y="6167250"/>
              <a:ext cx="1015528" cy="681563"/>
            </a:xfrm>
            <a:prstGeom prst="rect">
              <a:avLst/>
            </a:prstGeom>
          </p:spPr>
        </p:pic>
      </p:grpSp>
      <p:sp>
        <p:nvSpPr>
          <p:cNvPr id="2" name="Title 1"/>
          <p:cNvSpPr>
            <a:spLocks noGrp="1"/>
          </p:cNvSpPr>
          <p:nvPr>
            <p:ph type="title"/>
          </p:nvPr>
        </p:nvSpPr>
        <p:spPr>
          <a:xfrm>
            <a:off x="838200" y="184364"/>
            <a:ext cx="10515600" cy="1325563"/>
          </a:xfrm>
        </p:spPr>
        <p:txBody>
          <a:bodyPr/>
          <a:lstStyle/>
          <a:p>
            <a:r>
              <a:rPr lang="en-US"/>
              <a:t>Click to edit Master title style</a:t>
            </a:r>
          </a:p>
        </p:txBody>
      </p:sp>
      <p:sp>
        <p:nvSpPr>
          <p:cNvPr id="3" name="Content Placeholder 2"/>
          <p:cNvSpPr>
            <a:spLocks noGrp="1"/>
          </p:cNvSpPr>
          <p:nvPr>
            <p:ph idx="1"/>
          </p:nvPr>
        </p:nvSpPr>
        <p:spPr>
          <a:xfrm>
            <a:off x="838200" y="1708661"/>
            <a:ext cx="10515600" cy="4426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483702" y="6356350"/>
            <a:ext cx="870098" cy="325549"/>
          </a:xfrm>
        </p:spPr>
        <p:txBody>
          <a:bodyPr/>
          <a:lstStyle>
            <a:lvl1pPr>
              <a:defRPr sz="2000">
                <a:solidFill>
                  <a:schemeClr val="bg1"/>
                </a:solidFill>
              </a:defRPr>
            </a:lvl1pPr>
          </a:lstStyle>
          <a:p>
            <a:fld id="{C33DE112-3145-4577-AAA0-7802DD6CDFAC}" type="slidenum">
              <a:rPr lang="en-US" smtClean="0"/>
              <a:pPr/>
              <a:t>‹#›</a:t>
            </a:fld>
            <a:endParaRPr lang="en-US"/>
          </a:p>
        </p:txBody>
      </p:sp>
    </p:spTree>
    <p:extLst>
      <p:ext uri="{BB962C8B-B14F-4D97-AF65-F5344CB8AC3E}">
        <p14:creationId xmlns:p14="http://schemas.microsoft.com/office/powerpoint/2010/main" val="594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486446"/>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33DE112-3145-4577-AAA0-7802DD6CDFAC}" type="slidenum">
              <a:rPr lang="en-US" smtClean="0"/>
              <a:t>‹#›</a:t>
            </a:fld>
            <a:endParaRPr lang="en-US"/>
          </a:p>
        </p:txBody>
      </p:sp>
      <p:sp>
        <p:nvSpPr>
          <p:cNvPr id="12" name="Rectangle 11"/>
          <p:cNvSpPr/>
          <p:nvPr userDrawn="1"/>
        </p:nvSpPr>
        <p:spPr>
          <a:xfrm>
            <a:off x="0" y="6176963"/>
            <a:ext cx="12192000" cy="6810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 name="Straight Connector 12"/>
          <p:cNvCxnSpPr/>
          <p:nvPr userDrawn="1"/>
        </p:nvCxnSpPr>
        <p:spPr>
          <a:xfrm>
            <a:off x="838200" y="4465789"/>
            <a:ext cx="10515600"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pic>
        <p:nvPicPr>
          <p:cNvPr id="14" name="Content Placeholder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595" y="6167250"/>
            <a:ext cx="1015528" cy="681563"/>
          </a:xfrm>
          <a:prstGeom prst="rect">
            <a:avLst/>
          </a:prstGeom>
        </p:spPr>
      </p:pic>
      <p:sp>
        <p:nvSpPr>
          <p:cNvPr id="15" name="TextBox 14"/>
          <p:cNvSpPr txBox="1"/>
          <p:nvPr userDrawn="1"/>
        </p:nvSpPr>
        <p:spPr>
          <a:xfrm>
            <a:off x="2169042" y="6262571"/>
            <a:ext cx="8442251" cy="430887"/>
          </a:xfrm>
          <a:prstGeom prst="rect">
            <a:avLst/>
          </a:prstGeom>
          <a:noFill/>
        </p:spPr>
        <p:txBody>
          <a:bodyPr wrap="square" rtlCol="0">
            <a:spAutoFit/>
          </a:bodyPr>
          <a:lstStyle/>
          <a:p>
            <a:pPr algn="ctr"/>
            <a:r>
              <a:rPr lang="en-GB" sz="2200" dirty="0">
                <a:solidFill>
                  <a:schemeClr val="bg1"/>
                </a:solidFill>
                <a:latin typeface="Cambria" panose="02040503050406030204" pitchFamily="18" charset="0"/>
                <a:ea typeface="Cambria" panose="02040503050406030204" pitchFamily="18" charset="0"/>
              </a:rPr>
              <a:t>Communication Systems, Computing &amp; IT Applications, 2020</a:t>
            </a:r>
          </a:p>
        </p:txBody>
      </p:sp>
    </p:spTree>
    <p:extLst>
      <p:ext uri="{BB962C8B-B14F-4D97-AF65-F5344CB8AC3E}">
        <p14:creationId xmlns:p14="http://schemas.microsoft.com/office/powerpoint/2010/main" val="2513335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1937D5F-35B3-49AE-9141-47057BCCC9F0}" type="datetime1">
              <a:rPr lang="en-IN" smtClean="0"/>
              <a:t>30-03-2020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Customer Behaviour Prediction Using Web Usage Mining              </a:t>
            </a:r>
            <a:endParaRPr lang="en-US"/>
          </a:p>
        </p:txBody>
      </p:sp>
      <p:sp>
        <p:nvSpPr>
          <p:cNvPr id="7" name="Slide Number Placeholder 6"/>
          <p:cNvSpPr>
            <a:spLocks noGrp="1"/>
          </p:cNvSpPr>
          <p:nvPr>
            <p:ph type="sldNum" sz="quarter" idx="12"/>
          </p:nvPr>
        </p:nvSpPr>
        <p:spPr/>
        <p:txBody>
          <a:bodyPr/>
          <a:lstStyle/>
          <a:p>
            <a:fld id="{C33DE112-3145-4577-AAA0-7802DD6CDFAC}" type="slidenum">
              <a:rPr lang="en-US" smtClean="0"/>
              <a:t>‹#›</a:t>
            </a:fld>
            <a:endParaRPr lang="en-US"/>
          </a:p>
        </p:txBody>
      </p:sp>
      <p:sp>
        <p:nvSpPr>
          <p:cNvPr id="9" name="Rectangle 8"/>
          <p:cNvSpPr/>
          <p:nvPr userDrawn="1"/>
        </p:nvSpPr>
        <p:spPr>
          <a:xfrm>
            <a:off x="0" y="6155691"/>
            <a:ext cx="12192000" cy="6810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838200" y="1648150"/>
            <a:ext cx="10515600"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169042" y="6241299"/>
            <a:ext cx="8442251" cy="430887"/>
          </a:xfrm>
          <a:prstGeom prst="rect">
            <a:avLst/>
          </a:prstGeom>
          <a:noFill/>
        </p:spPr>
        <p:txBody>
          <a:bodyPr wrap="square" rtlCol="0">
            <a:spAutoFit/>
          </a:bodyPr>
          <a:lstStyle/>
          <a:p>
            <a:pPr algn="ctr"/>
            <a:r>
              <a:rPr lang="en-GB" sz="2200" dirty="0">
                <a:solidFill>
                  <a:schemeClr val="bg1"/>
                </a:solidFill>
                <a:latin typeface="Cambria" panose="02040503050406030204" pitchFamily="18" charset="0"/>
                <a:ea typeface="Cambria" panose="02040503050406030204" pitchFamily="18" charset="0"/>
              </a:rPr>
              <a:t>Communication Systems, Computing &amp; IT Applications, 2020</a:t>
            </a:r>
          </a:p>
        </p:txBody>
      </p:sp>
      <p:pic>
        <p:nvPicPr>
          <p:cNvPr id="12" name="Content Placeholder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595" y="6145978"/>
            <a:ext cx="1015528" cy="681563"/>
          </a:xfrm>
          <a:prstGeom prst="rect">
            <a:avLst/>
          </a:prstGeom>
        </p:spPr>
      </p:pic>
    </p:spTree>
    <p:extLst>
      <p:ext uri="{BB962C8B-B14F-4D97-AF65-F5344CB8AC3E}">
        <p14:creationId xmlns:p14="http://schemas.microsoft.com/office/powerpoint/2010/main" val="73211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5246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89E954C-B9B8-4175-B588-41B7051DE30A}" type="datetime1">
              <a:rPr lang="en-IN" smtClean="0"/>
              <a:t>30-03-2020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smtClean="0"/>
              <a:t>Customer Behaviour Prediction Using Web Usage Mining              </a:t>
            </a:r>
            <a:endParaRPr lang="en-US"/>
          </a:p>
        </p:txBody>
      </p:sp>
      <p:sp>
        <p:nvSpPr>
          <p:cNvPr id="9" name="Slide Number Placeholder 8"/>
          <p:cNvSpPr>
            <a:spLocks noGrp="1"/>
          </p:cNvSpPr>
          <p:nvPr>
            <p:ph type="sldNum" sz="quarter" idx="12"/>
          </p:nvPr>
        </p:nvSpPr>
        <p:spPr/>
        <p:txBody>
          <a:bodyPr/>
          <a:lstStyle/>
          <a:p>
            <a:fld id="{C33DE112-3145-4577-AAA0-7802DD6CDFAC}" type="slidenum">
              <a:rPr lang="en-US" smtClean="0"/>
              <a:t>‹#›</a:t>
            </a:fld>
            <a:endParaRPr lang="en-US"/>
          </a:p>
        </p:txBody>
      </p:sp>
      <p:grpSp>
        <p:nvGrpSpPr>
          <p:cNvPr id="10" name="Group 9"/>
          <p:cNvGrpSpPr/>
          <p:nvPr userDrawn="1"/>
        </p:nvGrpSpPr>
        <p:grpSpPr>
          <a:xfrm>
            <a:off x="0" y="1594985"/>
            <a:ext cx="12192000" cy="5241743"/>
            <a:chOff x="0" y="1616257"/>
            <a:chExt cx="12192000" cy="5241743"/>
          </a:xfrm>
        </p:grpSpPr>
        <p:sp>
          <p:nvSpPr>
            <p:cNvPr id="11" name="Rectangle 10"/>
            <p:cNvSpPr/>
            <p:nvPr userDrawn="1"/>
          </p:nvSpPr>
          <p:spPr>
            <a:xfrm>
              <a:off x="0" y="6176963"/>
              <a:ext cx="12192000" cy="6810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userDrawn="1"/>
          </p:nvCxnSpPr>
          <p:spPr>
            <a:xfrm>
              <a:off x="838200" y="1616257"/>
              <a:ext cx="10515600"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2169042" y="6262571"/>
              <a:ext cx="8442251" cy="430887"/>
            </a:xfrm>
            <a:prstGeom prst="rect">
              <a:avLst/>
            </a:prstGeom>
            <a:noFill/>
          </p:spPr>
          <p:txBody>
            <a:bodyPr wrap="square" rtlCol="0">
              <a:spAutoFit/>
            </a:bodyPr>
            <a:lstStyle/>
            <a:p>
              <a:pPr algn="ctr"/>
              <a:r>
                <a:rPr lang="en-GB" sz="2200" dirty="0">
                  <a:solidFill>
                    <a:schemeClr val="bg1"/>
                  </a:solidFill>
                  <a:latin typeface="Cambria" panose="02040503050406030204" pitchFamily="18" charset="0"/>
                  <a:ea typeface="Cambria" panose="02040503050406030204" pitchFamily="18" charset="0"/>
                </a:rPr>
                <a:t>Communication Systems, Computing &amp; IT Applications, 2020</a:t>
              </a:r>
            </a:p>
          </p:txBody>
        </p:sp>
        <p:pic>
          <p:nvPicPr>
            <p:cNvPr id="14" name="Content Placeholder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595" y="6167250"/>
              <a:ext cx="1015528" cy="681563"/>
            </a:xfrm>
            <a:prstGeom prst="rect">
              <a:avLst/>
            </a:prstGeom>
          </p:spPr>
        </p:pic>
      </p:grpSp>
    </p:spTree>
    <p:extLst>
      <p:ext uri="{BB962C8B-B14F-4D97-AF65-F5344CB8AC3E}">
        <p14:creationId xmlns:p14="http://schemas.microsoft.com/office/powerpoint/2010/main" val="112002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3C813F70-7192-420A-A3D3-1D22832005E6}" type="datetime1">
              <a:rPr lang="en-IN" smtClean="0"/>
              <a:t>30-03-2020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smtClean="0"/>
              <a:t>Customer Behaviour Prediction Using Web Usage Mining              </a:t>
            </a:r>
            <a:endParaRPr lang="en-US"/>
          </a:p>
        </p:txBody>
      </p:sp>
      <p:sp>
        <p:nvSpPr>
          <p:cNvPr id="5" name="Slide Number Placeholder 4"/>
          <p:cNvSpPr>
            <a:spLocks noGrp="1"/>
          </p:cNvSpPr>
          <p:nvPr>
            <p:ph type="sldNum" sz="quarter" idx="12"/>
          </p:nvPr>
        </p:nvSpPr>
        <p:spPr/>
        <p:txBody>
          <a:bodyPr/>
          <a:lstStyle/>
          <a:p>
            <a:fld id="{C33DE112-3145-4577-AAA0-7802DD6CDFAC}" type="slidenum">
              <a:rPr lang="en-US" smtClean="0"/>
              <a:t>‹#›</a:t>
            </a:fld>
            <a:endParaRPr lang="en-US"/>
          </a:p>
        </p:txBody>
      </p:sp>
      <p:grpSp>
        <p:nvGrpSpPr>
          <p:cNvPr id="6" name="Group 5"/>
          <p:cNvGrpSpPr/>
          <p:nvPr userDrawn="1"/>
        </p:nvGrpSpPr>
        <p:grpSpPr>
          <a:xfrm>
            <a:off x="0" y="1594985"/>
            <a:ext cx="12192000" cy="5241743"/>
            <a:chOff x="0" y="1616257"/>
            <a:chExt cx="12192000" cy="5241743"/>
          </a:xfrm>
        </p:grpSpPr>
        <p:sp>
          <p:nvSpPr>
            <p:cNvPr id="7" name="Rectangle 6"/>
            <p:cNvSpPr/>
            <p:nvPr userDrawn="1"/>
          </p:nvSpPr>
          <p:spPr>
            <a:xfrm>
              <a:off x="0" y="6176963"/>
              <a:ext cx="12192000" cy="6810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838200" y="1616257"/>
              <a:ext cx="10515600"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2169042" y="6262571"/>
              <a:ext cx="8442251" cy="430887"/>
            </a:xfrm>
            <a:prstGeom prst="rect">
              <a:avLst/>
            </a:prstGeom>
            <a:noFill/>
          </p:spPr>
          <p:txBody>
            <a:bodyPr wrap="square" rtlCol="0">
              <a:spAutoFit/>
            </a:bodyPr>
            <a:lstStyle/>
            <a:p>
              <a:pPr algn="ctr"/>
              <a:r>
                <a:rPr lang="en-GB" sz="2200" dirty="0">
                  <a:solidFill>
                    <a:schemeClr val="bg1"/>
                  </a:solidFill>
                  <a:latin typeface="Cambria" panose="02040503050406030204" pitchFamily="18" charset="0"/>
                  <a:ea typeface="Cambria" panose="02040503050406030204" pitchFamily="18" charset="0"/>
                </a:rPr>
                <a:t>Communication Systems, Computing &amp; IT Applications, 2020</a:t>
              </a:r>
            </a:p>
          </p:txBody>
        </p:sp>
        <p:pic>
          <p:nvPicPr>
            <p:cNvPr id="10" name="Content Placeholder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595" y="6167250"/>
              <a:ext cx="1015528" cy="681563"/>
            </a:xfrm>
            <a:prstGeom prst="rect">
              <a:avLst/>
            </a:prstGeom>
          </p:spPr>
        </p:pic>
      </p:grpSp>
    </p:spTree>
    <p:extLst>
      <p:ext uri="{BB962C8B-B14F-4D97-AF65-F5344CB8AC3E}">
        <p14:creationId xmlns:p14="http://schemas.microsoft.com/office/powerpoint/2010/main" val="316051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5B0A117-7E33-4199-9F1D-E380B2C837B9}" type="datetime1">
              <a:rPr lang="en-IN" smtClean="0"/>
              <a:t>30-03-2020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smtClean="0"/>
              <a:t>Customer Behaviour Prediction Using Web Usage Mining              </a:t>
            </a:r>
            <a:endParaRPr lang="en-US"/>
          </a:p>
        </p:txBody>
      </p:sp>
      <p:sp>
        <p:nvSpPr>
          <p:cNvPr id="4" name="Slide Number Placeholder 3"/>
          <p:cNvSpPr>
            <a:spLocks noGrp="1"/>
          </p:cNvSpPr>
          <p:nvPr>
            <p:ph type="sldNum" sz="quarter" idx="12"/>
          </p:nvPr>
        </p:nvSpPr>
        <p:spPr/>
        <p:txBody>
          <a:bodyPr/>
          <a:lstStyle/>
          <a:p>
            <a:fld id="{C33DE112-3145-4577-AAA0-7802DD6CDFAC}" type="slidenum">
              <a:rPr lang="en-US" smtClean="0"/>
              <a:t>‹#›</a:t>
            </a:fld>
            <a:endParaRPr lang="en-US"/>
          </a:p>
        </p:txBody>
      </p:sp>
      <p:sp>
        <p:nvSpPr>
          <p:cNvPr id="6" name="Rectangle 5"/>
          <p:cNvSpPr/>
          <p:nvPr userDrawn="1"/>
        </p:nvSpPr>
        <p:spPr>
          <a:xfrm>
            <a:off x="0" y="6155691"/>
            <a:ext cx="12192000" cy="6810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169042" y="6241299"/>
            <a:ext cx="8442251" cy="430887"/>
          </a:xfrm>
          <a:prstGeom prst="rect">
            <a:avLst/>
          </a:prstGeom>
          <a:noFill/>
        </p:spPr>
        <p:txBody>
          <a:bodyPr wrap="square" rtlCol="0">
            <a:spAutoFit/>
          </a:bodyPr>
          <a:lstStyle/>
          <a:p>
            <a:pPr algn="ctr"/>
            <a:r>
              <a:rPr lang="en-GB" sz="2200" dirty="0">
                <a:solidFill>
                  <a:schemeClr val="bg1"/>
                </a:solidFill>
                <a:latin typeface="Cambria" panose="02040503050406030204" pitchFamily="18" charset="0"/>
                <a:ea typeface="Cambria" panose="02040503050406030204" pitchFamily="18" charset="0"/>
              </a:rPr>
              <a:t>Communication Systems, Computing &amp; IT Applications, 2020</a:t>
            </a:r>
          </a:p>
        </p:txBody>
      </p:sp>
      <p:pic>
        <p:nvPicPr>
          <p:cNvPr id="9" name="Content Placeholder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595" y="6145978"/>
            <a:ext cx="1015528" cy="681563"/>
          </a:xfrm>
          <a:prstGeom prst="rect">
            <a:avLst/>
          </a:prstGeom>
        </p:spPr>
      </p:pic>
    </p:spTree>
    <p:extLst>
      <p:ext uri="{BB962C8B-B14F-4D97-AF65-F5344CB8AC3E}">
        <p14:creationId xmlns:p14="http://schemas.microsoft.com/office/powerpoint/2010/main" val="214930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8507096-BD0D-4CF9-97AE-C3FC10C8E29B}" type="datetime1">
              <a:rPr lang="en-IN" smtClean="0"/>
              <a:t>30-03-2020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Customer Behaviour Prediction Using Web Usage Mining              </a:t>
            </a:r>
            <a:endParaRPr lang="en-US"/>
          </a:p>
        </p:txBody>
      </p:sp>
      <p:sp>
        <p:nvSpPr>
          <p:cNvPr id="7" name="Slide Number Placeholder 6"/>
          <p:cNvSpPr>
            <a:spLocks noGrp="1"/>
          </p:cNvSpPr>
          <p:nvPr>
            <p:ph type="sldNum" sz="quarter" idx="12"/>
          </p:nvPr>
        </p:nvSpPr>
        <p:spPr/>
        <p:txBody>
          <a:bodyPr/>
          <a:lstStyle/>
          <a:p>
            <a:fld id="{C33DE112-3145-4577-AAA0-7802DD6CDFAC}" type="slidenum">
              <a:rPr lang="en-US" smtClean="0"/>
              <a:t>‹#›</a:t>
            </a:fld>
            <a:endParaRPr lang="en-US"/>
          </a:p>
        </p:txBody>
      </p:sp>
      <p:sp>
        <p:nvSpPr>
          <p:cNvPr id="9" name="Rectangle 8"/>
          <p:cNvSpPr/>
          <p:nvPr userDrawn="1"/>
        </p:nvSpPr>
        <p:spPr>
          <a:xfrm>
            <a:off x="0" y="6155691"/>
            <a:ext cx="12192000" cy="6810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2169042" y="6241299"/>
            <a:ext cx="8442251" cy="430887"/>
          </a:xfrm>
          <a:prstGeom prst="rect">
            <a:avLst/>
          </a:prstGeom>
          <a:noFill/>
        </p:spPr>
        <p:txBody>
          <a:bodyPr wrap="square" rtlCol="0">
            <a:spAutoFit/>
          </a:bodyPr>
          <a:lstStyle/>
          <a:p>
            <a:pPr algn="ctr"/>
            <a:r>
              <a:rPr lang="en-GB" sz="2200" dirty="0">
                <a:solidFill>
                  <a:schemeClr val="bg1"/>
                </a:solidFill>
                <a:latin typeface="Cambria" panose="02040503050406030204" pitchFamily="18" charset="0"/>
                <a:ea typeface="Cambria" panose="02040503050406030204" pitchFamily="18" charset="0"/>
              </a:rPr>
              <a:t>Communication Systems, Computing &amp; IT Applications, 2020</a:t>
            </a:r>
          </a:p>
        </p:txBody>
      </p:sp>
      <p:pic>
        <p:nvPicPr>
          <p:cNvPr id="12" name="Content Placeholder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595" y="6145978"/>
            <a:ext cx="1015528" cy="681563"/>
          </a:xfrm>
          <a:prstGeom prst="rect">
            <a:avLst/>
          </a:prstGeom>
        </p:spPr>
      </p:pic>
    </p:spTree>
    <p:extLst>
      <p:ext uri="{BB962C8B-B14F-4D97-AF65-F5344CB8AC3E}">
        <p14:creationId xmlns:p14="http://schemas.microsoft.com/office/powerpoint/2010/main" val="74886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257D217-3E03-4F36-BFA6-041A46B7D83D}" type="datetime1">
              <a:rPr lang="en-IN" smtClean="0"/>
              <a:t>30-03-2020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Customer Behaviour Prediction Using Web Usage Mining              </a:t>
            </a:r>
            <a:endParaRPr lang="en-US"/>
          </a:p>
        </p:txBody>
      </p:sp>
      <p:sp>
        <p:nvSpPr>
          <p:cNvPr id="7" name="Slide Number Placeholder 6"/>
          <p:cNvSpPr>
            <a:spLocks noGrp="1"/>
          </p:cNvSpPr>
          <p:nvPr>
            <p:ph type="sldNum" sz="quarter" idx="12"/>
          </p:nvPr>
        </p:nvSpPr>
        <p:spPr/>
        <p:txBody>
          <a:bodyPr/>
          <a:lstStyle/>
          <a:p>
            <a:fld id="{C33DE112-3145-4577-AAA0-7802DD6CDFAC}" type="slidenum">
              <a:rPr lang="en-US" smtClean="0"/>
              <a:t>‹#›</a:t>
            </a:fld>
            <a:endParaRPr lang="en-US"/>
          </a:p>
        </p:txBody>
      </p:sp>
      <p:sp>
        <p:nvSpPr>
          <p:cNvPr id="9" name="Rectangle 8"/>
          <p:cNvSpPr/>
          <p:nvPr userDrawn="1"/>
        </p:nvSpPr>
        <p:spPr>
          <a:xfrm>
            <a:off x="0" y="6155691"/>
            <a:ext cx="12192000" cy="6810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2169042" y="6241299"/>
            <a:ext cx="8442251" cy="430887"/>
          </a:xfrm>
          <a:prstGeom prst="rect">
            <a:avLst/>
          </a:prstGeom>
          <a:noFill/>
        </p:spPr>
        <p:txBody>
          <a:bodyPr wrap="square" rtlCol="0">
            <a:spAutoFit/>
          </a:bodyPr>
          <a:lstStyle/>
          <a:p>
            <a:pPr algn="ctr"/>
            <a:r>
              <a:rPr lang="en-GB" sz="2200" dirty="0">
                <a:solidFill>
                  <a:schemeClr val="bg1"/>
                </a:solidFill>
                <a:latin typeface="Cambria" panose="02040503050406030204" pitchFamily="18" charset="0"/>
                <a:ea typeface="Cambria" panose="02040503050406030204" pitchFamily="18" charset="0"/>
              </a:rPr>
              <a:t>Communication Systems, Computing &amp; IT Applications, 2020</a:t>
            </a:r>
          </a:p>
        </p:txBody>
      </p:sp>
      <p:pic>
        <p:nvPicPr>
          <p:cNvPr id="12" name="Content Placeholder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595" y="6145978"/>
            <a:ext cx="1015528" cy="681563"/>
          </a:xfrm>
          <a:prstGeom prst="rect">
            <a:avLst/>
          </a:prstGeom>
        </p:spPr>
      </p:pic>
    </p:spTree>
    <p:extLst>
      <p:ext uri="{BB962C8B-B14F-4D97-AF65-F5344CB8AC3E}">
        <p14:creationId xmlns:p14="http://schemas.microsoft.com/office/powerpoint/2010/main" val="252874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84364"/>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40561"/>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DE112-3145-4577-AAA0-7802DD6CDFAC}" type="slidenum">
              <a:rPr lang="en-US" smtClean="0"/>
              <a:t>‹#›</a:t>
            </a:fld>
            <a:endParaRPr lang="en-US"/>
          </a:p>
        </p:txBody>
      </p:sp>
    </p:spTree>
    <p:extLst>
      <p:ext uri="{BB962C8B-B14F-4D97-AF65-F5344CB8AC3E}">
        <p14:creationId xmlns:p14="http://schemas.microsoft.com/office/powerpoint/2010/main" val="2027686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Cambria" panose="02040503050406030204" pitchFamily="18"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fif"/><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5.jfif"/><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 y="0"/>
            <a:ext cx="12193783" cy="6839333"/>
            <a:chOff x="0" y="10628"/>
            <a:chExt cx="12193783" cy="6839333"/>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28"/>
              <a:ext cx="12193783" cy="5517915"/>
            </a:xfrm>
            <a:prstGeom prst="rect">
              <a:avLst/>
            </a:prstGeom>
          </p:spPr>
        </p:pic>
        <p:cxnSp>
          <p:nvCxnSpPr>
            <p:cNvPr id="6" name="Straight Connector 5"/>
            <p:cNvCxnSpPr/>
            <p:nvPr/>
          </p:nvCxnSpPr>
          <p:spPr>
            <a:xfrm>
              <a:off x="0" y="5528909"/>
              <a:ext cx="12191999" cy="106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0" y="5580120"/>
              <a:ext cx="1892063" cy="126984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5875" y="5978641"/>
              <a:ext cx="2026469" cy="56225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4559" y="5855082"/>
              <a:ext cx="2200343" cy="76837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1183" y="5604741"/>
              <a:ext cx="1221675" cy="1221675"/>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31212" y="5613973"/>
              <a:ext cx="1333333" cy="1231746"/>
            </a:xfrm>
            <a:prstGeom prst="rect">
              <a:avLst/>
            </a:prstGeom>
          </p:spPr>
        </p:pic>
      </p:grpSp>
      <p:sp>
        <p:nvSpPr>
          <p:cNvPr id="2" name="Title 1"/>
          <p:cNvSpPr>
            <a:spLocks noGrp="1"/>
          </p:cNvSpPr>
          <p:nvPr>
            <p:ph type="ctrTitle"/>
          </p:nvPr>
        </p:nvSpPr>
        <p:spPr/>
        <p:txBody>
          <a:bodyPr>
            <a:noAutofit/>
          </a:bodyPr>
          <a:lstStyle/>
          <a:p>
            <a:r>
              <a:rPr lang="en-US" sz="4000" i="1" dirty="0">
                <a:solidFill>
                  <a:schemeClr val="bg1"/>
                </a:solidFill>
              </a:rPr>
              <a:t>Fusion of Selection Parameters for Customer Behavior Prediction Based on Web Usage </a:t>
            </a:r>
            <a:r>
              <a:rPr lang="en-US" sz="4000" i="1" dirty="0" smtClean="0">
                <a:solidFill>
                  <a:schemeClr val="bg1"/>
                </a:solidFill>
              </a:rPr>
              <a:t>Mining (</a:t>
            </a:r>
            <a:r>
              <a:rPr lang="en-US" sz="4000" dirty="0" smtClean="0">
                <a:solidFill>
                  <a:schemeClr val="bg1"/>
                </a:solidFill>
              </a:rPr>
              <a:t>1570615223)</a:t>
            </a:r>
            <a:r>
              <a:rPr lang="en-US" sz="4000" dirty="0">
                <a:solidFill>
                  <a:schemeClr val="bg1"/>
                </a:solidFill>
              </a:rPr>
              <a:t/>
            </a:r>
            <a:br>
              <a:rPr lang="en-US" sz="4000" dirty="0">
                <a:solidFill>
                  <a:schemeClr val="bg1"/>
                </a:solidFill>
              </a:rPr>
            </a:br>
            <a:endParaRPr lang="en-US" sz="4000" dirty="0">
              <a:solidFill>
                <a:schemeClr val="bg1"/>
              </a:solidFill>
            </a:endParaRPr>
          </a:p>
        </p:txBody>
      </p:sp>
      <p:sp>
        <p:nvSpPr>
          <p:cNvPr id="3" name="Subtitle 2"/>
          <p:cNvSpPr>
            <a:spLocks noGrp="1"/>
          </p:cNvSpPr>
          <p:nvPr>
            <p:ph type="subTitle" idx="1"/>
          </p:nvPr>
        </p:nvSpPr>
        <p:spPr>
          <a:xfrm>
            <a:off x="1350340" y="3166750"/>
            <a:ext cx="9144000" cy="1655762"/>
          </a:xfrm>
        </p:spPr>
        <p:txBody>
          <a:bodyPr/>
          <a:lstStyle/>
          <a:p>
            <a:r>
              <a:rPr lang="en-US" dirty="0" err="1" smtClean="0">
                <a:solidFill>
                  <a:schemeClr val="bg1"/>
                </a:solidFill>
              </a:rPr>
              <a:t>Snehal</a:t>
            </a:r>
            <a:r>
              <a:rPr lang="en-US" dirty="0" smtClean="0">
                <a:solidFill>
                  <a:schemeClr val="bg1"/>
                </a:solidFill>
              </a:rPr>
              <a:t> </a:t>
            </a:r>
            <a:r>
              <a:rPr lang="en-US" dirty="0" err="1" smtClean="0">
                <a:solidFill>
                  <a:schemeClr val="bg1"/>
                </a:solidFill>
              </a:rPr>
              <a:t>Kulkarni</a:t>
            </a:r>
            <a:r>
              <a:rPr lang="en-US" dirty="0" smtClean="0">
                <a:solidFill>
                  <a:schemeClr val="bg1"/>
                </a:solidFill>
              </a:rPr>
              <a:t> , </a:t>
            </a:r>
            <a:r>
              <a:rPr lang="en-US" dirty="0" err="1" smtClean="0">
                <a:solidFill>
                  <a:schemeClr val="bg1"/>
                </a:solidFill>
              </a:rPr>
              <a:t>Varsha</a:t>
            </a:r>
            <a:r>
              <a:rPr lang="en-US" dirty="0" smtClean="0">
                <a:solidFill>
                  <a:schemeClr val="bg1"/>
                </a:solidFill>
              </a:rPr>
              <a:t> </a:t>
            </a:r>
            <a:r>
              <a:rPr lang="en-US" dirty="0" err="1" smtClean="0">
                <a:solidFill>
                  <a:schemeClr val="bg1"/>
                </a:solidFill>
              </a:rPr>
              <a:t>Nagpurkar</a:t>
            </a:r>
            <a:endParaRPr lang="en-US" dirty="0" smtClean="0">
              <a:solidFill>
                <a:schemeClr val="bg1"/>
              </a:solidFill>
            </a:endParaRPr>
          </a:p>
          <a:p>
            <a:r>
              <a:rPr lang="en-US" dirty="0" smtClean="0">
                <a:solidFill>
                  <a:schemeClr val="bg1"/>
                </a:solidFill>
              </a:rPr>
              <a:t>Caroline </a:t>
            </a:r>
            <a:r>
              <a:rPr lang="en-US" dirty="0" err="1" smtClean="0">
                <a:solidFill>
                  <a:schemeClr val="bg1"/>
                </a:solidFill>
              </a:rPr>
              <a:t>Lopes,Avril</a:t>
            </a:r>
            <a:r>
              <a:rPr lang="en-US" dirty="0" smtClean="0">
                <a:solidFill>
                  <a:schemeClr val="bg1"/>
                </a:solidFill>
              </a:rPr>
              <a:t> Lopes</a:t>
            </a:r>
          </a:p>
          <a:p>
            <a:r>
              <a:rPr lang="en-US" dirty="0" err="1" smtClean="0">
                <a:solidFill>
                  <a:schemeClr val="bg1"/>
                </a:solidFill>
              </a:rPr>
              <a:t>Riya</a:t>
            </a:r>
            <a:r>
              <a:rPr lang="en-US" dirty="0" smtClean="0">
                <a:solidFill>
                  <a:schemeClr val="bg1"/>
                </a:solidFill>
              </a:rPr>
              <a:t> </a:t>
            </a:r>
            <a:r>
              <a:rPr lang="en-US" dirty="0" err="1" smtClean="0">
                <a:solidFill>
                  <a:schemeClr val="bg1"/>
                </a:solidFill>
              </a:rPr>
              <a:t>Dodthi</a:t>
            </a:r>
            <a:endParaRPr lang="en-US" dirty="0">
              <a:solidFill>
                <a:schemeClr val="bg1"/>
              </a:solidFill>
            </a:endParaRPr>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2052" y="5601391"/>
            <a:ext cx="1219200" cy="1219200"/>
          </a:xfrm>
          <a:prstGeom prst="rect">
            <a:avLst/>
          </a:prstGeom>
        </p:spPr>
      </p:pic>
      <p:sp>
        <p:nvSpPr>
          <p:cNvPr id="13" name="Rectangle 12">
            <a:extLst>
              <a:ext uri="{FF2B5EF4-FFF2-40B4-BE49-F238E27FC236}">
                <a16:creationId xmlns="" xmlns:a16="http://schemas.microsoft.com/office/drawing/2014/main" id="{048EC620-F8C9-495A-8F2B-4B9E8BD32975}"/>
              </a:ext>
            </a:extLst>
          </p:cNvPr>
          <p:cNvSpPr/>
          <p:nvPr/>
        </p:nvSpPr>
        <p:spPr>
          <a:xfrm>
            <a:off x="325120" y="274833"/>
            <a:ext cx="11348720" cy="461665"/>
          </a:xfrm>
          <a:prstGeom prst="rect">
            <a:avLst/>
          </a:prstGeom>
        </p:spPr>
        <p:txBody>
          <a:bodyPr wrap="square">
            <a:spAutoFit/>
          </a:bodyPr>
          <a:lstStyle/>
          <a:p>
            <a:pPr algn="ctr"/>
            <a:r>
              <a:rPr lang="en-US" sz="2400" b="1" dirty="0">
                <a:solidFill>
                  <a:schemeClr val="bg1"/>
                </a:solidFill>
                <a:latin typeface="Cambria" panose="02040503050406030204" pitchFamily="18" charset="0"/>
                <a:ea typeface="Cambria" panose="02040503050406030204" pitchFamily="18" charset="0"/>
              </a:rPr>
              <a:t># 47329 Communication Systems, Computing &amp; IT Applications,  3-4 April 2020</a:t>
            </a:r>
          </a:p>
        </p:txBody>
      </p:sp>
    </p:spTree>
    <p:extLst>
      <p:ext uri="{BB962C8B-B14F-4D97-AF65-F5344CB8AC3E}">
        <p14:creationId xmlns:p14="http://schemas.microsoft.com/office/powerpoint/2010/main" val="2757087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 with Implementation Details</a:t>
            </a:r>
            <a:endParaRPr lang="en-US" dirty="0"/>
          </a:p>
        </p:txBody>
      </p:sp>
      <p:sp>
        <p:nvSpPr>
          <p:cNvPr id="3" name="Content Placeholder 2"/>
          <p:cNvSpPr>
            <a:spLocks noGrp="1"/>
          </p:cNvSpPr>
          <p:nvPr>
            <p:ph idx="1"/>
          </p:nvPr>
        </p:nvSpPr>
        <p:spPr>
          <a:ln>
            <a:solidFill>
              <a:schemeClr val="tx1"/>
            </a:solidFill>
          </a:ln>
        </p:spPr>
        <p:txBody>
          <a:bodyPr>
            <a:normAutofit/>
          </a:bodyPr>
          <a:lstStyle/>
          <a:p>
            <a:pPr marL="0" indent="0" algn="just">
              <a:buNone/>
            </a:pPr>
            <a:r>
              <a:rPr lang="en-US" dirty="0" smtClean="0">
                <a:latin typeface="Times New Roman" pitchFamily="18" charset="0"/>
                <a:cs typeface="Times New Roman" pitchFamily="18" charset="0"/>
              </a:rPr>
              <a:t>Implementation steps:</a:t>
            </a:r>
          </a:p>
          <a:p>
            <a:pPr marL="514350" indent="-514350" algn="just">
              <a:buFont typeface="+mj-lt"/>
              <a:buAutoNum type="arabicPeriod" startAt="7"/>
            </a:pPr>
            <a:r>
              <a:rPr lang="en-US" sz="2700" dirty="0" smtClean="0">
                <a:latin typeface="Times New Roman" pitchFamily="18" charset="0"/>
                <a:cs typeface="Times New Roman" pitchFamily="18" charset="0"/>
              </a:rPr>
              <a:t>Data validation will be performed on the dataset.</a:t>
            </a:r>
          </a:p>
          <a:p>
            <a:pPr marL="514350" indent="-514350" algn="just">
              <a:buFont typeface="+mj-lt"/>
              <a:buAutoNum type="arabicPeriod" startAt="7"/>
            </a:pPr>
            <a:r>
              <a:rPr lang="en-US" sz="2700" dirty="0" smtClean="0">
                <a:latin typeface="Times New Roman" pitchFamily="18" charset="0"/>
                <a:cs typeface="Times New Roman" pitchFamily="18" charset="0"/>
              </a:rPr>
              <a:t>BPNN algorithm will be used to do prediction.</a:t>
            </a:r>
          </a:p>
          <a:p>
            <a:pPr marL="514350" indent="-514350" algn="just">
              <a:buFont typeface="+mj-lt"/>
              <a:buAutoNum type="arabicPeriod" startAt="7"/>
            </a:pPr>
            <a:r>
              <a:rPr lang="en-US" sz="2700" dirty="0" smtClean="0">
                <a:latin typeface="Times New Roman" pitchFamily="18" charset="0"/>
                <a:cs typeface="Times New Roman" pitchFamily="18" charset="0"/>
              </a:rPr>
              <a:t>Validation will be done for the predicted result.</a:t>
            </a:r>
          </a:p>
          <a:p>
            <a:pPr marL="514350" indent="-514350" algn="just">
              <a:buFont typeface="+mj-lt"/>
              <a:buAutoNum type="arabicPeriod" startAt="7"/>
            </a:pPr>
            <a:r>
              <a:rPr lang="en-US" sz="2700" dirty="0" smtClean="0">
                <a:latin typeface="Times New Roman" pitchFamily="18" charset="0"/>
                <a:cs typeface="Times New Roman" pitchFamily="18" charset="0"/>
              </a:rPr>
              <a:t>The result can be used for marketing strategies for the website.</a:t>
            </a:r>
          </a:p>
          <a:p>
            <a:pPr marL="0" lv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26079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 with Implementation Details</a:t>
            </a:r>
            <a:endParaRPr lang="en-US" dirty="0"/>
          </a:p>
        </p:txBody>
      </p:sp>
      <p:sp>
        <p:nvSpPr>
          <p:cNvPr id="3" name="Content Placeholder 2"/>
          <p:cNvSpPr>
            <a:spLocks noGrp="1"/>
          </p:cNvSpPr>
          <p:nvPr>
            <p:ph idx="1"/>
          </p:nvPr>
        </p:nvSpPr>
        <p:spPr>
          <a:ln>
            <a:solidFill>
              <a:schemeClr val="tx1"/>
            </a:solidFill>
          </a:ln>
        </p:spPr>
        <p:txBody>
          <a:bodyPr>
            <a:normAutofit/>
          </a:bodyPr>
          <a:lstStyle/>
          <a:p>
            <a:pPr marL="0" lvl="0" indent="0">
              <a:lnSpc>
                <a:spcPct val="150000"/>
              </a:lnSpc>
              <a:spcBef>
                <a:spcPts val="0"/>
              </a:spcBef>
              <a:buClr>
                <a:srgbClr val="4F81BD"/>
              </a:buClr>
              <a:buSzPts val="2210"/>
              <a:buNone/>
            </a:pPr>
            <a:r>
              <a:rPr lang="en-US" sz="28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BPNN-</a:t>
            </a:r>
            <a:endParaRPr lang="en-US" sz="2800" kern="0" dirty="0">
              <a:solidFill>
                <a:srgbClr val="000000"/>
              </a:solidFill>
              <a:latin typeface="Times New Roman" panose="02020603050405020304" pitchFamily="18" charset="0"/>
              <a:cs typeface="Times New Roman" panose="02020603050405020304" pitchFamily="18" charset="0"/>
              <a:sym typeface="Arial"/>
            </a:endParaRPr>
          </a:p>
          <a:p>
            <a:pPr marL="274320" lvl="0" indent="-274320" algn="just">
              <a:lnSpc>
                <a:spcPct val="150000"/>
              </a:lnSpc>
              <a:spcBef>
                <a:spcPts val="580"/>
              </a:spcBef>
              <a:buClr>
                <a:srgbClr val="4F81BD"/>
              </a:buClr>
              <a:buSzPts val="2380"/>
              <a:buFont typeface="Arial"/>
              <a:buChar char="•"/>
            </a:pPr>
            <a:r>
              <a:rPr lang="en-US" sz="28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BPNN is a supervised algorithm in which error difference between the desired output and calculated output is back propagated.  </a:t>
            </a:r>
          </a:p>
          <a:p>
            <a:pPr marL="274320" lvl="0" indent="-274320" algn="just">
              <a:lnSpc>
                <a:spcPct val="150000"/>
              </a:lnSpc>
              <a:spcBef>
                <a:spcPts val="580"/>
              </a:spcBef>
              <a:buClr>
                <a:srgbClr val="4F81BD"/>
              </a:buClr>
              <a:buSzPts val="2380"/>
              <a:buFont typeface="Arial"/>
              <a:buChar char="•"/>
            </a:pPr>
            <a:r>
              <a:rPr lang="en-US" sz="28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The </a:t>
            </a:r>
            <a:r>
              <a:rPr lang="en-US" sz="28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procedure is repeated during learning to minimize the error by adjusting the weights through the back propagation of error. </a:t>
            </a:r>
            <a:endParaRPr lang="en-US" sz="2800" kern="0" dirty="0">
              <a:solidFill>
                <a:srgbClr val="000000"/>
              </a:solidFill>
              <a:latin typeface="Times New Roman" panose="02020603050405020304" pitchFamily="18" charset="0"/>
              <a:cs typeface="Times New Roman" panose="02020603050405020304" pitchFamily="18" charset="0"/>
              <a:sym typeface="Arial"/>
            </a:endParaRPr>
          </a:p>
          <a:p>
            <a:endParaRPr lang="en-US" dirty="0"/>
          </a:p>
        </p:txBody>
      </p:sp>
    </p:spTree>
    <p:extLst>
      <p:ext uri="{BB962C8B-B14F-4D97-AF65-F5344CB8AC3E}">
        <p14:creationId xmlns:p14="http://schemas.microsoft.com/office/powerpoint/2010/main" val="2137871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 with Implementation Details</a:t>
            </a:r>
            <a:endParaRPr lang="en-US" dirty="0"/>
          </a:p>
        </p:txBody>
      </p:sp>
      <p:sp>
        <p:nvSpPr>
          <p:cNvPr id="3" name="Content Placeholder 2"/>
          <p:cNvSpPr>
            <a:spLocks noGrp="1"/>
          </p:cNvSpPr>
          <p:nvPr>
            <p:ph idx="1"/>
          </p:nvPr>
        </p:nvSpPr>
        <p:spPr>
          <a:ln>
            <a:solidFill>
              <a:schemeClr val="tx1"/>
            </a:solidFill>
          </a:ln>
        </p:spPr>
        <p:txBody>
          <a:bodyPr>
            <a:normAutofit fontScale="25000" lnSpcReduction="20000"/>
          </a:bodyPr>
          <a:lstStyle/>
          <a:p>
            <a:pPr marL="0" lvl="0" indent="0">
              <a:lnSpc>
                <a:spcPct val="150000"/>
              </a:lnSpc>
              <a:spcBef>
                <a:spcPts val="0"/>
              </a:spcBef>
              <a:buClr>
                <a:schemeClr val="accent1"/>
              </a:buClr>
              <a:buSzPts val="2210"/>
              <a:buNone/>
            </a:pPr>
            <a:r>
              <a:rPr lang="en-US" sz="88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rPr>
              <a:t>Learning in BPNN is a two step process:</a:t>
            </a:r>
          </a:p>
          <a:p>
            <a:pPr marL="274320" lvl="0" indent="-274320" algn="just">
              <a:lnSpc>
                <a:spcPct val="150000"/>
              </a:lnSpc>
              <a:spcBef>
                <a:spcPts val="580"/>
              </a:spcBef>
              <a:buClr>
                <a:schemeClr val="accent1"/>
              </a:buClr>
              <a:buSzPts val="2210"/>
              <a:buFont typeface="Arial"/>
              <a:buChar char="•"/>
            </a:pPr>
            <a:r>
              <a:rPr lang="en-US" sz="88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rPr>
              <a:t>Step 1 (Forward Propagation): In this step, depending upon the inputs and current weights, outputs are calculated. </a:t>
            </a:r>
          </a:p>
          <a:p>
            <a:pPr marL="274320" lvl="0" indent="-274320" algn="just">
              <a:lnSpc>
                <a:spcPct val="150000"/>
              </a:lnSpc>
              <a:spcBef>
                <a:spcPts val="580"/>
              </a:spcBef>
              <a:buClr>
                <a:schemeClr val="accent1"/>
              </a:buClr>
              <a:buSzPts val="2210"/>
              <a:buFont typeface="Arial"/>
              <a:buChar char="•"/>
            </a:pPr>
            <a:r>
              <a:rPr lang="en-US" sz="88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rPr>
              <a:t>Step 2 (Backward Propagation of Error): During this step, error is calculated by difference between the targeted output and actual output of each output unit. </a:t>
            </a:r>
          </a:p>
          <a:p>
            <a:pPr marL="274320" lvl="1" indent="0" algn="just">
              <a:lnSpc>
                <a:spcPct val="150000"/>
              </a:lnSpc>
              <a:spcBef>
                <a:spcPts val="370"/>
              </a:spcBef>
              <a:buClr>
                <a:schemeClr val="accent2"/>
              </a:buClr>
              <a:buSzPts val="2210"/>
              <a:buNone/>
            </a:pPr>
            <a:r>
              <a:rPr lang="en-US" sz="88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rPr>
              <a:t>This error is back propagated to the previous layer that is hidden layer. Forward and backward steps are repeated until the error is minimized up to the expected level.</a:t>
            </a:r>
            <a:endParaRPr lang="en-US" sz="88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36175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 with Implementation Details</a:t>
            </a:r>
            <a:endParaRPr lang="en-US" dirty="0"/>
          </a:p>
        </p:txBody>
      </p:sp>
      <p:sp>
        <p:nvSpPr>
          <p:cNvPr id="12" name="Content Placeholder 2"/>
          <p:cNvSpPr txBox="1">
            <a:spLocks/>
          </p:cNvSpPr>
          <p:nvPr/>
        </p:nvSpPr>
        <p:spPr>
          <a:xfrm>
            <a:off x="609600" y="1600200"/>
            <a:ext cx="10972800" cy="4648200"/>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Clr>
                <a:schemeClr val="accent1"/>
              </a:buClr>
              <a:buSzPts val="2210"/>
              <a:buFont typeface="Arial" pitchFamily="34" charset="0"/>
              <a:buNone/>
            </a:pPr>
            <a:endParaRPr lang="en-US" sz="88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endParaRPr>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600" y="1762127"/>
            <a:ext cx="7416800" cy="4202109"/>
          </a:xfrm>
        </p:spPr>
      </p:pic>
      <p:sp>
        <p:nvSpPr>
          <p:cNvPr id="17" name="Rectangle 16"/>
          <p:cNvSpPr/>
          <p:nvPr/>
        </p:nvSpPr>
        <p:spPr>
          <a:xfrm>
            <a:off x="4327097" y="5916895"/>
            <a:ext cx="2104807"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Fig 1. </a:t>
            </a:r>
            <a:r>
              <a:rPr lang="en-IN" sz="1400" dirty="0" smtClean="0">
                <a:latin typeface="Times New Roman" panose="02020603050405020304" pitchFamily="18" charset="0"/>
                <a:cs typeface="Times New Roman" panose="02020603050405020304" pitchFamily="18" charset="0"/>
              </a:rPr>
              <a:t>BPNN Architecture.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575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Experimental Setup</a:t>
            </a:r>
            <a:endParaRPr lang="en-US" dirty="0"/>
          </a:p>
        </p:txBody>
      </p:sp>
      <p:sp>
        <p:nvSpPr>
          <p:cNvPr id="3" name="Content Placeholder 2"/>
          <p:cNvSpPr>
            <a:spLocks noGrp="1"/>
          </p:cNvSpPr>
          <p:nvPr>
            <p:ph idx="1"/>
          </p:nvPr>
        </p:nvSpPr>
        <p:spPr>
          <a:xfrm>
            <a:off x="609600" y="1600201"/>
            <a:ext cx="11074400" cy="4525963"/>
          </a:xfrm>
          <a:ln>
            <a:solidFill>
              <a:schemeClr val="tx1"/>
            </a:solidFill>
          </a:ln>
        </p:spPr>
        <p:txBody>
          <a:bodyPr>
            <a:normAutofit/>
          </a:bodyPr>
          <a:lstStyle/>
          <a:p>
            <a:pPr marL="0" lvl="0" indent="0">
              <a:lnSpc>
                <a:spcPct val="150000"/>
              </a:lnSpc>
              <a:spcBef>
                <a:spcPts val="0"/>
              </a:spcBef>
              <a:buClr>
                <a:srgbClr val="4F81BD"/>
              </a:buClr>
              <a:buSzPts val="2210"/>
              <a:buNone/>
            </a:pP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Input Parameters (With Linguistic variables used )for prediction-</a:t>
            </a:r>
            <a:endParaRPr lang="en-IN" sz="2400" kern="0" dirty="0">
              <a:solidFill>
                <a:srgbClr val="000000"/>
              </a:solidFill>
              <a:latin typeface="Times New Roman" panose="02020603050405020304" pitchFamily="18" charset="0"/>
              <a:cs typeface="Times New Roman" panose="02020603050405020304" pitchFamily="18" charset="0"/>
              <a:sym typeface="Arial"/>
            </a:endParaRPr>
          </a:p>
          <a:p>
            <a:pPr marL="777240" lvl="1" indent="-457200">
              <a:lnSpc>
                <a:spcPct val="150000"/>
              </a:lnSpc>
              <a:spcBef>
                <a:spcPts val="370"/>
              </a:spcBef>
              <a:buClr>
                <a:srgbClr val="C0504D"/>
              </a:buClr>
              <a:buSzPts val="2040"/>
              <a:buFont typeface="Source Sans Pro"/>
              <a:buAutoNum type="arabicPeriod"/>
            </a:pP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Amount of clicks :-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&lt;2 (0-Low), &gt;=2&amp;&lt;6 (1-Average), &gt;=6 (2-High)</a:t>
            </a:r>
          </a:p>
          <a:p>
            <a:pPr marL="777240" lvl="1" indent="-457200">
              <a:lnSpc>
                <a:spcPct val="150000"/>
              </a:lnSpc>
              <a:spcBef>
                <a:spcPts val="370"/>
              </a:spcBef>
              <a:buClr>
                <a:srgbClr val="C0504D"/>
              </a:buClr>
              <a:buSzPts val="2040"/>
              <a:buFont typeface="Source Sans Pro"/>
              <a:buAutoNum type="arabicPeriod"/>
            </a:pP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Category :- Makeup(0), Clothing(1), Footwear(2)  </a:t>
            </a:r>
            <a:endParaRPr lang="en-IN" sz="2400" kern="0" dirty="0">
              <a:solidFill>
                <a:srgbClr val="000000"/>
              </a:solidFill>
              <a:latin typeface="Times New Roman" panose="02020603050405020304" pitchFamily="18" charset="0"/>
              <a:cs typeface="Times New Roman" panose="02020603050405020304" pitchFamily="18" charset="0"/>
              <a:sym typeface="Arial"/>
            </a:endParaRPr>
          </a:p>
          <a:p>
            <a:pPr marL="777240" lvl="1" indent="-457200">
              <a:lnSpc>
                <a:spcPct val="150000"/>
              </a:lnSpc>
              <a:spcBef>
                <a:spcPts val="370"/>
              </a:spcBef>
              <a:buClr>
                <a:srgbClr val="C0504D"/>
              </a:buClr>
              <a:buSzPts val="2040"/>
              <a:buFont typeface="Source Sans Pro"/>
              <a:buAutoNum type="arabicPeriod"/>
            </a:pP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Product preference :- High(0), Medium(1), Low(2)</a:t>
            </a:r>
            <a:endParaRPr lang="en-IN" sz="2400" kern="0" dirty="0">
              <a:solidFill>
                <a:srgbClr val="000000"/>
              </a:solidFill>
              <a:latin typeface="Times New Roman" panose="02020603050405020304" pitchFamily="18" charset="0"/>
              <a:cs typeface="Times New Roman" panose="02020603050405020304" pitchFamily="18" charset="0"/>
              <a:sym typeface="Arial"/>
            </a:endParaRPr>
          </a:p>
          <a:p>
            <a:pPr marL="777240" lvl="1" indent="-457200">
              <a:lnSpc>
                <a:spcPct val="150000"/>
              </a:lnSpc>
              <a:spcBef>
                <a:spcPts val="370"/>
              </a:spcBef>
              <a:buClr>
                <a:srgbClr val="C0504D"/>
              </a:buClr>
              <a:buSzPts val="2040"/>
              <a:buFont typeface="Source Sans Pro"/>
              <a:buAutoNum type="arabicPeriod"/>
            </a:pP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Stickiness:- High(2) </a:t>
            </a: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Medium(1) </a:t>
            </a: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Low(0) </a:t>
            </a:r>
            <a:endParaRPr lang="en-IN" sz="2400" kern="0" dirty="0">
              <a:solidFill>
                <a:srgbClr val="000000"/>
              </a:solidFill>
              <a:latin typeface="Times New Roman" panose="02020603050405020304" pitchFamily="18" charset="0"/>
              <a:cs typeface="Times New Roman" panose="02020603050405020304" pitchFamily="18" charset="0"/>
              <a:sym typeface="Arial"/>
            </a:endParaRPr>
          </a:p>
          <a:p>
            <a:pPr marL="777240" lvl="1" indent="-457200">
              <a:lnSpc>
                <a:spcPct val="150000"/>
              </a:lnSpc>
              <a:spcBef>
                <a:spcPts val="370"/>
              </a:spcBef>
              <a:buClr>
                <a:srgbClr val="C0504D"/>
              </a:buClr>
              <a:buSzPts val="2040"/>
              <a:buFont typeface="Source Sans Pro"/>
              <a:buAutoNum type="arabicPeriod"/>
            </a:pP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Discounted item :-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Yes(1) </a:t>
            </a: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No(0)</a:t>
            </a:r>
            <a:endParaRPr lang="en-IN" sz="2400" kern="0" dirty="0">
              <a:solidFill>
                <a:srgbClr val="000000"/>
              </a:solidFill>
              <a:latin typeface="Times New Roman" panose="02020603050405020304" pitchFamily="18" charset="0"/>
              <a:cs typeface="Times New Roman" panose="02020603050405020304" pitchFamily="18" charset="0"/>
              <a:sym typeface="Arial"/>
            </a:endParaRPr>
          </a:p>
          <a:p>
            <a:pPr marL="777240" lvl="1" indent="-457200">
              <a:lnSpc>
                <a:spcPct val="150000"/>
              </a:lnSpc>
              <a:spcBef>
                <a:spcPts val="370"/>
              </a:spcBef>
              <a:buClr>
                <a:srgbClr val="C0504D"/>
              </a:buClr>
              <a:buSzPts val="2040"/>
              <a:buFont typeface="Source Sans Pro"/>
              <a:buAutoNum type="arabicPeriod"/>
            </a:pP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Special day :-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Yes(1) </a:t>
            </a: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No(0)</a:t>
            </a:r>
            <a:endPar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endParaRPr>
          </a:p>
          <a:p>
            <a:pPr algn="just"/>
            <a:endParaRPr lang="en-US" dirty="0"/>
          </a:p>
        </p:txBody>
      </p:sp>
    </p:spTree>
    <p:extLst>
      <p:ext uri="{BB962C8B-B14F-4D97-AF65-F5344CB8AC3E}">
        <p14:creationId xmlns:p14="http://schemas.microsoft.com/office/powerpoint/2010/main" val="3329598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Experimental Setup</a:t>
            </a:r>
            <a:endParaRPr lang="en-US" dirty="0"/>
          </a:p>
        </p:txBody>
      </p:sp>
      <p:sp>
        <p:nvSpPr>
          <p:cNvPr id="3" name="Content Placeholder 2"/>
          <p:cNvSpPr>
            <a:spLocks noGrp="1"/>
          </p:cNvSpPr>
          <p:nvPr>
            <p:ph idx="1"/>
          </p:nvPr>
        </p:nvSpPr>
        <p:spPr>
          <a:xfrm>
            <a:off x="609600" y="1600201"/>
            <a:ext cx="11074400" cy="4525963"/>
          </a:xfrm>
          <a:ln>
            <a:solidFill>
              <a:schemeClr val="tx1"/>
            </a:solidFill>
          </a:ln>
        </p:spPr>
        <p:txBody>
          <a:bodyPr>
            <a:normAutofit lnSpcReduction="10000"/>
          </a:bodyPr>
          <a:lstStyle/>
          <a:p>
            <a:pPr marL="0" lvl="0" indent="0">
              <a:lnSpc>
                <a:spcPct val="150000"/>
              </a:lnSpc>
              <a:spcBef>
                <a:spcPts val="0"/>
              </a:spcBef>
              <a:buClr>
                <a:srgbClr val="4F81BD"/>
              </a:buClr>
              <a:buSzPts val="2210"/>
              <a:buNone/>
            </a:pP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Parameters used for prediction-</a:t>
            </a:r>
            <a:endParaRPr lang="en-IN" sz="2400" kern="0" dirty="0">
              <a:solidFill>
                <a:srgbClr val="000000"/>
              </a:solidFill>
              <a:latin typeface="Times New Roman" panose="02020603050405020304" pitchFamily="18" charset="0"/>
              <a:cs typeface="Times New Roman" panose="02020603050405020304" pitchFamily="18" charset="0"/>
              <a:sym typeface="Arial"/>
            </a:endParaRPr>
          </a:p>
          <a:p>
            <a:pPr marL="777240" lvl="1" indent="-457200">
              <a:lnSpc>
                <a:spcPct val="150000"/>
              </a:lnSpc>
              <a:spcBef>
                <a:spcPts val="370"/>
              </a:spcBef>
              <a:buClr>
                <a:srgbClr val="C0504D"/>
              </a:buClr>
              <a:buSzPts val="2040"/>
              <a:buFont typeface="+mj-lt"/>
              <a:buAutoNum type="arabicPeriod" startAt="7"/>
            </a:pP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Day of the week :-  Week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day(0), </a:t>
            </a: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Week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end(1)</a:t>
            </a:r>
            <a:endParaRPr lang="en-IN" sz="2400" kern="0" dirty="0">
              <a:solidFill>
                <a:srgbClr val="000000"/>
              </a:solidFill>
              <a:latin typeface="Times New Roman" panose="02020603050405020304" pitchFamily="18" charset="0"/>
              <a:cs typeface="Times New Roman" panose="02020603050405020304" pitchFamily="18" charset="0"/>
              <a:sym typeface="Arial"/>
            </a:endParaRPr>
          </a:p>
          <a:p>
            <a:pPr marL="777240" lvl="1" indent="-457200">
              <a:lnSpc>
                <a:spcPct val="150000"/>
              </a:lnSpc>
              <a:spcBef>
                <a:spcPts val="370"/>
              </a:spcBef>
              <a:buClr>
                <a:srgbClr val="C0504D"/>
              </a:buClr>
              <a:buSzPts val="2040"/>
              <a:buFont typeface="Source Sans Pro"/>
              <a:buAutoNum type="arabicPeriod" startAt="7"/>
            </a:pP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Period of the day :-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12am-12pm(1-Morning), 12pm-4pm(2-Afternoon), 4pm-8pm(3-Evening), 8pm-12am(4-Night)</a:t>
            </a:r>
            <a:endParaRPr lang="en-IN" sz="2400" kern="0" dirty="0">
              <a:solidFill>
                <a:srgbClr val="000000"/>
              </a:solidFill>
              <a:latin typeface="Times New Roman" panose="02020603050405020304" pitchFamily="18" charset="0"/>
              <a:cs typeface="Times New Roman" panose="02020603050405020304" pitchFamily="18" charset="0"/>
              <a:sym typeface="Arial"/>
            </a:endParaRPr>
          </a:p>
          <a:p>
            <a:pPr marL="777240" lvl="1" indent="-457200">
              <a:lnSpc>
                <a:spcPct val="150000"/>
              </a:lnSpc>
              <a:spcBef>
                <a:spcPts val="370"/>
              </a:spcBef>
              <a:buClr>
                <a:srgbClr val="C0504D"/>
              </a:buClr>
              <a:buSzPts val="2040"/>
              <a:buFont typeface="Source Sans Pro"/>
              <a:buAutoNum type="arabicPeriod" startAt="9"/>
            </a:pP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Cart </a:t>
            </a: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Yes(1) </a:t>
            </a: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No(0)</a:t>
            </a:r>
            <a:endParaRPr lang="en-IN" sz="2400" kern="0" dirty="0">
              <a:solidFill>
                <a:srgbClr val="000000"/>
              </a:solidFill>
              <a:latin typeface="Times New Roman" panose="02020603050405020304" pitchFamily="18" charset="0"/>
              <a:cs typeface="Times New Roman" panose="02020603050405020304" pitchFamily="18" charset="0"/>
              <a:sym typeface="Arial"/>
            </a:endParaRPr>
          </a:p>
          <a:p>
            <a:pPr marL="777240" lvl="1" indent="-457200">
              <a:lnSpc>
                <a:spcPct val="150000"/>
              </a:lnSpc>
              <a:spcBef>
                <a:spcPts val="370"/>
              </a:spcBef>
              <a:buClr>
                <a:srgbClr val="C0504D"/>
              </a:buClr>
              <a:buSzPts val="2040"/>
              <a:buFont typeface="+mj-lt"/>
              <a:buAutoNum type="arabicPeriod" startAt="10"/>
            </a:pP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Gender :-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Male(0) </a:t>
            </a: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Female(1)</a:t>
            </a:r>
            <a:endParaRPr lang="en-IN" sz="2400" kern="0" dirty="0">
              <a:solidFill>
                <a:srgbClr val="000000"/>
              </a:solidFill>
              <a:latin typeface="Times New Roman" panose="02020603050405020304" pitchFamily="18" charset="0"/>
              <a:cs typeface="Times New Roman" panose="02020603050405020304" pitchFamily="18" charset="0"/>
              <a:sym typeface="Arial"/>
            </a:endParaRPr>
          </a:p>
          <a:p>
            <a:pPr marL="777240" lvl="1" indent="-457200">
              <a:lnSpc>
                <a:spcPct val="150000"/>
              </a:lnSpc>
              <a:spcBef>
                <a:spcPts val="370"/>
              </a:spcBef>
              <a:buClr>
                <a:srgbClr val="C0504D"/>
              </a:buClr>
              <a:buSzPts val="2040"/>
              <a:buFont typeface="Source Sans Pro"/>
              <a:buAutoNum type="arabicPeriod" startAt="10"/>
            </a:pP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Age :-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14-18 (0), 19-35(1) </a:t>
            </a: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35 </a:t>
            </a: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and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above(2)</a:t>
            </a:r>
            <a:endParaRPr lang="en-IN" sz="2400" kern="0" dirty="0">
              <a:solidFill>
                <a:srgbClr val="000000"/>
              </a:solidFill>
              <a:latin typeface="Times New Roman" panose="02020603050405020304" pitchFamily="18" charset="0"/>
              <a:cs typeface="Times New Roman" panose="02020603050405020304" pitchFamily="18" charset="0"/>
              <a:sym typeface="Arial"/>
            </a:endParaRPr>
          </a:p>
          <a:p>
            <a:pPr marL="777240" lvl="1" indent="-457200">
              <a:lnSpc>
                <a:spcPct val="150000"/>
              </a:lnSpc>
              <a:spcBef>
                <a:spcPts val="370"/>
              </a:spcBef>
              <a:buClr>
                <a:srgbClr val="C0504D"/>
              </a:buClr>
              <a:buSzPts val="2040"/>
              <a:buFont typeface="Source Sans Pro"/>
              <a:buAutoNum type="arabicPeriod" startAt="10"/>
            </a:pPr>
            <a:r>
              <a:rPr lang="en-IN"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Demography :- </a:t>
            </a:r>
            <a:r>
              <a:rPr lang="en-IN"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Urban(1), Rural(0)</a:t>
            </a:r>
            <a:endParaRPr lang="en-IN" sz="2400" kern="0" dirty="0">
              <a:solidFill>
                <a:srgbClr val="000000"/>
              </a:solidFill>
              <a:latin typeface="Times New Roman" panose="02020603050405020304" pitchFamily="18" charset="0"/>
              <a:cs typeface="Times New Roman" panose="02020603050405020304" pitchFamily="18" charset="0"/>
              <a:sym typeface="Arial"/>
            </a:endParaRPr>
          </a:p>
          <a:p>
            <a:pPr algn="just"/>
            <a:endParaRPr lang="en-US" dirty="0"/>
          </a:p>
        </p:txBody>
      </p:sp>
    </p:spTree>
    <p:extLst>
      <p:ext uri="{BB962C8B-B14F-4D97-AF65-F5344CB8AC3E}">
        <p14:creationId xmlns:p14="http://schemas.microsoft.com/office/powerpoint/2010/main" val="1835172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Experimental Setup</a:t>
            </a:r>
            <a:endParaRPr lang="en-US" dirty="0"/>
          </a:p>
        </p:txBody>
      </p:sp>
      <p:sp>
        <p:nvSpPr>
          <p:cNvPr id="3" name="Content Placeholder 2"/>
          <p:cNvSpPr>
            <a:spLocks noGrp="1"/>
          </p:cNvSpPr>
          <p:nvPr>
            <p:ph idx="1"/>
          </p:nvPr>
        </p:nvSpPr>
        <p:spPr>
          <a:xfrm>
            <a:off x="609600" y="1600201"/>
            <a:ext cx="11074400" cy="4525963"/>
          </a:xfrm>
          <a:ln>
            <a:solidFill>
              <a:schemeClr val="tx1"/>
            </a:solidFill>
          </a:ln>
        </p:spPr>
        <p:txBody>
          <a:bodyPr>
            <a:normAutofit/>
          </a:bodyPr>
          <a:lstStyle/>
          <a:p>
            <a:pPr marL="0" indent="0" algn="just">
              <a:buNone/>
            </a:pP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584" y="1680575"/>
            <a:ext cx="8534400" cy="389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064000" y="5715001"/>
            <a:ext cx="2741456" cy="646331"/>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Fig </a:t>
            </a:r>
            <a:r>
              <a:rPr lang="en-IN" sz="1400" dirty="0" smtClean="0">
                <a:latin typeface="Times New Roman" panose="02020603050405020304" pitchFamily="18" charset="0"/>
                <a:cs typeface="Times New Roman" panose="02020603050405020304" pitchFamily="18" charset="0"/>
              </a:rPr>
              <a:t>2. Sample </a:t>
            </a:r>
            <a:r>
              <a:rPr lang="en-IN" sz="1400" dirty="0">
                <a:latin typeface="Times New Roman" panose="02020603050405020304" pitchFamily="18" charset="0"/>
                <a:cs typeface="Times New Roman" panose="02020603050405020304" pitchFamily="18" charset="0"/>
              </a:rPr>
              <a:t>of the collected </a:t>
            </a:r>
            <a:r>
              <a:rPr lang="en-IN" sz="1400" dirty="0" smtClean="0">
                <a:latin typeface="Times New Roman" panose="02020603050405020304" pitchFamily="18" charset="0"/>
                <a:cs typeface="Times New Roman" panose="02020603050405020304" pitchFamily="18" charset="0"/>
              </a:rPr>
              <a:t>data</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328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Experimental Setup</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1758" y="1752600"/>
            <a:ext cx="9430084" cy="3820548"/>
          </a:xfrm>
          <a:ln>
            <a:solidFill>
              <a:schemeClr val="tx1"/>
            </a:solidFill>
          </a:ln>
        </p:spPr>
      </p:pic>
      <p:sp>
        <p:nvSpPr>
          <p:cNvPr id="5" name="TextBox 4"/>
          <p:cNvSpPr txBox="1"/>
          <p:nvPr/>
        </p:nvSpPr>
        <p:spPr>
          <a:xfrm>
            <a:off x="4063999" y="5638801"/>
            <a:ext cx="2887329" cy="584775"/>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Fig 3</a:t>
            </a:r>
            <a:r>
              <a:rPr lang="en-IN" sz="1400" dirty="0" smtClean="0">
                <a:latin typeface="Times New Roman" panose="02020603050405020304" pitchFamily="18" charset="0"/>
                <a:cs typeface="Times New Roman" panose="02020603050405020304" pitchFamily="18" charset="0"/>
              </a:rPr>
              <a:t>. Sample </a:t>
            </a:r>
            <a:r>
              <a:rPr lang="en-IN" sz="1400" dirty="0">
                <a:latin typeface="Times New Roman" panose="02020603050405020304" pitchFamily="18" charset="0"/>
                <a:cs typeface="Times New Roman" panose="02020603050405020304" pitchFamily="18" charset="0"/>
              </a:rPr>
              <a:t>of the </a:t>
            </a:r>
            <a:r>
              <a:rPr lang="en-IN" sz="1400" dirty="0" smtClean="0">
                <a:latin typeface="Times New Roman" panose="02020603050405020304" pitchFamily="18" charset="0"/>
                <a:cs typeface="Times New Roman" panose="02020603050405020304" pitchFamily="18" charset="0"/>
              </a:rPr>
              <a:t>normalized data.</a:t>
            </a:r>
            <a:endParaRPr lang="en-IN" sz="1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812800" y="1447800"/>
            <a:ext cx="10668000" cy="464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861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Validation with Test Cases</a:t>
            </a:r>
            <a:endParaRPr lang="en-US" dirty="0"/>
          </a:p>
        </p:txBody>
      </p:sp>
      <p:sp>
        <p:nvSpPr>
          <p:cNvPr id="3" name="Content Placeholder 2"/>
          <p:cNvSpPr>
            <a:spLocks noGrp="1"/>
          </p:cNvSpPr>
          <p:nvPr>
            <p:ph idx="1"/>
          </p:nvPr>
        </p:nvSpPr>
        <p:spPr>
          <a:ln>
            <a:solidFill>
              <a:schemeClr val="tx1"/>
            </a:solidFill>
          </a:ln>
        </p:spPr>
        <p:txBody>
          <a:bodyPr/>
          <a:lstStyle/>
          <a:p>
            <a:pPr marL="0" lvl="0" indent="0">
              <a:lnSpc>
                <a:spcPct val="150000"/>
              </a:lnSpc>
              <a:spcBef>
                <a:spcPts val="0"/>
              </a:spcBef>
              <a:buClr>
                <a:srgbClr val="4F81BD"/>
              </a:buClr>
              <a:buSzPts val="2720"/>
              <a:buNone/>
            </a:pPr>
            <a:r>
              <a:rPr lang="en-US"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 </a:t>
            </a:r>
            <a:r>
              <a:rPr lang="en-US"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Validation will be done using:-</a:t>
            </a:r>
          </a:p>
          <a:p>
            <a:pPr marL="274320" lvl="0" indent="-274320">
              <a:lnSpc>
                <a:spcPct val="150000"/>
              </a:lnSpc>
              <a:spcBef>
                <a:spcPts val="0"/>
              </a:spcBef>
              <a:buClr>
                <a:srgbClr val="4F81BD"/>
              </a:buClr>
              <a:buSzPts val="2720"/>
              <a:buFont typeface="Arial"/>
              <a:buChar char="•"/>
            </a:pPr>
            <a:r>
              <a:rPr lang="en-US"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ANOVA(Analysis </a:t>
            </a:r>
            <a:r>
              <a:rPr lang="en-US"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Of Covariance)</a:t>
            </a:r>
            <a:endParaRPr lang="en-US" sz="2400" kern="0" dirty="0">
              <a:solidFill>
                <a:srgbClr val="000000"/>
              </a:solidFill>
              <a:latin typeface="Times New Roman" panose="02020603050405020304" pitchFamily="18" charset="0"/>
              <a:cs typeface="Times New Roman" panose="02020603050405020304" pitchFamily="18" charset="0"/>
              <a:sym typeface="Arial"/>
            </a:endParaRPr>
          </a:p>
          <a:p>
            <a:pPr marL="274320" lvl="0" indent="-274320">
              <a:lnSpc>
                <a:spcPct val="150000"/>
              </a:lnSpc>
              <a:spcBef>
                <a:spcPts val="580"/>
              </a:spcBef>
              <a:buClr>
                <a:srgbClr val="4F81BD"/>
              </a:buClr>
              <a:buSzPts val="2720"/>
              <a:buFont typeface="Arial"/>
              <a:buChar char="•"/>
            </a:pPr>
            <a:r>
              <a:rPr lang="en-US"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K-Fold </a:t>
            </a:r>
            <a:r>
              <a:rPr lang="en-US"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Cross Validation</a:t>
            </a:r>
            <a:endParaRPr lang="en-US" sz="2400" kern="0" dirty="0">
              <a:solidFill>
                <a:srgbClr val="000000"/>
              </a:solidFill>
              <a:latin typeface="Times New Roman" panose="02020603050405020304" pitchFamily="18" charset="0"/>
              <a:cs typeface="Times New Roman" panose="02020603050405020304" pitchFamily="18" charset="0"/>
              <a:sym typeface="Arial"/>
            </a:endParaRPr>
          </a:p>
          <a:p>
            <a:pPr marL="274320" lvl="0" indent="-274320">
              <a:lnSpc>
                <a:spcPct val="150000"/>
              </a:lnSpc>
              <a:spcBef>
                <a:spcPts val="580"/>
              </a:spcBef>
              <a:buClr>
                <a:srgbClr val="4F81BD"/>
              </a:buClr>
              <a:buSzPts val="2720"/>
              <a:buFont typeface="Arial"/>
              <a:buChar char="•"/>
            </a:pPr>
            <a:r>
              <a:rPr lang="en-US"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Evaluation on Training, Testing and Checking </a:t>
            </a:r>
            <a:r>
              <a:rPr lang="en-US" sz="2400" kern="0" dirty="0" smtClean="0">
                <a:solidFill>
                  <a:srgbClr val="000000"/>
                </a:solidFill>
                <a:latin typeface="Times New Roman" panose="02020603050405020304" pitchFamily="18" charset="0"/>
                <a:ea typeface="Libre Baskerville"/>
                <a:cs typeface="Times New Roman" panose="02020603050405020304" pitchFamily="18" charset="0"/>
                <a:sym typeface="Libre Baskerville"/>
              </a:rPr>
              <a:t>Errors.</a:t>
            </a:r>
            <a:endParaRPr lang="en-US" sz="2400" kern="0" dirty="0">
              <a:solidFill>
                <a:srgbClr val="000000"/>
              </a:solidFill>
              <a:latin typeface="Times New Roman" panose="02020603050405020304" pitchFamily="18" charset="0"/>
              <a:cs typeface="Times New Roman" panose="02020603050405020304" pitchFamily="18" charset="0"/>
              <a:sym typeface="Arial"/>
            </a:endParaRPr>
          </a:p>
          <a:p>
            <a:pPr marL="274320" lvl="0" indent="-274320">
              <a:lnSpc>
                <a:spcPct val="150000"/>
              </a:lnSpc>
              <a:spcBef>
                <a:spcPts val="580"/>
              </a:spcBef>
              <a:buClr>
                <a:srgbClr val="4F81BD"/>
              </a:buClr>
              <a:buSzPts val="2720"/>
              <a:buFont typeface="Arial"/>
              <a:buChar char="•"/>
            </a:pPr>
            <a:r>
              <a:rPr lang="en-US" sz="2400" kern="0" dirty="0">
                <a:solidFill>
                  <a:srgbClr val="000000"/>
                </a:solidFill>
                <a:latin typeface="Times New Roman" panose="02020603050405020304" pitchFamily="18" charset="0"/>
                <a:ea typeface="Libre Baskerville"/>
                <a:cs typeface="Times New Roman" panose="02020603050405020304" pitchFamily="18" charset="0"/>
                <a:sym typeface="Libre Baskerville"/>
              </a:rPr>
              <a:t>MSE (Mean Square Error, actual output vs. predicted output)</a:t>
            </a:r>
          </a:p>
          <a:p>
            <a:pPr algn="just"/>
            <a:endParaRPr lang="en-US" dirty="0" smtClean="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257301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dk1"/>
                </a:solidFill>
                <a:latin typeface="Times New Roman" panose="02020603050405020304"/>
                <a:ea typeface="Times New Roman" panose="02020603050405020304"/>
                <a:cs typeface="Times New Roman" panose="02020603050405020304"/>
              </a:rPr>
              <a:t>Results </a:t>
            </a:r>
            <a:r>
              <a:rPr lang="en-US" sz="4000" dirty="0" smtClean="0">
                <a:solidFill>
                  <a:schemeClr val="dk1"/>
                </a:solidFill>
                <a:latin typeface="Times New Roman" panose="02020603050405020304"/>
                <a:ea typeface="Times New Roman" panose="02020603050405020304"/>
                <a:cs typeface="Times New Roman" panose="02020603050405020304"/>
              </a:rPr>
              <a:t>and Discussions</a:t>
            </a:r>
            <a:endParaRPr lang="en-US" sz="4000" dirty="0">
              <a:solidFill>
                <a:schemeClr val="dk1"/>
              </a:solidFill>
              <a:latin typeface="Times New Roman" panose="02020603050405020304"/>
              <a:ea typeface="Times New Roman" panose="02020603050405020304"/>
              <a:cs typeface="Times New Roman" panose="02020603050405020304"/>
            </a:endParaRPr>
          </a:p>
        </p:txBody>
      </p:sp>
      <p:sp>
        <p:nvSpPr>
          <p:cNvPr id="3" name="Content Placeholder 2"/>
          <p:cNvSpPr>
            <a:spLocks noGrp="1"/>
          </p:cNvSpPr>
          <p:nvPr>
            <p:ph idx="1"/>
          </p:nvPr>
        </p:nvSpPr>
        <p:spPr>
          <a:xfrm>
            <a:off x="609600" y="1219201"/>
            <a:ext cx="10972800" cy="4906963"/>
          </a:xfrm>
          <a:ln>
            <a:solidFill>
              <a:schemeClr val="tx1"/>
            </a:solidFill>
          </a:ln>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Analysis Of Covariance</a:t>
            </a:r>
            <a:endParaRPr lang="en-US" sz="2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718289" y="5638800"/>
            <a:ext cx="5495851" cy="307777"/>
          </a:xfrm>
          <a:prstGeom prst="rect">
            <a:avLst/>
          </a:prstGeom>
        </p:spPr>
        <p:txBody>
          <a:bodyPr wrap="square">
            <a:spAutoFit/>
          </a:bodyPr>
          <a:lstStyle/>
          <a:p>
            <a:pPr algn="ctr"/>
            <a:r>
              <a:rPr lang="en-IN" sz="1400" dirty="0" smtClean="0">
                <a:latin typeface="Times New Roman" panose="02020603050405020304" pitchFamily="18" charset="0"/>
                <a:cs typeface="Times New Roman" panose="02020603050405020304" pitchFamily="18" charset="0"/>
              </a:rPr>
              <a:t>Fig 4. Dependency </a:t>
            </a:r>
            <a:r>
              <a:rPr lang="en-IN" sz="1400" dirty="0">
                <a:latin typeface="Times New Roman" panose="02020603050405020304" pitchFamily="18" charset="0"/>
                <a:cs typeface="Times New Roman" panose="02020603050405020304" pitchFamily="18" charset="0"/>
              </a:rPr>
              <a:t>of the </a:t>
            </a:r>
            <a:r>
              <a:rPr lang="en-IN" sz="1400" dirty="0" smtClean="0">
                <a:latin typeface="Times New Roman" panose="02020603050405020304" pitchFamily="18" charset="0"/>
                <a:cs typeface="Times New Roman" panose="02020603050405020304" pitchFamily="18" charset="0"/>
              </a:rPr>
              <a:t>final result </a:t>
            </a:r>
            <a:r>
              <a:rPr lang="en-IN" sz="1400" dirty="0">
                <a:latin typeface="Times New Roman" panose="02020603050405020304" pitchFamily="18" charset="0"/>
                <a:cs typeface="Times New Roman" panose="02020603050405020304" pitchFamily="18" charset="0"/>
              </a:rPr>
              <a:t>on each data </a:t>
            </a:r>
            <a:r>
              <a:rPr lang="en-IN" sz="1400" dirty="0" smtClean="0">
                <a:latin typeface="Times New Roman" panose="02020603050405020304" pitchFamily="18" charset="0"/>
                <a:cs typeface="Times New Roman" panose="02020603050405020304" pitchFamily="18" charset="0"/>
              </a:rPr>
              <a:t>parameter.</a:t>
            </a:r>
            <a:endParaRPr lang="en-IN" sz="1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279965220"/>
              </p:ext>
            </p:extLst>
          </p:nvPr>
        </p:nvGraphicFramePr>
        <p:xfrm>
          <a:off x="812800" y="1676400"/>
          <a:ext cx="5384800" cy="3974068"/>
        </p:xfrm>
        <a:graphic>
          <a:graphicData uri="http://schemas.openxmlformats.org/drawingml/2006/table">
            <a:tbl>
              <a:tblPr/>
              <a:tblGrid>
                <a:gridCol w="2801848"/>
                <a:gridCol w="2582952"/>
              </a:tblGrid>
              <a:tr h="283862">
                <a:tc>
                  <a:txBody>
                    <a:bodyPr/>
                    <a:lstStyle/>
                    <a:p>
                      <a:pPr algn="ctr" fontAlgn="b"/>
                      <a:r>
                        <a:rPr lang="en-IN" sz="1800" b="1" i="0" u="none" strike="noStrike" dirty="0">
                          <a:solidFill>
                            <a:srgbClr val="000000"/>
                          </a:solidFill>
                          <a:effectLst/>
                          <a:latin typeface="Calibri"/>
                        </a:rPr>
                        <a:t>Parameter</a:t>
                      </a: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1" i="0" u="none" strike="noStrike">
                          <a:solidFill>
                            <a:srgbClr val="000000"/>
                          </a:solidFill>
                          <a:effectLst/>
                          <a:latin typeface="Calibri"/>
                        </a:rPr>
                        <a:t>Result (Buy)</a:t>
                      </a: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62">
                <a:tc>
                  <a:txBody>
                    <a:bodyPr/>
                    <a:lstStyle/>
                    <a:p>
                      <a:pPr algn="ctr" fontAlgn="b"/>
                      <a:r>
                        <a:rPr lang="en-IN" sz="1800" b="0" i="0" u="none" strike="noStrike" dirty="0">
                          <a:solidFill>
                            <a:srgbClr val="000000"/>
                          </a:solidFill>
                          <a:effectLst/>
                          <a:latin typeface="Calibri"/>
                        </a:rPr>
                        <a:t>Day</a:t>
                      </a: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effectLst/>
                          <a:latin typeface="+mn-lt"/>
                        </a:rPr>
                        <a:t>0.2498</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62">
                <a:tc>
                  <a:txBody>
                    <a:bodyPr/>
                    <a:lstStyle/>
                    <a:p>
                      <a:pPr algn="ctr" fontAlgn="b"/>
                      <a:r>
                        <a:rPr lang="en-IN" sz="1800" b="0" i="0" u="none" strike="noStrike" dirty="0">
                          <a:solidFill>
                            <a:srgbClr val="000000"/>
                          </a:solidFill>
                          <a:effectLst/>
                          <a:latin typeface="Calibri"/>
                        </a:rPr>
                        <a:t>Discount</a:t>
                      </a: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effectLst/>
                          <a:latin typeface="+mn-lt"/>
                        </a:rPr>
                        <a:t>0.2488</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62">
                <a:tc>
                  <a:txBody>
                    <a:bodyPr/>
                    <a:lstStyle/>
                    <a:p>
                      <a:pPr algn="ctr" fontAlgn="b"/>
                      <a:r>
                        <a:rPr lang="en-IN" sz="1800" b="0" i="0" u="none" strike="noStrike" dirty="0">
                          <a:solidFill>
                            <a:srgbClr val="000000"/>
                          </a:solidFill>
                          <a:effectLst/>
                          <a:latin typeface="Calibri"/>
                        </a:rPr>
                        <a:t>Special Day</a:t>
                      </a: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effectLst/>
                          <a:latin typeface="+mn-lt"/>
                        </a:rPr>
                        <a:t>0.2275</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62">
                <a:tc>
                  <a:txBody>
                    <a:bodyPr/>
                    <a:lstStyle/>
                    <a:p>
                      <a:pPr algn="ctr" fontAlgn="b"/>
                      <a:r>
                        <a:rPr lang="en-IN" sz="1800" b="0" i="0" u="none" strike="noStrike" dirty="0" smtClean="0">
                          <a:solidFill>
                            <a:srgbClr val="000000"/>
                          </a:solidFill>
                          <a:effectLst/>
                          <a:latin typeface="Calibri"/>
                        </a:rPr>
                        <a:t>Time</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effectLst/>
                          <a:latin typeface="Calibri"/>
                        </a:rPr>
                        <a:t>0.2127</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62">
                <a:tc>
                  <a:txBody>
                    <a:bodyPr/>
                    <a:lstStyle/>
                    <a:p>
                      <a:pPr algn="ctr" fontAlgn="b"/>
                      <a:r>
                        <a:rPr lang="en-IN" sz="1800" b="0" i="0" u="none" strike="noStrike" dirty="0">
                          <a:solidFill>
                            <a:srgbClr val="000000"/>
                          </a:solidFill>
                          <a:effectLst/>
                          <a:latin typeface="Calibri"/>
                        </a:rPr>
                        <a:t>Gender</a:t>
                      </a: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effectLst/>
                          <a:latin typeface="+mn-lt"/>
                        </a:rPr>
                        <a:t>0.1875</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62">
                <a:tc>
                  <a:txBody>
                    <a:bodyPr/>
                    <a:lstStyle/>
                    <a:p>
                      <a:pPr algn="ctr" fontAlgn="b"/>
                      <a:r>
                        <a:rPr lang="en-IN" sz="1800" b="0" i="0" u="none" strike="noStrike">
                          <a:solidFill>
                            <a:srgbClr val="000000"/>
                          </a:solidFill>
                          <a:effectLst/>
                          <a:latin typeface="Calibri"/>
                        </a:rPr>
                        <a:t>Category</a:t>
                      </a: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smtClean="0">
                          <a:solidFill>
                            <a:srgbClr val="000000"/>
                          </a:solidFill>
                          <a:effectLst/>
                          <a:latin typeface="Calibri"/>
                        </a:rPr>
                        <a:t>0.1678</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62">
                <a:tc>
                  <a:txBody>
                    <a:bodyPr/>
                    <a:lstStyle/>
                    <a:p>
                      <a:pPr algn="ctr" fontAlgn="b"/>
                      <a:r>
                        <a:rPr lang="en-IN" sz="1800" b="0" i="0" u="none" strike="noStrike">
                          <a:solidFill>
                            <a:srgbClr val="000000"/>
                          </a:solidFill>
                          <a:effectLst/>
                          <a:latin typeface="Calibri"/>
                        </a:rPr>
                        <a:t>Demography</a:t>
                      </a: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effectLst/>
                          <a:latin typeface="+mn-lt"/>
                        </a:rPr>
                        <a:t>0.1444</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62">
                <a:tc>
                  <a:txBody>
                    <a:bodyPr/>
                    <a:lstStyle/>
                    <a:p>
                      <a:pPr algn="ctr" fontAlgn="b"/>
                      <a:r>
                        <a:rPr lang="en-IN" sz="1800" b="0" i="0" u="none" strike="noStrike" dirty="0">
                          <a:solidFill>
                            <a:srgbClr val="000000"/>
                          </a:solidFill>
                          <a:effectLst/>
                          <a:latin typeface="Calibri"/>
                        </a:rPr>
                        <a:t>Stickiness</a:t>
                      </a: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effectLst/>
                          <a:latin typeface="+mn-lt"/>
                        </a:rPr>
                        <a:t>0.1148</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62">
                <a:tc>
                  <a:txBody>
                    <a:bodyPr/>
                    <a:lstStyle/>
                    <a:p>
                      <a:pPr algn="ctr" fontAlgn="b"/>
                      <a:r>
                        <a:rPr lang="en-IN" sz="1800" b="0" i="0" u="none" strike="noStrike" dirty="0" err="1">
                          <a:solidFill>
                            <a:srgbClr val="000000"/>
                          </a:solidFill>
                          <a:effectLst/>
                          <a:latin typeface="Calibri"/>
                        </a:rPr>
                        <a:t>Prodid</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effectLst/>
                          <a:latin typeface="+mn-lt"/>
                        </a:rPr>
                        <a:t>0.1051</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62">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1800" b="0" i="0" u="none" strike="noStrike" dirty="0" smtClean="0">
                          <a:solidFill>
                            <a:srgbClr val="000000"/>
                          </a:solidFill>
                          <a:effectLst/>
                          <a:latin typeface="+mn-lt"/>
                        </a:rPr>
                        <a:t>Clicks</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1800" b="0" i="0" u="none" strike="noStrike" dirty="0" smtClean="0">
                          <a:solidFill>
                            <a:srgbClr val="000000"/>
                          </a:solidFill>
                          <a:effectLst/>
                          <a:latin typeface="+mn-lt"/>
                        </a:rPr>
                        <a:t>0.1047</a:t>
                      </a: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62">
                <a:tc>
                  <a:txBody>
                    <a:bodyPr/>
                    <a:lstStyle/>
                    <a:p>
                      <a:pPr algn="ctr" fontAlgn="b"/>
                      <a:r>
                        <a:rPr lang="en-IN" sz="1800" b="0" i="0" u="none" strike="noStrike" dirty="0" smtClean="0">
                          <a:solidFill>
                            <a:srgbClr val="000000"/>
                          </a:solidFill>
                          <a:effectLst/>
                          <a:latin typeface="+mn-lt"/>
                        </a:rPr>
                        <a:t>Preference</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1800" b="0" i="0" u="none" strike="noStrike" dirty="0" smtClean="0">
                          <a:solidFill>
                            <a:srgbClr val="000000"/>
                          </a:solidFill>
                          <a:effectLst/>
                          <a:latin typeface="+mn-lt"/>
                        </a:rPr>
                        <a:t>0.0894</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62">
                <a:tc>
                  <a:txBody>
                    <a:bodyPr/>
                    <a:lstStyle/>
                    <a:p>
                      <a:pPr algn="ctr" fontAlgn="b"/>
                      <a:r>
                        <a:rPr lang="en-IN" sz="1800" b="0" i="0" u="none" strike="noStrike">
                          <a:solidFill>
                            <a:srgbClr val="000000"/>
                          </a:solidFill>
                          <a:effectLst/>
                          <a:latin typeface="Calibri"/>
                        </a:rPr>
                        <a:t>Age </a:t>
                      </a: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effectLst/>
                          <a:latin typeface="+mn-lt"/>
                        </a:rPr>
                        <a:t>0.0623</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62">
                <a:tc>
                  <a:txBody>
                    <a:bodyPr/>
                    <a:lstStyle/>
                    <a:p>
                      <a:pPr algn="ctr" fontAlgn="b"/>
                      <a:r>
                        <a:rPr lang="en-IN" sz="1800" b="0" i="0" u="none" strike="noStrike" dirty="0">
                          <a:solidFill>
                            <a:srgbClr val="000000"/>
                          </a:solidFill>
                          <a:effectLst/>
                          <a:latin typeface="Calibri"/>
                        </a:rPr>
                        <a:t>Cart</a:t>
                      </a: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effectLst/>
                          <a:latin typeface="+mn-lt"/>
                        </a:rPr>
                        <a:t>0.0148</a:t>
                      </a:r>
                      <a:endParaRPr lang="en-IN" sz="1800" b="0" i="0" u="none" strike="noStrike" dirty="0">
                        <a:solidFill>
                          <a:srgbClr val="000000"/>
                        </a:solidFill>
                        <a:effectLst/>
                        <a:latin typeface="Calibri"/>
                      </a:endParaRPr>
                    </a:p>
                  </a:txBody>
                  <a:tcPr marL="8467" marR="846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Rectangle 10"/>
          <p:cNvSpPr/>
          <p:nvPr/>
        </p:nvSpPr>
        <p:spPr>
          <a:xfrm>
            <a:off x="6502400" y="2610441"/>
            <a:ext cx="5080000" cy="830997"/>
          </a:xfrm>
          <a:prstGeom prst="rect">
            <a:avLst/>
          </a:prstGeom>
        </p:spPr>
        <p:txBody>
          <a:bodyPr wrap="square">
            <a:spAutoFit/>
          </a:bodyPr>
          <a:lstStyle/>
          <a:p>
            <a:r>
              <a:rPr lang="en-IN" sz="2400" dirty="0" smtClean="0">
                <a:latin typeface="Times New Roman" panose="02020603050405020304" pitchFamily="18" charset="0"/>
                <a:cs typeface="Times New Roman" panose="02020603050405020304" pitchFamily="18" charset="0"/>
              </a:rPr>
              <a:t>The result is most affected by the Day parameter.</a:t>
            </a:r>
            <a:endParaRPr lang="en-IN" sz="2400" dirty="0">
              <a:latin typeface="Times New Roman" panose="02020603050405020304" pitchFamily="18" charset="0"/>
              <a:cs typeface="Times New Roman" panose="02020603050405020304" pitchFamily="18" charset="0"/>
            </a:endParaRPr>
          </a:p>
        </p:txBody>
      </p:sp>
      <p:sp>
        <p:nvSpPr>
          <p:cNvPr id="13" name="Rectangle 12"/>
          <p:cNvSpPr/>
          <p:nvPr/>
        </p:nvSpPr>
        <p:spPr>
          <a:xfrm>
            <a:off x="6502400" y="3886201"/>
            <a:ext cx="5080000" cy="830997"/>
          </a:xfrm>
          <a:prstGeom prst="rect">
            <a:avLst/>
          </a:prstGeom>
        </p:spPr>
        <p:txBody>
          <a:bodyPr wrap="square">
            <a:spAutoFit/>
          </a:bodyPr>
          <a:lstStyle/>
          <a:p>
            <a:r>
              <a:rPr lang="en-IN" sz="2400" dirty="0" smtClean="0">
                <a:latin typeface="Times New Roman" panose="02020603050405020304" pitchFamily="18" charset="0"/>
                <a:cs typeface="Times New Roman" panose="02020603050405020304" pitchFamily="18" charset="0"/>
              </a:rPr>
              <a:t>The result is least affected by the Cart parameter.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687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0"/>
            <a:ext cx="10972800" cy="792162"/>
          </a:xfrm>
        </p:spPr>
        <p:txBody>
          <a:bodyPr/>
          <a:lstStyle/>
          <a:p>
            <a:r>
              <a:rPr lang="en-GB" b="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Content</a:t>
            </a:r>
            <a:endParaRPr lang="en-US" dirty="0"/>
          </a:p>
        </p:txBody>
      </p:sp>
      <p:sp>
        <p:nvSpPr>
          <p:cNvPr id="3" name="Content Placeholder 2"/>
          <p:cNvSpPr>
            <a:spLocks noGrp="1"/>
          </p:cNvSpPr>
          <p:nvPr>
            <p:ph idx="1"/>
          </p:nvPr>
        </p:nvSpPr>
        <p:spPr>
          <a:xfrm>
            <a:off x="434109" y="1752600"/>
            <a:ext cx="10972800" cy="5105400"/>
          </a:xfrm>
          <a:ln>
            <a:solidFill>
              <a:schemeClr val="tx1"/>
            </a:solidFill>
          </a:ln>
        </p:spPr>
        <p:txBody>
          <a:bodyPr>
            <a:noAutofit/>
          </a:bodyPr>
          <a:lstStyle/>
          <a:p>
            <a:pPr marL="274320" lvl="0" indent="-274320">
              <a:spcBef>
                <a:spcPts val="580"/>
              </a:spcBef>
              <a:buClr>
                <a:schemeClr val="accent1"/>
              </a:buClr>
              <a:buSzPts val="2210"/>
              <a:buFont typeface="Times New Roman" panose="02020603050405020304"/>
              <a:buChar char="●"/>
            </a:pPr>
            <a:r>
              <a:rPr lang="en-US" sz="2000" dirty="0" smtClean="0">
                <a:latin typeface="Times New Roman" panose="02020603050405020304"/>
                <a:ea typeface="Times New Roman" panose="02020603050405020304"/>
                <a:cs typeface="Times New Roman" panose="02020603050405020304"/>
                <a:sym typeface="Times New Roman" panose="02020603050405020304"/>
              </a:rPr>
              <a:t>Introduction </a:t>
            </a:r>
          </a:p>
          <a:p>
            <a:pPr marL="274320" lvl="0" indent="-274320">
              <a:spcBef>
                <a:spcPts val="580"/>
              </a:spcBef>
              <a:buClr>
                <a:schemeClr val="accent1"/>
              </a:buClr>
              <a:buSzPts val="2210"/>
              <a:buFont typeface="Times New Roman" panose="02020603050405020304"/>
              <a:buChar char="●"/>
            </a:pPr>
            <a:r>
              <a:rPr lang="en-US" sz="2000" dirty="0" smtClean="0">
                <a:latin typeface="Times New Roman" panose="02020603050405020304"/>
                <a:ea typeface="Times New Roman" panose="02020603050405020304"/>
                <a:cs typeface="Times New Roman" panose="02020603050405020304"/>
                <a:sym typeface="Times New Roman" panose="02020603050405020304"/>
              </a:rPr>
              <a:t>Problem </a:t>
            </a:r>
            <a:r>
              <a:rPr lang="en-US" sz="2000" dirty="0" smtClean="0">
                <a:latin typeface="Times New Roman" panose="02020603050405020304"/>
                <a:ea typeface="Times New Roman" panose="02020603050405020304"/>
                <a:cs typeface="Times New Roman" panose="02020603050405020304"/>
                <a:sym typeface="Times New Roman" panose="02020603050405020304"/>
              </a:rPr>
              <a:t>Statement</a:t>
            </a:r>
          </a:p>
          <a:p>
            <a:pPr marL="674370" lvl="1" indent="-274320">
              <a:spcBef>
                <a:spcPts val="580"/>
              </a:spcBef>
              <a:buClr>
                <a:schemeClr val="accent1"/>
              </a:buClr>
              <a:buSzPts val="2210"/>
              <a:buFont typeface="Times New Roman" panose="02020603050405020304"/>
              <a:buChar char="●"/>
            </a:pPr>
            <a:r>
              <a:rPr lang="en-US" sz="1800" dirty="0" smtClean="0">
                <a:latin typeface="Times New Roman" panose="02020603050405020304"/>
                <a:ea typeface="Times New Roman" panose="02020603050405020304"/>
                <a:cs typeface="Times New Roman" panose="02020603050405020304"/>
                <a:sym typeface="Times New Roman" panose="02020603050405020304"/>
              </a:rPr>
              <a:t>Proposed </a:t>
            </a:r>
            <a:r>
              <a:rPr lang="en-US" sz="1800" dirty="0" smtClean="0">
                <a:latin typeface="Times New Roman" panose="02020603050405020304"/>
                <a:ea typeface="Times New Roman" panose="02020603050405020304"/>
                <a:cs typeface="Times New Roman" panose="02020603050405020304"/>
                <a:sym typeface="Times New Roman" panose="02020603050405020304"/>
              </a:rPr>
              <a:t>Solution</a:t>
            </a:r>
          </a:p>
          <a:p>
            <a:pPr marL="217170" indent="-274320">
              <a:spcBef>
                <a:spcPts val="580"/>
              </a:spcBef>
              <a:buClr>
                <a:schemeClr val="accent1"/>
              </a:buClr>
              <a:buSzPts val="221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Literature</a:t>
            </a:r>
            <a:endParaRPr lang="en-US" sz="2200" dirty="0" smtClean="0">
              <a:latin typeface="Times New Roman" panose="02020603050405020304"/>
              <a:ea typeface="Times New Roman" panose="02020603050405020304"/>
              <a:cs typeface="Times New Roman" panose="02020603050405020304"/>
              <a:sym typeface="Times New Roman" panose="02020603050405020304"/>
            </a:endParaRPr>
          </a:p>
          <a:p>
            <a:pPr marL="274320" lvl="0" indent="-274320">
              <a:spcBef>
                <a:spcPts val="580"/>
              </a:spcBef>
              <a:buClr>
                <a:schemeClr val="accent1"/>
              </a:buClr>
              <a:buSzPts val="2210"/>
              <a:buFont typeface="Times New Roman" panose="02020603050405020304"/>
              <a:buChar char="●"/>
            </a:pPr>
            <a:r>
              <a:rPr lang="en-US" sz="2000" dirty="0" smtClean="0">
                <a:latin typeface="Times New Roman" panose="02020603050405020304"/>
                <a:ea typeface="Times New Roman" panose="02020603050405020304"/>
                <a:cs typeface="Times New Roman" panose="02020603050405020304"/>
                <a:sym typeface="Times New Roman" panose="02020603050405020304"/>
              </a:rPr>
              <a:t>Work Flow of the system </a:t>
            </a:r>
          </a:p>
          <a:p>
            <a:pPr marL="274320" lvl="0" indent="-274320">
              <a:spcBef>
                <a:spcPts val="580"/>
              </a:spcBef>
              <a:buClr>
                <a:schemeClr val="accent1"/>
              </a:buClr>
              <a:buSzPts val="2210"/>
              <a:buFont typeface="Times New Roman" panose="02020603050405020304"/>
              <a:buChar char="●"/>
            </a:pPr>
            <a:r>
              <a:rPr lang="en-US" sz="2000" dirty="0" smtClean="0">
                <a:latin typeface="Times New Roman" panose="02020603050405020304"/>
                <a:ea typeface="Times New Roman" panose="02020603050405020304"/>
                <a:cs typeface="Times New Roman" panose="02020603050405020304"/>
                <a:sym typeface="Times New Roman" panose="02020603050405020304"/>
              </a:rPr>
              <a:t>Algorithm with Implementation details</a:t>
            </a:r>
          </a:p>
          <a:p>
            <a:pPr marL="274320" lvl="0" indent="-274320">
              <a:spcBef>
                <a:spcPts val="580"/>
              </a:spcBef>
              <a:buClr>
                <a:schemeClr val="accent1"/>
              </a:buClr>
              <a:buSzPts val="2210"/>
              <a:buFont typeface="Times New Roman" panose="02020603050405020304"/>
              <a:buChar char="●"/>
            </a:pPr>
            <a:r>
              <a:rPr lang="en-US" sz="2000" dirty="0" smtClean="0">
                <a:latin typeface="Times New Roman" panose="02020603050405020304"/>
                <a:ea typeface="Times New Roman" panose="02020603050405020304"/>
                <a:cs typeface="Times New Roman" panose="02020603050405020304"/>
                <a:sym typeface="Times New Roman" panose="02020603050405020304"/>
              </a:rPr>
              <a:t>Experimental Set Up</a:t>
            </a:r>
          </a:p>
          <a:p>
            <a:pPr marL="674370" lvl="1" indent="-274320">
              <a:spcBef>
                <a:spcPts val="580"/>
              </a:spcBef>
              <a:buClr>
                <a:schemeClr val="accent1"/>
              </a:buClr>
              <a:buSzPts val="2210"/>
              <a:buFont typeface="Times New Roman" panose="02020603050405020304"/>
              <a:buChar char="●"/>
            </a:pPr>
            <a:r>
              <a:rPr lang="en-US" sz="1800" dirty="0" smtClean="0">
                <a:latin typeface="Times New Roman" panose="02020603050405020304"/>
                <a:ea typeface="Times New Roman" panose="02020603050405020304"/>
                <a:cs typeface="Times New Roman" panose="02020603050405020304"/>
                <a:sym typeface="Times New Roman" panose="02020603050405020304"/>
              </a:rPr>
              <a:t>Data Set </a:t>
            </a:r>
          </a:p>
          <a:p>
            <a:pPr marL="674370" lvl="1" indent="-274320">
              <a:spcBef>
                <a:spcPts val="580"/>
              </a:spcBef>
              <a:buClr>
                <a:schemeClr val="accent1"/>
              </a:buClr>
              <a:buSzPts val="2210"/>
              <a:buFont typeface="Times New Roman" panose="02020603050405020304"/>
              <a:buChar char="●"/>
            </a:pPr>
            <a:r>
              <a:rPr lang="en-US" sz="1800" dirty="0" smtClean="0">
                <a:latin typeface="Times New Roman" panose="02020603050405020304"/>
                <a:ea typeface="Times New Roman" panose="02020603050405020304"/>
                <a:cs typeface="Times New Roman" panose="02020603050405020304"/>
                <a:sym typeface="Times New Roman" panose="02020603050405020304"/>
              </a:rPr>
              <a:t>Performance Evaluation Parameters</a:t>
            </a:r>
          </a:p>
          <a:p>
            <a:pPr marL="274320" lvl="0" indent="-274320">
              <a:spcBef>
                <a:spcPts val="580"/>
              </a:spcBef>
              <a:buClr>
                <a:schemeClr val="accent1"/>
              </a:buClr>
              <a:buSzPts val="2210"/>
              <a:buFont typeface="Times New Roman" panose="02020603050405020304"/>
              <a:buChar char="●"/>
            </a:pPr>
            <a:r>
              <a:rPr lang="en-US" sz="2000" dirty="0" smtClean="0">
                <a:latin typeface="Times New Roman" panose="02020603050405020304"/>
                <a:ea typeface="Times New Roman" panose="02020603050405020304"/>
                <a:cs typeface="Times New Roman" panose="02020603050405020304"/>
                <a:sym typeface="Times New Roman" panose="02020603050405020304"/>
              </a:rPr>
              <a:t>Validation with Test Cases</a:t>
            </a:r>
          </a:p>
          <a:p>
            <a:pPr marL="274320" lvl="0" indent="-274320">
              <a:spcBef>
                <a:spcPts val="580"/>
              </a:spcBef>
              <a:buClr>
                <a:schemeClr val="accent1"/>
              </a:buClr>
              <a:buSzPts val="2210"/>
              <a:buFont typeface="Times New Roman" panose="02020603050405020304"/>
              <a:buChar char="●"/>
            </a:pPr>
            <a:r>
              <a:rPr lang="en-US" sz="2000" dirty="0" smtClean="0">
                <a:latin typeface="Times New Roman" panose="02020603050405020304"/>
                <a:ea typeface="Times New Roman" panose="02020603050405020304"/>
                <a:cs typeface="Times New Roman" panose="02020603050405020304"/>
              </a:rPr>
              <a:t>Results  &amp; Discussion</a:t>
            </a:r>
          </a:p>
          <a:p>
            <a:pPr marL="274320" lvl="0" indent="-274320">
              <a:spcBef>
                <a:spcPts val="580"/>
              </a:spcBef>
              <a:buClr>
                <a:schemeClr val="accent1"/>
              </a:buClr>
              <a:buSzPts val="2210"/>
              <a:buFont typeface="Times New Roman" panose="02020603050405020304"/>
              <a:buChar char="●"/>
            </a:pPr>
            <a:r>
              <a:rPr lang="en-US" sz="2000" dirty="0" smtClean="0">
                <a:latin typeface="Times New Roman" panose="02020603050405020304"/>
                <a:ea typeface="Times New Roman" panose="02020603050405020304"/>
                <a:cs typeface="Times New Roman" panose="02020603050405020304"/>
                <a:sym typeface="Times New Roman" panose="02020603050405020304"/>
              </a:rPr>
              <a:t>Conclusion</a:t>
            </a:r>
          </a:p>
          <a:p>
            <a:pPr marL="274320" lvl="0" indent="-274320">
              <a:spcBef>
                <a:spcPts val="580"/>
              </a:spcBef>
              <a:buClr>
                <a:schemeClr val="accent1"/>
              </a:buClr>
              <a:buSzPts val="2210"/>
              <a:buFont typeface="Times New Roman" panose="02020603050405020304"/>
              <a:buChar char="●"/>
            </a:pPr>
            <a:r>
              <a:rPr lang="en-US" sz="2000" dirty="0" smtClean="0">
                <a:latin typeface="Times New Roman" panose="02020603050405020304"/>
                <a:ea typeface="Times New Roman" panose="02020603050405020304"/>
                <a:cs typeface="Times New Roman" panose="02020603050405020304"/>
                <a:sym typeface="Times New Roman" panose="02020603050405020304"/>
              </a:rPr>
              <a:t>References</a:t>
            </a:r>
          </a:p>
          <a:p>
            <a:pPr marL="0" lvl="0" indent="0">
              <a:spcBef>
                <a:spcPts val="580"/>
              </a:spcBef>
              <a:buClr>
                <a:schemeClr val="accent1"/>
              </a:buClr>
              <a:buSzPts val="2210"/>
              <a:buNone/>
            </a:pPr>
            <a:endParaRPr lang="en-US" sz="20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US" sz="2000" dirty="0"/>
          </a:p>
        </p:txBody>
      </p:sp>
    </p:spTree>
    <p:extLst>
      <p:ext uri="{BB962C8B-B14F-4D97-AF65-F5344CB8AC3E}">
        <p14:creationId xmlns:p14="http://schemas.microsoft.com/office/powerpoint/2010/main" val="4207696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dk1"/>
                </a:solidFill>
                <a:latin typeface="Times New Roman" panose="02020603050405020304"/>
                <a:ea typeface="Times New Roman" panose="02020603050405020304"/>
                <a:cs typeface="Times New Roman" panose="02020603050405020304"/>
              </a:rPr>
              <a:t>Results </a:t>
            </a:r>
            <a:r>
              <a:rPr lang="en-US" sz="4000" dirty="0" smtClean="0">
                <a:solidFill>
                  <a:schemeClr val="dk1"/>
                </a:solidFill>
                <a:latin typeface="Times New Roman" panose="02020603050405020304"/>
                <a:ea typeface="Times New Roman" panose="02020603050405020304"/>
                <a:cs typeface="Times New Roman" panose="02020603050405020304"/>
              </a:rPr>
              <a:t>and Discussions</a:t>
            </a:r>
            <a:endParaRPr lang="en-US" sz="4000" dirty="0">
              <a:solidFill>
                <a:schemeClr val="dk1"/>
              </a:solidFill>
              <a:latin typeface="Times New Roman" panose="02020603050405020304"/>
              <a:ea typeface="Times New Roman" panose="02020603050405020304"/>
              <a:cs typeface="Times New Roman" panose="02020603050405020304"/>
            </a:endParaRPr>
          </a:p>
        </p:txBody>
      </p:sp>
      <p:sp>
        <p:nvSpPr>
          <p:cNvPr id="3" name="Content Placeholder 2"/>
          <p:cNvSpPr>
            <a:spLocks noGrp="1"/>
          </p:cNvSpPr>
          <p:nvPr>
            <p:ph idx="1"/>
          </p:nvPr>
        </p:nvSpPr>
        <p:spPr>
          <a:xfrm>
            <a:off x="609600" y="1524001"/>
            <a:ext cx="10972800" cy="4602163"/>
          </a:xfrm>
          <a:ln>
            <a:solidFill>
              <a:schemeClr val="tx1"/>
            </a:solidFill>
          </a:ln>
        </p:spPr>
        <p:txBody>
          <a:bodyPr/>
          <a:lstStyle/>
          <a:p>
            <a:pPr marL="0" indent="0">
              <a:buNone/>
            </a:pPr>
            <a:r>
              <a:rPr lang="en-US" dirty="0" smtClean="0">
                <a:latin typeface="Times New Roman" panose="02020603050405020304" pitchFamily="18" charset="0"/>
                <a:cs typeface="Times New Roman" panose="02020603050405020304" pitchFamily="18" charset="0"/>
              </a:rPr>
              <a:t>K-fold Cross Validation using </a:t>
            </a:r>
            <a:r>
              <a:rPr lang="en-US" dirty="0" err="1" smtClean="0">
                <a:latin typeface="Times New Roman" panose="02020603050405020304" pitchFamily="18" charset="0"/>
                <a:cs typeface="Times New Roman" panose="02020603050405020304" pitchFamily="18" charset="0"/>
              </a:rPr>
              <a:t>nntool</a:t>
            </a:r>
            <a:r>
              <a:rPr lang="en-US" dirty="0" smtClean="0">
                <a:latin typeface="Times New Roman" panose="02020603050405020304" pitchFamily="18" charset="0"/>
                <a:cs typeface="Times New Roman" panose="02020603050405020304" pitchFamily="18" charset="0"/>
              </a:rPr>
              <a:t> in </a:t>
            </a:r>
            <a:r>
              <a:rPr lang="en-US" dirty="0" err="1" smtClean="0">
                <a:latin typeface="Times New Roman" panose="02020603050405020304" pitchFamily="18" charset="0"/>
                <a:cs typeface="Times New Roman" panose="02020603050405020304" pitchFamily="18" charset="0"/>
              </a:rPr>
              <a:t>Matlab</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711200" y="2309797"/>
            <a:ext cx="6096000" cy="923330"/>
          </a:xfrm>
          <a:prstGeom prst="rect">
            <a:avLst/>
          </a:prstGeom>
        </p:spPr>
        <p:txBody>
          <a:bodyPr>
            <a:spAutoFit/>
          </a:bodyPr>
          <a:lstStyle/>
          <a:p>
            <a:r>
              <a:rPr lang="en-IN" dirty="0" smtClean="0">
                <a:latin typeface="Times New Roman" panose="02020603050405020304" pitchFamily="18" charset="0"/>
                <a:cs typeface="Times New Roman" panose="02020603050405020304" pitchFamily="18" charset="0"/>
              </a:rPr>
              <a:t>Training - </a:t>
            </a:r>
            <a:r>
              <a:rPr lang="en-IN" dirty="0">
                <a:latin typeface="Times New Roman" panose="02020603050405020304" pitchFamily="18" charset="0"/>
                <a:cs typeface="Times New Roman" panose="02020603050405020304" pitchFamily="18" charset="0"/>
              </a:rPr>
              <a:t>70%</a:t>
            </a:r>
          </a:p>
          <a:p>
            <a:r>
              <a:rPr lang="en-IN" dirty="0" smtClean="0">
                <a:latin typeface="Times New Roman" panose="02020603050405020304" pitchFamily="18" charset="0"/>
                <a:cs typeface="Times New Roman" panose="02020603050405020304" pitchFamily="18" charset="0"/>
              </a:rPr>
              <a:t>Validation - </a:t>
            </a:r>
            <a:r>
              <a:rPr lang="en-IN" dirty="0">
                <a:latin typeface="Times New Roman" panose="02020603050405020304" pitchFamily="18" charset="0"/>
                <a:cs typeface="Times New Roman" panose="02020603050405020304" pitchFamily="18" charset="0"/>
              </a:rPr>
              <a:t>15%</a:t>
            </a:r>
          </a:p>
          <a:p>
            <a:r>
              <a:rPr lang="en-IN" dirty="0" smtClean="0">
                <a:latin typeface="Times New Roman" panose="02020603050405020304" pitchFamily="18" charset="0"/>
                <a:cs typeface="Times New Roman" panose="02020603050405020304" pitchFamily="18" charset="0"/>
              </a:rPr>
              <a:t>Testing - 15</a:t>
            </a:r>
            <a:r>
              <a:rPr lang="en-IN" dirty="0">
                <a:latin typeface="Times New Roman" panose="02020603050405020304" pitchFamily="18" charset="0"/>
                <a:cs typeface="Times New Roman" panose="02020603050405020304" pitchFamily="18" charset="0"/>
              </a:rPr>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0" y="2057401"/>
            <a:ext cx="3938477" cy="1287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711200" y="3810000"/>
            <a:ext cx="6096000" cy="923330"/>
          </a:xfrm>
          <a:prstGeom prst="rect">
            <a:avLst/>
          </a:prstGeom>
        </p:spPr>
        <p:txBody>
          <a:bodyPr>
            <a:spAutoFit/>
          </a:bodyPr>
          <a:lstStyle/>
          <a:p>
            <a:r>
              <a:rPr lang="en-IN" dirty="0" smtClean="0">
                <a:latin typeface="Times New Roman" panose="02020603050405020304" pitchFamily="18" charset="0"/>
                <a:cs typeface="Times New Roman" panose="02020603050405020304" pitchFamily="18" charset="0"/>
              </a:rPr>
              <a:t>Training - </a:t>
            </a:r>
            <a:r>
              <a:rPr lang="en-IN" dirty="0">
                <a:latin typeface="Times New Roman" panose="02020603050405020304" pitchFamily="18" charset="0"/>
                <a:cs typeface="Times New Roman" panose="02020603050405020304" pitchFamily="18" charset="0"/>
              </a:rPr>
              <a:t>70%</a:t>
            </a:r>
          </a:p>
          <a:p>
            <a:r>
              <a:rPr lang="en-IN" dirty="0" smtClean="0">
                <a:latin typeface="Times New Roman" panose="02020603050405020304" pitchFamily="18" charset="0"/>
                <a:cs typeface="Times New Roman" panose="02020603050405020304" pitchFamily="18" charset="0"/>
              </a:rPr>
              <a:t>Validation - 10%</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Testing - 20%</a:t>
            </a:r>
            <a:endParaRPr lang="en-IN" dirty="0">
              <a:latin typeface="Times New Roman" panose="02020603050405020304" pitchFamily="18" charset="0"/>
              <a:cs typeface="Times New Roman" panose="02020603050405020304" pitchFamily="18" charset="0"/>
            </a:endParaRPr>
          </a:p>
        </p:txBody>
      </p:sp>
      <p:sp>
        <p:nvSpPr>
          <p:cNvPr id="11" name="Rectangle 10"/>
          <p:cNvSpPr/>
          <p:nvPr/>
        </p:nvSpPr>
        <p:spPr>
          <a:xfrm>
            <a:off x="711200" y="5105400"/>
            <a:ext cx="6096000" cy="923330"/>
          </a:xfrm>
          <a:prstGeom prst="rect">
            <a:avLst/>
          </a:prstGeom>
        </p:spPr>
        <p:txBody>
          <a:bodyPr>
            <a:spAutoFit/>
          </a:bodyPr>
          <a:lstStyle/>
          <a:p>
            <a:r>
              <a:rPr lang="en-IN" dirty="0" smtClean="0">
                <a:latin typeface="Times New Roman" panose="02020603050405020304" pitchFamily="18" charset="0"/>
                <a:cs typeface="Times New Roman" panose="02020603050405020304" pitchFamily="18" charset="0"/>
              </a:rPr>
              <a:t>Training - </a:t>
            </a:r>
            <a:r>
              <a:rPr lang="en-IN" dirty="0">
                <a:latin typeface="Times New Roman" panose="02020603050405020304" pitchFamily="18" charset="0"/>
                <a:cs typeface="Times New Roman" panose="02020603050405020304" pitchFamily="18" charset="0"/>
              </a:rPr>
              <a:t>70%</a:t>
            </a:r>
          </a:p>
          <a:p>
            <a:r>
              <a:rPr lang="en-IN" dirty="0" smtClean="0">
                <a:latin typeface="Times New Roman" panose="02020603050405020304" pitchFamily="18" charset="0"/>
                <a:cs typeface="Times New Roman" panose="02020603050405020304" pitchFamily="18" charset="0"/>
              </a:rPr>
              <a:t>Validation - 20%</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Testing - 10%</a:t>
            </a:r>
            <a:endParaRPr lang="en-IN" dirty="0">
              <a:latin typeface="Times New Roman" panose="02020603050405020304" pitchFamily="18" charset="0"/>
              <a:cs typeface="Times New Roman" panose="02020603050405020304" pitchFamily="18" charset="0"/>
            </a:endParaRP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00" y="3511376"/>
            <a:ext cx="3938477" cy="1221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894" y="4831938"/>
            <a:ext cx="39243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470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7" name="Google Shape;347;p38"/>
          <p:cNvSpPr txBox="1"/>
          <p:nvPr/>
        </p:nvSpPr>
        <p:spPr>
          <a:xfrm>
            <a:off x="623392" y="228600"/>
            <a:ext cx="10806608" cy="680194"/>
          </a:xfrm>
          <a:prstGeom prst="rect">
            <a:avLst/>
          </a:prstGeom>
          <a:noFill/>
          <a:ln>
            <a:noFill/>
          </a:ln>
        </p:spPr>
        <p:txBody>
          <a:bodyPr spcFirstLastPara="1" wrap="square" lIns="91425" tIns="45700" rIns="91425" bIns="45700" anchor="t" anchorCtr="0">
            <a:noAutofit/>
          </a:bodyPr>
          <a:lstStyle/>
          <a:p>
            <a:pPr lvl="0">
              <a:buClr>
                <a:schemeClr val="dk2"/>
              </a:buClr>
              <a:buSzPts val="4000"/>
            </a:pPr>
            <a:r>
              <a:rPr lang="en-US" sz="4000" dirty="0">
                <a:solidFill>
                  <a:schemeClr val="dk1"/>
                </a:solidFill>
                <a:latin typeface="Times New Roman" panose="02020603050405020304"/>
                <a:ea typeface="Times New Roman" panose="02020603050405020304"/>
                <a:cs typeface="Times New Roman" panose="02020603050405020304"/>
              </a:rPr>
              <a:t>Results and Discussions</a:t>
            </a:r>
            <a:endParaRPr sz="4000" b="1" dirty="0">
              <a:solidFill>
                <a:srgbClr val="000000"/>
              </a:solidFill>
              <a:latin typeface="Times New Roman"/>
              <a:ea typeface="Times New Roman"/>
              <a:cs typeface="Times New Roman"/>
              <a:sym typeface="Times New Roman"/>
            </a:endParaRPr>
          </a:p>
        </p:txBody>
      </p:sp>
      <p:pic>
        <p:nvPicPr>
          <p:cNvPr id="348" name="Google Shape;348;p38"/>
          <p:cNvPicPr preferRelativeResize="0"/>
          <p:nvPr/>
        </p:nvPicPr>
        <p:blipFill rotWithShape="1">
          <a:blip r:embed="rId3">
            <a:alphaModFix/>
          </a:blip>
          <a:srcRect/>
          <a:stretch/>
        </p:blipFill>
        <p:spPr>
          <a:xfrm>
            <a:off x="11074400" y="6172200"/>
            <a:ext cx="711200" cy="524282"/>
          </a:xfrm>
          <a:prstGeom prst="rect">
            <a:avLst/>
          </a:prstGeom>
          <a:noFill/>
          <a:ln>
            <a:noFill/>
          </a:ln>
        </p:spPr>
      </p:pic>
      <p:sp>
        <p:nvSpPr>
          <p:cNvPr id="351" name="Google Shape;351;p38"/>
          <p:cNvSpPr txBox="1"/>
          <p:nvPr/>
        </p:nvSpPr>
        <p:spPr>
          <a:xfrm>
            <a:off x="623392" y="1447800"/>
            <a:ext cx="10959008" cy="457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210"/>
              <a:buFont typeface="Noto Sans Symbols"/>
              <a:buNone/>
            </a:pPr>
            <a:endParaRPr sz="2600">
              <a:solidFill>
                <a:schemeClr val="dk1"/>
              </a:solidFill>
              <a:latin typeface="Libre Baskerville"/>
              <a:ea typeface="Libre Baskerville"/>
              <a:cs typeface="Libre Baskerville"/>
              <a:sym typeface="Libre Baskerville"/>
            </a:endParaRPr>
          </a:p>
          <a:p>
            <a:pPr marL="0" marR="0" lvl="0" indent="0" algn="l" rtl="0">
              <a:spcBef>
                <a:spcPts val="580"/>
              </a:spcBef>
              <a:spcAft>
                <a:spcPts val="0"/>
              </a:spcAft>
              <a:buClr>
                <a:schemeClr val="accent1"/>
              </a:buClr>
              <a:buSzPts val="2210"/>
              <a:buFont typeface="Noto Sans Symbols"/>
              <a:buNone/>
            </a:pPr>
            <a:endParaRPr sz="2600">
              <a:solidFill>
                <a:schemeClr val="dk1"/>
              </a:solidFill>
              <a:latin typeface="Libre Baskerville"/>
              <a:ea typeface="Libre Baskerville"/>
              <a:cs typeface="Libre Baskerville"/>
              <a:sym typeface="Libre Baskerville"/>
            </a:endParaRPr>
          </a:p>
          <a:p>
            <a:pPr marL="320040" marR="0" lvl="1" indent="0" algn="l" rtl="0">
              <a:spcBef>
                <a:spcPts val="370"/>
              </a:spcBef>
              <a:spcAft>
                <a:spcPts val="0"/>
              </a:spcAft>
              <a:buClr>
                <a:schemeClr val="accent2"/>
              </a:buClr>
              <a:buSzPts val="204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548640" marR="0" lvl="1" indent="-99059" algn="l" rtl="0">
              <a:spcBef>
                <a:spcPts val="370"/>
              </a:spcBef>
              <a:spcAft>
                <a:spcPts val="0"/>
              </a:spcAft>
              <a:buClr>
                <a:schemeClr val="accent2"/>
              </a:buClr>
              <a:buSzPts val="204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548640" marR="0" lvl="1" indent="-99059" algn="l" rtl="0">
              <a:spcBef>
                <a:spcPts val="370"/>
              </a:spcBef>
              <a:spcAft>
                <a:spcPts val="0"/>
              </a:spcAft>
              <a:buClr>
                <a:schemeClr val="accent2"/>
              </a:buClr>
              <a:buSzPts val="204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548640" marR="0" lvl="1" indent="-99059" algn="l" rtl="0">
              <a:spcBef>
                <a:spcPts val="370"/>
              </a:spcBef>
              <a:spcAft>
                <a:spcPts val="0"/>
              </a:spcAft>
              <a:buClr>
                <a:schemeClr val="accent2"/>
              </a:buClr>
              <a:buSzPts val="204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p:txBody>
      </p:sp>
      <p:sp>
        <p:nvSpPr>
          <p:cNvPr id="352" name="Google Shape;352;p38"/>
          <p:cNvSpPr txBox="1"/>
          <p:nvPr/>
        </p:nvSpPr>
        <p:spPr>
          <a:xfrm>
            <a:off x="609601" y="936503"/>
            <a:ext cx="10658764" cy="4419600"/>
          </a:xfrm>
          <a:prstGeom prst="rect">
            <a:avLst/>
          </a:prstGeom>
          <a:noFill/>
          <a:ln>
            <a:noFill/>
          </a:ln>
        </p:spPr>
        <p:txBody>
          <a:bodyPr spcFirstLastPara="1" wrap="square" lIns="91425" tIns="45700" rIns="91425" bIns="45700" anchor="t" anchorCtr="0">
            <a:noAutofit/>
          </a:bodyPr>
          <a:lstStyle/>
          <a:p>
            <a:pPr marL="342900" lvl="0" indent="-342900" algn="just">
              <a:buClr>
                <a:schemeClr val="accent1"/>
              </a:buClr>
              <a:buSzPts val="2210"/>
              <a:buFont typeface="Arial" panose="020B0604020202020204" pitchFamily="34" charset="0"/>
              <a:buChar char="•"/>
            </a:pPr>
            <a:endParaRPr lang="en-IN" sz="28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endParaRPr>
          </a:p>
          <a:p>
            <a:pPr marL="342900" lvl="0" indent="-342900" algn="just">
              <a:buClr>
                <a:schemeClr val="accent1"/>
              </a:buClr>
              <a:buSzPts val="2210"/>
              <a:buFont typeface="Arial" panose="020B0604020202020204" pitchFamily="34" charset="0"/>
              <a:buChar char="•"/>
            </a:pPr>
            <a:r>
              <a:rPr lang="en-IN" sz="28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rPr>
              <a:t>WEKA tool was used to do the classification.</a:t>
            </a:r>
          </a:p>
          <a:p>
            <a:pPr marL="342900" lvl="0" indent="-342900" algn="just">
              <a:buClr>
                <a:schemeClr val="accent1"/>
              </a:buClr>
              <a:buSzPts val="2210"/>
              <a:buFont typeface="Arial" panose="020B0604020202020204" pitchFamily="34" charset="0"/>
              <a:buChar char="•"/>
            </a:pPr>
            <a:r>
              <a:rPr lang="en-IN" sz="28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rPr>
              <a:t>The function </a:t>
            </a:r>
            <a:r>
              <a:rPr lang="en-IN" sz="28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rPr>
              <a:t>Multilayer Perceptron </a:t>
            </a:r>
            <a:r>
              <a:rPr lang="en-IN" sz="28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rPr>
              <a:t>in WEKA uses Back Propagation to classify instances.</a:t>
            </a:r>
          </a:p>
          <a:p>
            <a:pPr marL="342900" lvl="0" indent="-342900" algn="just">
              <a:buClr>
                <a:schemeClr val="accent1"/>
              </a:buClr>
              <a:buSzPts val="2210"/>
              <a:buFont typeface="Arial" panose="020B0604020202020204" pitchFamily="34" charset="0"/>
              <a:buChar char="•"/>
            </a:pPr>
            <a:r>
              <a:rPr lang="en-IN" sz="28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rPr>
              <a:t>70% of the data was used as training set.</a:t>
            </a:r>
          </a:p>
          <a:p>
            <a:pPr marL="342900" lvl="0" indent="-342900" algn="just">
              <a:buClr>
                <a:schemeClr val="accent1"/>
              </a:buClr>
              <a:buSzPts val="2210"/>
              <a:buFont typeface="Arial" panose="020B0604020202020204" pitchFamily="34" charset="0"/>
              <a:buChar char="•"/>
            </a:pPr>
            <a:r>
              <a:rPr lang="en-IN" sz="28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rPr>
              <a:t>30% of the data was used for testing on the trained model.</a:t>
            </a:r>
          </a:p>
          <a:p>
            <a:pPr marL="342900" lvl="0" indent="-342900" algn="just">
              <a:buClr>
                <a:schemeClr val="accent1"/>
              </a:buClr>
              <a:buSzPts val="2210"/>
              <a:buFont typeface="Arial" panose="020B0604020202020204" pitchFamily="34" charset="0"/>
              <a:buChar char="•"/>
            </a:pPr>
            <a:r>
              <a:rPr lang="en-IN" sz="28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rPr>
              <a:t>The prediction was obtained in the form of ‘Yes’/’No’ (whether the user will buy the product or not) .</a:t>
            </a:r>
          </a:p>
          <a:p>
            <a:pPr marL="342900" lvl="0" indent="-342900" algn="just">
              <a:buClr>
                <a:schemeClr val="accent1"/>
              </a:buClr>
              <a:buSzPts val="2210"/>
              <a:buFont typeface="Arial" panose="020B0604020202020204" pitchFamily="34" charset="0"/>
              <a:buChar char="•"/>
            </a:pPr>
            <a:endParaRPr lang="en-IN" sz="24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endParaRPr>
          </a:p>
          <a:p>
            <a:pPr marL="342900" lvl="0" indent="-342900" algn="just">
              <a:buClr>
                <a:schemeClr val="accent1"/>
              </a:buClr>
              <a:buSzPts val="2210"/>
              <a:buFont typeface="Arial" panose="020B0604020202020204" pitchFamily="34" charset="0"/>
              <a:buChar char="•"/>
            </a:pPr>
            <a:endParaRPr lang="en-IN" sz="24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endParaRPr>
          </a:p>
        </p:txBody>
      </p:sp>
      <p:sp>
        <p:nvSpPr>
          <p:cNvPr id="10" name="Google Shape;215;p26"/>
          <p:cNvSpPr txBox="1">
            <a:spLocks noGrp="1"/>
          </p:cNvSpPr>
          <p:nvPr>
            <p:ph type="ftr" idx="11"/>
          </p:nvPr>
        </p:nvSpPr>
        <p:spPr>
          <a:xfrm>
            <a:off x="1016000" y="6239282"/>
            <a:ext cx="8432800"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0" i="0" u="none" strike="noStrike" cap="none" dirty="0" smtClean="0">
                <a:solidFill>
                  <a:schemeClr val="dk2"/>
                </a:solidFill>
                <a:latin typeface="Libre Baskerville"/>
                <a:ea typeface="Libre Baskerville"/>
                <a:cs typeface="Libre Baskerville"/>
                <a:sym typeface="Libre Baskerville"/>
              </a:rPr>
              <a:t>Customer Behaviour Prediction Using Web Usage Mining              </a:t>
            </a:r>
            <a:endParaRPr sz="1400" b="0" i="0" u="none" strike="noStrike" cap="none" dirty="0">
              <a:solidFill>
                <a:srgbClr val="1F497D"/>
              </a:solidFill>
              <a:latin typeface="Times New Roman"/>
              <a:ea typeface="Times New Roman"/>
              <a:cs typeface="Times New Roman"/>
              <a:sym typeface="Times New Roman"/>
            </a:endParaRPr>
          </a:p>
        </p:txBody>
      </p:sp>
      <p:sp>
        <p:nvSpPr>
          <p:cNvPr id="11" name="Google Shape;212;p26"/>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US" sz="1400" b="0" i="0" u="none" strike="noStrike" cap="none">
                <a:solidFill>
                  <a:srgbClr val="FFFFFF"/>
                </a:solidFill>
                <a:latin typeface="Source Sans Pro"/>
                <a:ea typeface="Source Sans Pro"/>
                <a:cs typeface="Source Sans Pro"/>
                <a:sym typeface="Source Sans Pro"/>
              </a:rPr>
              <a:t>21</a:t>
            </a:fld>
            <a:endParaRPr sz="1400" b="0" i="0" u="none" strike="noStrike" cap="none" dirty="0">
              <a:solidFill>
                <a:srgbClr val="FFFFFF"/>
              </a:solidFill>
              <a:latin typeface="Source Sans Pro"/>
              <a:ea typeface="Source Sans Pro"/>
              <a:cs typeface="Source Sans Pro"/>
              <a:sym typeface="Source Sans Pro"/>
            </a:endParaRPr>
          </a:p>
        </p:txBody>
      </p:sp>
      <p:sp>
        <p:nvSpPr>
          <p:cNvPr id="12" name="Date Placeholder 1"/>
          <p:cNvSpPr>
            <a:spLocks noGrp="1"/>
          </p:cNvSpPr>
          <p:nvPr>
            <p:ph type="dt" idx="10"/>
          </p:nvPr>
        </p:nvSpPr>
        <p:spPr>
          <a:xfrm>
            <a:off x="7554036" y="6237292"/>
            <a:ext cx="3302000" cy="476250"/>
          </a:xfrm>
        </p:spPr>
        <p:txBody>
          <a:bodyPr/>
          <a:lstStyle/>
          <a:p>
            <a:fld id="{B9072EC8-ED24-435A-AC71-74FA5CB31447}" type="datetime1">
              <a:rPr lang="en-IN" smtClean="0"/>
              <a:t>30-03-2020</a:t>
            </a:fld>
            <a:endParaRPr lang="en-IN" dirty="0"/>
          </a:p>
        </p:txBody>
      </p:sp>
    </p:spTree>
    <p:extLst>
      <p:ext uri="{BB962C8B-B14F-4D97-AF65-F5344CB8AC3E}">
        <p14:creationId xmlns:p14="http://schemas.microsoft.com/office/powerpoint/2010/main" val="1330696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7" name="Google Shape;347;p38"/>
          <p:cNvSpPr txBox="1"/>
          <p:nvPr/>
        </p:nvSpPr>
        <p:spPr>
          <a:xfrm>
            <a:off x="623392" y="228600"/>
            <a:ext cx="10806608" cy="68019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4000"/>
              <a:buFont typeface="Times New Roman"/>
              <a:buNone/>
            </a:pPr>
            <a:r>
              <a:rPr lang="en-US" sz="4000" b="1" dirty="0" smtClean="0">
                <a:latin typeface="Times New Roman"/>
                <a:cs typeface="Times New Roman"/>
                <a:sym typeface="Times New Roman"/>
              </a:rPr>
              <a:t>Results and Discussions</a:t>
            </a:r>
            <a:endParaRPr dirty="0"/>
          </a:p>
          <a:p>
            <a:pPr marL="0" marR="0" lvl="0" indent="0" algn="ctr" rtl="0">
              <a:spcBef>
                <a:spcPts val="0"/>
              </a:spcBef>
              <a:spcAft>
                <a:spcPts val="0"/>
              </a:spcAft>
              <a:buClr>
                <a:schemeClr val="dk2"/>
              </a:buClr>
              <a:buSzPts val="4000"/>
              <a:buFont typeface="Source Sans Pro"/>
              <a:buNone/>
            </a:pPr>
            <a:endParaRPr sz="4000" b="1" dirty="0">
              <a:solidFill>
                <a:srgbClr val="000000"/>
              </a:solidFill>
              <a:latin typeface="Times New Roman"/>
              <a:ea typeface="Times New Roman"/>
              <a:cs typeface="Times New Roman"/>
              <a:sym typeface="Times New Roman"/>
            </a:endParaRPr>
          </a:p>
        </p:txBody>
      </p:sp>
      <p:pic>
        <p:nvPicPr>
          <p:cNvPr id="348" name="Google Shape;348;p38"/>
          <p:cNvPicPr preferRelativeResize="0"/>
          <p:nvPr/>
        </p:nvPicPr>
        <p:blipFill rotWithShape="1">
          <a:blip r:embed="rId3">
            <a:alphaModFix/>
          </a:blip>
          <a:srcRect/>
          <a:stretch/>
        </p:blipFill>
        <p:spPr>
          <a:xfrm>
            <a:off x="11074400" y="6172200"/>
            <a:ext cx="711200" cy="524282"/>
          </a:xfrm>
          <a:prstGeom prst="rect">
            <a:avLst/>
          </a:prstGeom>
          <a:noFill/>
          <a:ln>
            <a:noFill/>
          </a:ln>
        </p:spPr>
      </p:pic>
      <p:sp>
        <p:nvSpPr>
          <p:cNvPr id="351" name="Google Shape;351;p38"/>
          <p:cNvSpPr txBox="1"/>
          <p:nvPr/>
        </p:nvSpPr>
        <p:spPr>
          <a:xfrm>
            <a:off x="623392" y="1447800"/>
            <a:ext cx="10959008" cy="457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210"/>
              <a:buFont typeface="Noto Sans Symbols"/>
              <a:buNone/>
            </a:pPr>
            <a:endParaRPr sz="2600">
              <a:solidFill>
                <a:schemeClr val="dk1"/>
              </a:solidFill>
              <a:latin typeface="Libre Baskerville"/>
              <a:ea typeface="Libre Baskerville"/>
              <a:cs typeface="Libre Baskerville"/>
              <a:sym typeface="Libre Baskerville"/>
            </a:endParaRPr>
          </a:p>
          <a:p>
            <a:pPr marL="0" marR="0" lvl="0" indent="0" algn="l" rtl="0">
              <a:spcBef>
                <a:spcPts val="580"/>
              </a:spcBef>
              <a:spcAft>
                <a:spcPts val="0"/>
              </a:spcAft>
              <a:buClr>
                <a:schemeClr val="accent1"/>
              </a:buClr>
              <a:buSzPts val="2210"/>
              <a:buFont typeface="Noto Sans Symbols"/>
              <a:buNone/>
            </a:pPr>
            <a:endParaRPr sz="2600">
              <a:solidFill>
                <a:schemeClr val="dk1"/>
              </a:solidFill>
              <a:latin typeface="Libre Baskerville"/>
              <a:ea typeface="Libre Baskerville"/>
              <a:cs typeface="Libre Baskerville"/>
              <a:sym typeface="Libre Baskerville"/>
            </a:endParaRPr>
          </a:p>
          <a:p>
            <a:pPr marL="320040" marR="0" lvl="1" indent="0" algn="l" rtl="0">
              <a:spcBef>
                <a:spcPts val="370"/>
              </a:spcBef>
              <a:spcAft>
                <a:spcPts val="0"/>
              </a:spcAft>
              <a:buClr>
                <a:schemeClr val="accent2"/>
              </a:buClr>
              <a:buSzPts val="204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548640" marR="0" lvl="1" indent="-99059" algn="l" rtl="0">
              <a:spcBef>
                <a:spcPts val="370"/>
              </a:spcBef>
              <a:spcAft>
                <a:spcPts val="0"/>
              </a:spcAft>
              <a:buClr>
                <a:schemeClr val="accent2"/>
              </a:buClr>
              <a:buSzPts val="204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548640" marR="0" lvl="1" indent="-99059" algn="l" rtl="0">
              <a:spcBef>
                <a:spcPts val="370"/>
              </a:spcBef>
              <a:spcAft>
                <a:spcPts val="0"/>
              </a:spcAft>
              <a:buClr>
                <a:schemeClr val="accent2"/>
              </a:buClr>
              <a:buSzPts val="204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548640" marR="0" lvl="1" indent="-99059" algn="l" rtl="0">
              <a:spcBef>
                <a:spcPts val="370"/>
              </a:spcBef>
              <a:spcAft>
                <a:spcPts val="0"/>
              </a:spcAft>
              <a:buClr>
                <a:schemeClr val="accent2"/>
              </a:buClr>
              <a:buSzPts val="204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p:txBody>
      </p:sp>
      <p:sp>
        <p:nvSpPr>
          <p:cNvPr id="352" name="Google Shape;352;p38"/>
          <p:cNvSpPr txBox="1"/>
          <p:nvPr/>
        </p:nvSpPr>
        <p:spPr>
          <a:xfrm>
            <a:off x="609601" y="936503"/>
            <a:ext cx="10658764" cy="4419600"/>
          </a:xfrm>
          <a:prstGeom prst="rect">
            <a:avLst/>
          </a:prstGeom>
          <a:noFill/>
          <a:ln>
            <a:noFill/>
          </a:ln>
        </p:spPr>
        <p:txBody>
          <a:bodyPr spcFirstLastPara="1" wrap="square" lIns="91425" tIns="45700" rIns="91425" bIns="45700" anchor="t" anchorCtr="0">
            <a:noAutofit/>
          </a:bodyPr>
          <a:lstStyle/>
          <a:p>
            <a:pPr lvl="0" algn="just">
              <a:buClr>
                <a:schemeClr val="accent1"/>
              </a:buClr>
              <a:buSzPts val="2210"/>
            </a:pPr>
            <a:r>
              <a:rPr lang="en-IN" sz="2400" b="1" dirty="0" smtClean="0">
                <a:solidFill>
                  <a:schemeClr val="dk1"/>
                </a:solidFill>
                <a:latin typeface="Times New Roman" panose="02020603050405020304" pitchFamily="18" charset="0"/>
                <a:ea typeface="Libre Baskerville"/>
                <a:cs typeface="Times New Roman" panose="02020603050405020304" pitchFamily="18" charset="0"/>
                <a:sym typeface="Libre Baskerville"/>
              </a:rPr>
              <a:t>Prediction obtained using WEKA  </a:t>
            </a:r>
          </a:p>
          <a:p>
            <a:pPr marL="342900" lvl="0" indent="-342900" algn="just">
              <a:buClr>
                <a:schemeClr val="accent1"/>
              </a:buClr>
              <a:buSzPts val="2210"/>
              <a:buFont typeface="Arial" panose="020B0604020202020204" pitchFamily="34" charset="0"/>
              <a:buChar char="•"/>
            </a:pPr>
            <a:endParaRPr lang="en-IN" sz="24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endParaRPr>
          </a:p>
          <a:p>
            <a:pPr marL="342900" lvl="0" indent="-342900" algn="just">
              <a:buClr>
                <a:schemeClr val="accent1"/>
              </a:buClr>
              <a:buSzPts val="2210"/>
              <a:buFont typeface="Arial" panose="020B0604020202020204" pitchFamily="34" charset="0"/>
              <a:buChar char="•"/>
            </a:pPr>
            <a:endParaRPr lang="en-IN" sz="2400" dirty="0" smtClean="0">
              <a:solidFill>
                <a:schemeClr val="dk1"/>
              </a:solidFill>
              <a:latin typeface="Times New Roman" panose="02020603050405020304" pitchFamily="18" charset="0"/>
              <a:ea typeface="Libre Baskerville"/>
              <a:cs typeface="Times New Roman" panose="02020603050405020304" pitchFamily="18" charset="0"/>
              <a:sym typeface="Libre Baskerville"/>
            </a:endParaRPr>
          </a:p>
        </p:txBody>
      </p:sp>
      <p:sp>
        <p:nvSpPr>
          <p:cNvPr id="10" name="Google Shape;215;p26"/>
          <p:cNvSpPr txBox="1">
            <a:spLocks noGrp="1"/>
          </p:cNvSpPr>
          <p:nvPr>
            <p:ph type="ftr" idx="11"/>
          </p:nvPr>
        </p:nvSpPr>
        <p:spPr>
          <a:xfrm>
            <a:off x="1016000" y="6239282"/>
            <a:ext cx="8432800"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0" i="0" u="none" strike="noStrike" cap="none" dirty="0" smtClean="0">
                <a:solidFill>
                  <a:schemeClr val="dk2"/>
                </a:solidFill>
                <a:latin typeface="Libre Baskerville"/>
                <a:ea typeface="Libre Baskerville"/>
                <a:cs typeface="Libre Baskerville"/>
                <a:sym typeface="Libre Baskerville"/>
              </a:rPr>
              <a:t>Customer Behaviour Prediction Using Web Usage Mining              </a:t>
            </a:r>
            <a:endParaRPr sz="1400" b="0" i="0" u="none" strike="noStrike" cap="none" dirty="0">
              <a:solidFill>
                <a:srgbClr val="1F497D"/>
              </a:solidFill>
              <a:latin typeface="Times New Roman"/>
              <a:ea typeface="Times New Roman"/>
              <a:cs typeface="Times New Roman"/>
              <a:sym typeface="Times New Roman"/>
            </a:endParaRPr>
          </a:p>
        </p:txBody>
      </p:sp>
      <p:sp>
        <p:nvSpPr>
          <p:cNvPr id="11" name="Google Shape;212;p26"/>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US" sz="1400" b="0" i="0" u="none" strike="noStrike" cap="none">
                <a:solidFill>
                  <a:srgbClr val="FFFFFF"/>
                </a:solidFill>
                <a:latin typeface="Source Sans Pro"/>
                <a:ea typeface="Source Sans Pro"/>
                <a:cs typeface="Source Sans Pro"/>
                <a:sym typeface="Source Sans Pro"/>
              </a:rPr>
              <a:t>22</a:t>
            </a:fld>
            <a:endParaRPr sz="1400" b="0" i="0" u="none" strike="noStrike" cap="none" dirty="0">
              <a:solidFill>
                <a:srgbClr val="FFFFFF"/>
              </a:solidFill>
              <a:latin typeface="Source Sans Pro"/>
              <a:ea typeface="Source Sans Pro"/>
              <a:cs typeface="Source Sans Pro"/>
              <a:sym typeface="Source Sans Pro"/>
            </a:endParaRPr>
          </a:p>
        </p:txBody>
      </p:sp>
      <p:sp>
        <p:nvSpPr>
          <p:cNvPr id="12" name="Date Placeholder 1"/>
          <p:cNvSpPr>
            <a:spLocks noGrp="1"/>
          </p:cNvSpPr>
          <p:nvPr>
            <p:ph type="dt" idx="10"/>
          </p:nvPr>
        </p:nvSpPr>
        <p:spPr>
          <a:xfrm>
            <a:off x="7554036" y="6237292"/>
            <a:ext cx="3302000" cy="476250"/>
          </a:xfrm>
        </p:spPr>
        <p:txBody>
          <a:bodyPr/>
          <a:lstStyle/>
          <a:p>
            <a:fld id="{B9072EC8-ED24-435A-AC71-74FA5CB31447}" type="datetime1">
              <a:rPr lang="en-IN" smtClean="0"/>
              <a:t>30-03-2020</a:t>
            </a:fld>
            <a:endParaRPr lang="en-IN"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824" y="1447800"/>
            <a:ext cx="9894627" cy="4592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4803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Google Shape;404;p43"/>
          <p:cNvSpPr txBox="1"/>
          <p:nvPr/>
        </p:nvSpPr>
        <p:spPr>
          <a:xfrm>
            <a:off x="623392" y="228600"/>
            <a:ext cx="10806608" cy="680194"/>
          </a:xfrm>
          <a:prstGeom prst="rect">
            <a:avLst/>
          </a:prstGeom>
          <a:noFill/>
          <a:ln>
            <a:noFill/>
          </a:ln>
        </p:spPr>
        <p:txBody>
          <a:bodyPr spcFirstLastPara="1" wrap="square" lIns="91425" tIns="45700" rIns="91425" bIns="45700" anchor="t" anchorCtr="0">
            <a:noAutofit/>
          </a:bodyPr>
          <a:lstStyle/>
          <a:p>
            <a:pPr algn="ctr">
              <a:buClr>
                <a:schemeClr val="dk2"/>
              </a:buClr>
              <a:buSzPts val="4000"/>
            </a:pPr>
            <a:r>
              <a:rPr lang="en-US" sz="4000" b="1" dirty="0">
                <a:latin typeface="Times New Roman"/>
                <a:cs typeface="Times New Roman"/>
                <a:sym typeface="Times New Roman"/>
              </a:rPr>
              <a:t>Results and Discussions</a:t>
            </a:r>
            <a:endParaRPr lang="en-US" sz="4000" dirty="0"/>
          </a:p>
          <a:p>
            <a:pPr marL="0" marR="0" lvl="0" indent="0" algn="ctr" rtl="0">
              <a:spcBef>
                <a:spcPts val="0"/>
              </a:spcBef>
              <a:spcAft>
                <a:spcPts val="0"/>
              </a:spcAft>
              <a:buClr>
                <a:schemeClr val="dk2"/>
              </a:buClr>
              <a:buSzPts val="4000"/>
              <a:buFont typeface="Source Sans Pro"/>
              <a:buNone/>
            </a:pPr>
            <a:endParaRPr sz="4000" b="1" dirty="0">
              <a:solidFill>
                <a:srgbClr val="000000"/>
              </a:solidFill>
              <a:latin typeface="Times New Roman"/>
              <a:ea typeface="Times New Roman"/>
              <a:cs typeface="Times New Roman"/>
              <a:sym typeface="Times New Roman"/>
            </a:endParaRPr>
          </a:p>
        </p:txBody>
      </p:sp>
      <p:pic>
        <p:nvPicPr>
          <p:cNvPr id="405" name="Google Shape;405;p43"/>
          <p:cNvPicPr preferRelativeResize="0"/>
          <p:nvPr/>
        </p:nvPicPr>
        <p:blipFill rotWithShape="1">
          <a:blip r:embed="rId3">
            <a:alphaModFix/>
          </a:blip>
          <a:srcRect/>
          <a:stretch/>
        </p:blipFill>
        <p:spPr>
          <a:xfrm>
            <a:off x="11074400" y="6172200"/>
            <a:ext cx="711200" cy="524282"/>
          </a:xfrm>
          <a:prstGeom prst="rect">
            <a:avLst/>
          </a:prstGeom>
          <a:noFill/>
          <a:ln>
            <a:noFill/>
          </a:ln>
        </p:spPr>
      </p:pic>
      <p:sp>
        <p:nvSpPr>
          <p:cNvPr id="408" name="Google Shape;408;p43"/>
          <p:cNvSpPr txBox="1"/>
          <p:nvPr/>
        </p:nvSpPr>
        <p:spPr>
          <a:xfrm>
            <a:off x="623392" y="1447800"/>
            <a:ext cx="10959008" cy="4572000"/>
          </a:xfrm>
          <a:prstGeom prst="rect">
            <a:avLst/>
          </a:prstGeom>
          <a:noFill/>
          <a:ln>
            <a:noFill/>
          </a:ln>
        </p:spPr>
        <p:txBody>
          <a:bodyPr spcFirstLastPara="1" wrap="square" lIns="91425" tIns="45700" rIns="91425" bIns="45700" anchor="t" anchorCtr="0">
            <a:noAutofit/>
          </a:bodyPr>
          <a:lstStyle/>
          <a:p>
            <a:pPr algn="just">
              <a:buClr>
                <a:schemeClr val="accent1"/>
              </a:buClr>
              <a:buSzPts val="2210"/>
            </a:pPr>
            <a:r>
              <a:rPr lang="en-IN" sz="2400" b="1" dirty="0" smtClean="0">
                <a:solidFill>
                  <a:schemeClr val="dk1"/>
                </a:solidFill>
                <a:latin typeface="Times New Roman" panose="02020603050405020304" pitchFamily="18" charset="0"/>
                <a:ea typeface="Libre Baskerville"/>
                <a:cs typeface="Times New Roman" panose="02020603050405020304" pitchFamily="18" charset="0"/>
                <a:sym typeface="Libre Baskerville"/>
              </a:rPr>
              <a:t>RMSE </a:t>
            </a:r>
            <a:r>
              <a:rPr lang="en-IN" sz="2400" b="1" dirty="0">
                <a:solidFill>
                  <a:schemeClr val="dk1"/>
                </a:solidFill>
                <a:latin typeface="Times New Roman" panose="02020603050405020304" pitchFamily="18" charset="0"/>
                <a:ea typeface="Libre Baskerville"/>
                <a:cs typeface="Times New Roman" panose="02020603050405020304" pitchFamily="18" charset="0"/>
                <a:sym typeface="Libre Baskerville"/>
              </a:rPr>
              <a:t>(Root Mean Square Error)</a:t>
            </a:r>
          </a:p>
          <a:p>
            <a:pPr lvl="0" algn="just">
              <a:buClr>
                <a:schemeClr val="accent1"/>
              </a:buClr>
              <a:buSzPts val="2210"/>
            </a:pPr>
            <a:endParaRPr lang="en-IN" sz="2400" dirty="0">
              <a:latin typeface="Times New Roman" pitchFamily="18" charset="0"/>
              <a:cs typeface="Times New Roman" pitchFamily="18" charset="0"/>
            </a:endParaRPr>
          </a:p>
        </p:txBody>
      </p:sp>
      <p:sp>
        <p:nvSpPr>
          <p:cNvPr id="9" name="Google Shape;215;p26"/>
          <p:cNvSpPr txBox="1">
            <a:spLocks noGrp="1"/>
          </p:cNvSpPr>
          <p:nvPr>
            <p:ph type="ftr" idx="11"/>
          </p:nvPr>
        </p:nvSpPr>
        <p:spPr>
          <a:xfrm>
            <a:off x="1016000" y="6239282"/>
            <a:ext cx="8432800"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0" i="0" u="none" strike="noStrike" cap="none" dirty="0" smtClean="0">
                <a:solidFill>
                  <a:schemeClr val="dk2"/>
                </a:solidFill>
                <a:latin typeface="Libre Baskerville"/>
                <a:ea typeface="Libre Baskerville"/>
                <a:cs typeface="Libre Baskerville"/>
                <a:sym typeface="Libre Baskerville"/>
              </a:rPr>
              <a:t>Customer Behaviour Prediction Using Web Usage Mining              </a:t>
            </a:r>
            <a:endParaRPr sz="1400" b="0" i="0" u="none" strike="noStrike" cap="none" dirty="0">
              <a:solidFill>
                <a:srgbClr val="1F497D"/>
              </a:solidFill>
              <a:latin typeface="Times New Roman"/>
              <a:ea typeface="Times New Roman"/>
              <a:cs typeface="Times New Roman"/>
              <a:sym typeface="Times New Roman"/>
            </a:endParaRPr>
          </a:p>
        </p:txBody>
      </p:sp>
      <p:sp>
        <p:nvSpPr>
          <p:cNvPr id="10" name="Google Shape;212;p26"/>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US" sz="1400" b="0" i="0" u="none" strike="noStrike" cap="none">
                <a:solidFill>
                  <a:srgbClr val="FFFFFF"/>
                </a:solidFill>
                <a:latin typeface="Source Sans Pro"/>
                <a:ea typeface="Source Sans Pro"/>
                <a:cs typeface="Source Sans Pro"/>
                <a:sym typeface="Source Sans Pro"/>
              </a:rPr>
              <a:t>23</a:t>
            </a:fld>
            <a:endParaRPr sz="1400" b="0" i="0" u="none" strike="noStrike" cap="none" dirty="0">
              <a:solidFill>
                <a:srgbClr val="FFFFFF"/>
              </a:solidFill>
              <a:latin typeface="Source Sans Pro"/>
              <a:ea typeface="Source Sans Pro"/>
              <a:cs typeface="Source Sans Pro"/>
              <a:sym typeface="Source Sans Pro"/>
            </a:endParaRPr>
          </a:p>
        </p:txBody>
      </p:sp>
      <p:sp>
        <p:nvSpPr>
          <p:cNvPr id="11" name="Date Placeholder 1"/>
          <p:cNvSpPr>
            <a:spLocks noGrp="1"/>
          </p:cNvSpPr>
          <p:nvPr>
            <p:ph type="dt" idx="10"/>
          </p:nvPr>
        </p:nvSpPr>
        <p:spPr>
          <a:xfrm>
            <a:off x="7554036" y="6237292"/>
            <a:ext cx="3302000" cy="476250"/>
          </a:xfrm>
        </p:spPr>
        <p:txBody>
          <a:bodyPr/>
          <a:lstStyle/>
          <a:p>
            <a:fld id="{B9072EC8-ED24-435A-AC71-74FA5CB31447}" type="datetime1">
              <a:rPr lang="en-IN" smtClean="0"/>
              <a:t>30-03-2020</a:t>
            </a:fld>
            <a:endParaRPr lang="en-IN"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399" y="2008133"/>
            <a:ext cx="5835431"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1988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74320" lvl="0" indent="-274320">
              <a:spcBef>
                <a:spcPts val="580"/>
              </a:spcBef>
            </a:pPr>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lang="en-US" dirty="0"/>
          </a:p>
        </p:txBody>
      </p:sp>
      <p:sp>
        <p:nvSpPr>
          <p:cNvPr id="3" name="Content Placeholder 2"/>
          <p:cNvSpPr>
            <a:spLocks noGrp="1"/>
          </p:cNvSpPr>
          <p:nvPr>
            <p:ph idx="1"/>
          </p:nvPr>
        </p:nvSpPr>
        <p:spPr>
          <a:xfrm>
            <a:off x="609600" y="1447800"/>
            <a:ext cx="10972800" cy="4678363"/>
          </a:xfrm>
          <a:ln>
            <a:solidFill>
              <a:schemeClr val="tx1"/>
            </a:solidFill>
          </a:ln>
        </p:spPr>
        <p:txBody>
          <a:bodyPr/>
          <a:lstStyle/>
          <a:p>
            <a:pPr marL="0" lvl="0" indent="0" algn="just">
              <a:lnSpc>
                <a:spcPct val="150000"/>
              </a:lnSpc>
              <a:spcBef>
                <a:spcPts val="0"/>
              </a:spcBef>
              <a:buClr>
                <a:srgbClr val="4F81BD"/>
              </a:buClr>
              <a:buSzPts val="2210"/>
              <a:buNone/>
            </a:pPr>
            <a:r>
              <a:rPr lang="en-US" sz="2400" kern="0" dirty="0">
                <a:solidFill>
                  <a:srgbClr val="000000"/>
                </a:solidFill>
                <a:latin typeface="Times New Roman" panose="02020603050405020304" pitchFamily="18" charset="0"/>
                <a:cs typeface="Times New Roman" panose="02020603050405020304" pitchFamily="18" charset="0"/>
                <a:sym typeface="Libre Baskerville"/>
              </a:rPr>
              <a:t>In this project, we will introduce an approach so as to predict customers’ shopping patterns from mouse movements and website logs in order to predict if a customer will buy the items he/she has added to his /her basket.  Artificial Neural Networks model (BPNN) will be used to extract online customers’ behavior patterns</a:t>
            </a:r>
            <a:r>
              <a:rPr lang="en-US" sz="2400" kern="0" dirty="0" smtClean="0">
                <a:solidFill>
                  <a:srgbClr val="000000"/>
                </a:solidFill>
                <a:latin typeface="Times New Roman" panose="02020603050405020304" pitchFamily="18" charset="0"/>
                <a:cs typeface="Times New Roman" panose="02020603050405020304" pitchFamily="18" charset="0"/>
                <a:sym typeface="Libre Baskerville"/>
              </a:rPr>
              <a:t>. The prediction can be used for various marketing strategies in the website.</a:t>
            </a:r>
          </a:p>
          <a:p>
            <a:pPr marL="0" lvl="0" indent="0" algn="just">
              <a:lnSpc>
                <a:spcPct val="150000"/>
              </a:lnSpc>
              <a:spcBef>
                <a:spcPts val="0"/>
              </a:spcBef>
              <a:buClr>
                <a:srgbClr val="4F81BD"/>
              </a:buClr>
              <a:buSzPts val="2210"/>
              <a:buNone/>
            </a:pPr>
            <a:r>
              <a:rPr lang="en-US" sz="2400" kern="0" dirty="0" smtClean="0">
                <a:solidFill>
                  <a:srgbClr val="000000"/>
                </a:solidFill>
                <a:latin typeface="Times New Roman" panose="02020603050405020304" pitchFamily="18" charset="0"/>
                <a:cs typeface="Times New Roman" panose="02020603050405020304" pitchFamily="18" charset="0"/>
                <a:sym typeface="Libre Baskerville"/>
              </a:rPr>
              <a:t>Based on these results ,if the customer is not buying any product even after putting it in cart ,we can attract customer by giving discounts and convert them in to </a:t>
            </a:r>
            <a:r>
              <a:rPr lang="en-US" sz="2400" kern="0" dirty="0" smtClean="0">
                <a:solidFill>
                  <a:srgbClr val="000000"/>
                </a:solidFill>
                <a:latin typeface="Times New Roman" panose="02020603050405020304" pitchFamily="18" charset="0"/>
                <a:cs typeface="Times New Roman" panose="02020603050405020304" pitchFamily="18" charset="0"/>
                <a:sym typeface="Libre Baskerville"/>
              </a:rPr>
              <a:t>punchers</a:t>
            </a:r>
          </a:p>
          <a:p>
            <a:pPr marL="0" lvl="0" indent="0" algn="just">
              <a:lnSpc>
                <a:spcPct val="150000"/>
              </a:lnSpc>
              <a:spcBef>
                <a:spcPts val="0"/>
              </a:spcBef>
              <a:buClr>
                <a:srgbClr val="4F81BD"/>
              </a:buClr>
              <a:buSzPts val="2210"/>
              <a:buNone/>
            </a:pPr>
            <a:r>
              <a:rPr lang="en-US" sz="2400" kern="0" dirty="0" smtClean="0">
                <a:solidFill>
                  <a:srgbClr val="000000"/>
                </a:solidFill>
                <a:latin typeface="Times New Roman" panose="02020603050405020304" pitchFamily="18" charset="0"/>
                <a:cs typeface="Times New Roman" panose="02020603050405020304" pitchFamily="18" charset="0"/>
                <a:sym typeface="Libre Baskerville"/>
              </a:rPr>
              <a:t>.</a:t>
            </a:r>
            <a:endParaRPr lang="en-US" sz="2400" kern="0" dirty="0">
              <a:solidFill>
                <a:srgbClr val="000000"/>
              </a:solidFill>
              <a:latin typeface="Times New Roman" panose="02020603050405020304" pitchFamily="18" charset="0"/>
              <a:cs typeface="Times New Roman" panose="02020603050405020304" pitchFamily="18" charset="0"/>
              <a:sym typeface="Libre Baskerville"/>
            </a:endParaRPr>
          </a:p>
          <a:p>
            <a:endParaRPr lang="en-US" dirty="0"/>
          </a:p>
        </p:txBody>
      </p:sp>
    </p:spTree>
    <p:extLst>
      <p:ext uri="{BB962C8B-B14F-4D97-AF65-F5344CB8AC3E}">
        <p14:creationId xmlns:p14="http://schemas.microsoft.com/office/powerpoint/2010/main" val="991537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1277600" cy="1143000"/>
          </a:xfrm>
        </p:spPr>
        <p:txBody>
          <a:bodyPr>
            <a:normAutofit/>
          </a:bodyPr>
          <a:lstStyle/>
          <a:p>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lang="en-US" dirty="0"/>
          </a:p>
        </p:txBody>
      </p:sp>
      <p:sp>
        <p:nvSpPr>
          <p:cNvPr id="3" name="Content Placeholder 2"/>
          <p:cNvSpPr>
            <a:spLocks noGrp="1"/>
          </p:cNvSpPr>
          <p:nvPr>
            <p:ph idx="1"/>
          </p:nvPr>
        </p:nvSpPr>
        <p:spPr>
          <a:xfrm>
            <a:off x="415636" y="1995056"/>
            <a:ext cx="11277600" cy="4754563"/>
          </a:xfrm>
          <a:ln>
            <a:solidFill>
              <a:schemeClr val="tx1"/>
            </a:solidFill>
          </a:ln>
        </p:spPr>
        <p:txBody>
          <a:bodyPr/>
          <a:lstStyle/>
          <a:p>
            <a:pPr marL="0" lvl="0" indent="0" algn="just">
              <a:spcBef>
                <a:spcPts val="0"/>
              </a:spcBef>
              <a:buClr>
                <a:srgbClr val="000000"/>
              </a:buClr>
              <a:buNone/>
            </a:pPr>
            <a:r>
              <a:rPr lang="en-US" sz="2000" kern="0" dirty="0" smtClean="0">
                <a:solidFill>
                  <a:srgbClr val="000000"/>
                </a:solidFill>
                <a:latin typeface="Times New Roman" pitchFamily="18" charset="0"/>
                <a:ea typeface="Times New Roman"/>
                <a:cs typeface="Times New Roman" pitchFamily="18" charset="0"/>
                <a:sym typeface="Times New Roman"/>
              </a:rPr>
              <a:t>[</a:t>
            </a:r>
            <a:r>
              <a:rPr lang="en-US" sz="2000" kern="0" dirty="0">
                <a:solidFill>
                  <a:srgbClr val="000000"/>
                </a:solidFill>
                <a:latin typeface="Times New Roman" pitchFamily="18" charset="0"/>
                <a:ea typeface="Times New Roman"/>
                <a:cs typeface="Times New Roman" pitchFamily="18" charset="0"/>
                <a:sym typeface="Times New Roman"/>
              </a:rPr>
              <a:t>1]</a:t>
            </a:r>
            <a:r>
              <a:rPr lang="en-US" sz="2000" kern="0" dirty="0">
                <a:solidFill>
                  <a:srgbClr val="000000"/>
                </a:solidFill>
                <a:latin typeface="Times New Roman" pitchFamily="18" charset="0"/>
                <a:ea typeface="Libre Baskerville"/>
                <a:cs typeface="Times New Roman" pitchFamily="18" charset="0"/>
                <a:sym typeface="Libre Baskerville"/>
              </a:rPr>
              <a:t> G. </a:t>
            </a:r>
            <a:r>
              <a:rPr lang="en-US" sz="2000" kern="0" dirty="0" err="1">
                <a:solidFill>
                  <a:srgbClr val="000000"/>
                </a:solidFill>
                <a:latin typeface="Times New Roman" pitchFamily="18" charset="0"/>
                <a:ea typeface="Libre Baskerville"/>
                <a:cs typeface="Times New Roman" pitchFamily="18" charset="0"/>
                <a:sym typeface="Libre Baskerville"/>
              </a:rPr>
              <a:t>Sılahtaroğlu</a:t>
            </a:r>
            <a:r>
              <a:rPr lang="en-US" sz="2000" kern="0" dirty="0">
                <a:solidFill>
                  <a:srgbClr val="000000"/>
                </a:solidFill>
                <a:latin typeface="Times New Roman" pitchFamily="18" charset="0"/>
                <a:ea typeface="Libre Baskerville"/>
                <a:cs typeface="Times New Roman" pitchFamily="18" charset="0"/>
                <a:sym typeface="Libre Baskerville"/>
              </a:rPr>
              <a:t> and H. </a:t>
            </a:r>
            <a:r>
              <a:rPr lang="en-US" sz="2000" kern="0" dirty="0" err="1">
                <a:solidFill>
                  <a:srgbClr val="000000"/>
                </a:solidFill>
                <a:latin typeface="Times New Roman" pitchFamily="18" charset="0"/>
                <a:ea typeface="Libre Baskerville"/>
                <a:cs typeface="Times New Roman" pitchFamily="18" charset="0"/>
                <a:sym typeface="Libre Baskerville"/>
              </a:rPr>
              <a:t>Dönertaşli</a:t>
            </a:r>
            <a:r>
              <a:rPr lang="en-US" sz="2000" kern="0" dirty="0">
                <a:solidFill>
                  <a:srgbClr val="000000"/>
                </a:solidFill>
                <a:latin typeface="Times New Roman" pitchFamily="18" charset="0"/>
                <a:ea typeface="Libre Baskerville"/>
                <a:cs typeface="Times New Roman" pitchFamily="18" charset="0"/>
                <a:sym typeface="Libre Baskerville"/>
              </a:rPr>
              <a:t>, "Analysis and prediction e-customers' </a:t>
            </a:r>
            <a:r>
              <a:rPr lang="en-US" sz="2000" kern="0" dirty="0" err="1">
                <a:solidFill>
                  <a:srgbClr val="000000"/>
                </a:solidFill>
                <a:latin typeface="Times New Roman" pitchFamily="18" charset="0"/>
                <a:ea typeface="Libre Baskerville"/>
                <a:cs typeface="Times New Roman" pitchFamily="18" charset="0"/>
                <a:sym typeface="Libre Baskerville"/>
              </a:rPr>
              <a:t>behaviour</a:t>
            </a:r>
            <a:r>
              <a:rPr lang="en-US" sz="2000" kern="0" dirty="0">
                <a:solidFill>
                  <a:srgbClr val="000000"/>
                </a:solidFill>
                <a:latin typeface="Times New Roman" pitchFamily="18" charset="0"/>
                <a:ea typeface="Libre Baskerville"/>
                <a:cs typeface="Times New Roman" pitchFamily="18" charset="0"/>
                <a:sym typeface="Libre Baskerville"/>
              </a:rPr>
              <a:t> by mining clickstream data," </a:t>
            </a:r>
            <a:r>
              <a:rPr lang="en-US" sz="2000" i="1" kern="0" dirty="0">
                <a:solidFill>
                  <a:srgbClr val="000000"/>
                </a:solidFill>
                <a:latin typeface="Times New Roman" pitchFamily="18" charset="0"/>
                <a:ea typeface="Libre Baskerville"/>
                <a:cs typeface="Times New Roman" pitchFamily="18" charset="0"/>
                <a:sym typeface="Libre Baskerville"/>
              </a:rPr>
              <a:t>2015 IEEE International Conference on Big Data (Big Data)</a:t>
            </a:r>
            <a:r>
              <a:rPr lang="en-US" sz="2000" kern="0" dirty="0">
                <a:solidFill>
                  <a:srgbClr val="000000"/>
                </a:solidFill>
                <a:latin typeface="Times New Roman" pitchFamily="18" charset="0"/>
                <a:ea typeface="Libre Baskerville"/>
                <a:cs typeface="Times New Roman" pitchFamily="18" charset="0"/>
                <a:sym typeface="Libre Baskerville"/>
              </a:rPr>
              <a:t>, Santa Clara, CA, 2015, pp. 1466-1472.</a:t>
            </a:r>
            <a:endParaRPr lang="en-US" sz="1400" kern="0" dirty="0">
              <a:solidFill>
                <a:srgbClr val="000000"/>
              </a:solidFill>
              <a:latin typeface="Times New Roman" pitchFamily="18" charset="0"/>
              <a:cs typeface="Times New Roman" pitchFamily="18" charset="0"/>
              <a:sym typeface="Arial"/>
            </a:endParaRPr>
          </a:p>
          <a:p>
            <a:pPr marL="0" lvl="0" indent="0" algn="just">
              <a:spcBef>
                <a:spcPts val="0"/>
              </a:spcBef>
              <a:buClr>
                <a:srgbClr val="000000"/>
              </a:buClr>
              <a:buNone/>
            </a:pPr>
            <a:endParaRPr lang="en-US" sz="2000" kern="0" dirty="0">
              <a:solidFill>
                <a:srgbClr val="000000"/>
              </a:solidFill>
              <a:latin typeface="Times New Roman" pitchFamily="18" charset="0"/>
              <a:ea typeface="Times New Roman"/>
              <a:cs typeface="Times New Roman" pitchFamily="18" charset="0"/>
              <a:sym typeface="Times New Roman"/>
            </a:endParaRPr>
          </a:p>
          <a:p>
            <a:pPr marL="0" lvl="0" indent="0" algn="just">
              <a:spcBef>
                <a:spcPts val="0"/>
              </a:spcBef>
              <a:buClr>
                <a:srgbClr val="000000"/>
              </a:buClr>
              <a:buNone/>
            </a:pPr>
            <a:r>
              <a:rPr lang="en-US" sz="2000" kern="0" dirty="0">
                <a:solidFill>
                  <a:srgbClr val="000000"/>
                </a:solidFill>
                <a:latin typeface="Times New Roman" pitchFamily="18" charset="0"/>
                <a:ea typeface="Times New Roman"/>
                <a:cs typeface="Times New Roman" pitchFamily="18" charset="0"/>
                <a:sym typeface="Times New Roman"/>
              </a:rPr>
              <a:t>[2] </a:t>
            </a:r>
            <a:r>
              <a:rPr lang="en-US" sz="2000" kern="0" dirty="0">
                <a:solidFill>
                  <a:srgbClr val="000000"/>
                </a:solidFill>
                <a:latin typeface="Times New Roman" pitchFamily="18" charset="0"/>
                <a:ea typeface="Libre Baskerville"/>
                <a:cs typeface="Times New Roman" pitchFamily="18" charset="0"/>
                <a:sym typeface="Libre Baskerville"/>
              </a:rPr>
              <a:t>S. </a:t>
            </a:r>
            <a:r>
              <a:rPr lang="en-US" sz="2000" kern="0" dirty="0" err="1">
                <a:solidFill>
                  <a:srgbClr val="000000"/>
                </a:solidFill>
                <a:latin typeface="Times New Roman" pitchFamily="18" charset="0"/>
                <a:ea typeface="Libre Baskerville"/>
                <a:cs typeface="Times New Roman" pitchFamily="18" charset="0"/>
                <a:sym typeface="Libre Baskerville"/>
              </a:rPr>
              <a:t>Cheriyan</a:t>
            </a:r>
            <a:r>
              <a:rPr lang="en-US" sz="2000" kern="0" dirty="0">
                <a:solidFill>
                  <a:srgbClr val="000000"/>
                </a:solidFill>
                <a:latin typeface="Times New Roman" pitchFamily="18" charset="0"/>
                <a:ea typeface="Libre Baskerville"/>
                <a:cs typeface="Times New Roman" pitchFamily="18" charset="0"/>
                <a:sym typeface="Libre Baskerville"/>
              </a:rPr>
              <a:t> and K. </a:t>
            </a:r>
            <a:r>
              <a:rPr lang="en-US" sz="2000" kern="0" dirty="0" err="1">
                <a:solidFill>
                  <a:srgbClr val="000000"/>
                </a:solidFill>
                <a:latin typeface="Times New Roman" pitchFamily="18" charset="0"/>
                <a:ea typeface="Libre Baskerville"/>
                <a:cs typeface="Times New Roman" pitchFamily="18" charset="0"/>
                <a:sym typeface="Libre Baskerville"/>
              </a:rPr>
              <a:t>Chitra</a:t>
            </a:r>
            <a:r>
              <a:rPr lang="en-US" sz="2000" kern="0" dirty="0">
                <a:solidFill>
                  <a:srgbClr val="000000"/>
                </a:solidFill>
                <a:latin typeface="Times New Roman" pitchFamily="18" charset="0"/>
                <a:ea typeface="Libre Baskerville"/>
                <a:cs typeface="Times New Roman" pitchFamily="18" charset="0"/>
                <a:sym typeface="Libre Baskerville"/>
              </a:rPr>
              <a:t>, "Web page prediction using Markov model and Bayesian statistics," </a:t>
            </a:r>
            <a:r>
              <a:rPr lang="en-US" sz="2000" i="1" kern="0" dirty="0">
                <a:solidFill>
                  <a:srgbClr val="000000"/>
                </a:solidFill>
                <a:latin typeface="Times New Roman" pitchFamily="18" charset="0"/>
                <a:ea typeface="Libre Baskerville"/>
                <a:cs typeface="Times New Roman" pitchFamily="18" charset="0"/>
                <a:sym typeface="Libre Baskerville"/>
              </a:rPr>
              <a:t>2017 Second International Conference on Electrical, Computer and Communication Technologies (ICECCT)</a:t>
            </a:r>
            <a:r>
              <a:rPr lang="en-US" sz="2000" kern="0" dirty="0">
                <a:solidFill>
                  <a:srgbClr val="000000"/>
                </a:solidFill>
                <a:latin typeface="Times New Roman" pitchFamily="18" charset="0"/>
                <a:ea typeface="Libre Baskerville"/>
                <a:cs typeface="Times New Roman" pitchFamily="18" charset="0"/>
                <a:sym typeface="Libre Baskerville"/>
              </a:rPr>
              <a:t>, Coimbatore, 2017, pp. 1-6.</a:t>
            </a:r>
            <a:endParaRPr lang="en-US" sz="2000" kern="0" dirty="0">
              <a:solidFill>
                <a:srgbClr val="000000"/>
              </a:solidFill>
              <a:latin typeface="Times New Roman" pitchFamily="18" charset="0"/>
              <a:ea typeface="Times New Roman"/>
              <a:cs typeface="Times New Roman" pitchFamily="18" charset="0"/>
              <a:sym typeface="Times New Roman"/>
            </a:endParaRPr>
          </a:p>
        </p:txBody>
      </p:sp>
    </p:spTree>
    <p:extLst>
      <p:ext uri="{BB962C8B-B14F-4D97-AF65-F5344CB8AC3E}">
        <p14:creationId xmlns:p14="http://schemas.microsoft.com/office/powerpoint/2010/main" val="1328054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US" dirty="0"/>
          </a:p>
        </p:txBody>
      </p:sp>
      <p:sp>
        <p:nvSpPr>
          <p:cNvPr id="3" name="Content Placeholder 2"/>
          <p:cNvSpPr>
            <a:spLocks noGrp="1"/>
          </p:cNvSpPr>
          <p:nvPr>
            <p:ph idx="1"/>
          </p:nvPr>
        </p:nvSpPr>
        <p:spPr>
          <a:xfrm>
            <a:off x="609600" y="1524001"/>
            <a:ext cx="10972800" cy="4495800"/>
          </a:xfrm>
          <a:ln>
            <a:solidFill>
              <a:schemeClr val="tx1"/>
            </a:solidFill>
          </a:ln>
        </p:spPr>
        <p:txBody>
          <a:bodyPr/>
          <a:lstStyle/>
          <a:p>
            <a:pPr marL="0" lvl="0" indent="0" algn="just">
              <a:lnSpc>
                <a:spcPct val="150000"/>
              </a:lnSpc>
              <a:spcBef>
                <a:spcPts val="0"/>
              </a:spcBef>
              <a:buClr>
                <a:srgbClr val="000000"/>
              </a:buClr>
              <a:buSzPts val="2000"/>
              <a:buNone/>
            </a:pPr>
            <a:r>
              <a:rPr lang="en-US" sz="2400" kern="0" dirty="0">
                <a:solidFill>
                  <a:srgbClr val="000000"/>
                </a:solidFill>
                <a:latin typeface="Times New Roman" pitchFamily="18" charset="0"/>
                <a:ea typeface="Times New Roman"/>
                <a:cs typeface="Times New Roman" pitchFamily="18" charset="0"/>
                <a:sym typeface="Times New Roman"/>
              </a:rPr>
              <a:t>With the expeditious growth of e-commerce or the web-based marketing system, the Internet has become the most important media for understanding consumers. Marketing managers seek to gain significant insights on consumers’ web navigation </a:t>
            </a:r>
            <a:r>
              <a:rPr lang="en-US" sz="2400" kern="0" dirty="0" smtClean="0">
                <a:solidFill>
                  <a:srgbClr val="000000"/>
                </a:solidFill>
                <a:latin typeface="Times New Roman" pitchFamily="18" charset="0"/>
                <a:ea typeface="Times New Roman"/>
                <a:cs typeface="Times New Roman" pitchFamily="18" charset="0"/>
                <a:sym typeface="Times New Roman"/>
              </a:rPr>
              <a:t>behavior </a:t>
            </a:r>
            <a:r>
              <a:rPr lang="en-US" sz="2400" kern="0" dirty="0">
                <a:solidFill>
                  <a:srgbClr val="000000"/>
                </a:solidFill>
                <a:latin typeface="Times New Roman" pitchFamily="18" charset="0"/>
                <a:ea typeface="Times New Roman"/>
                <a:cs typeface="Times New Roman" pitchFamily="18" charset="0"/>
                <a:sym typeface="Times New Roman"/>
              </a:rPr>
              <a:t>allowing them  to identify the most important visitors and hence derive customized marketing strategies. Hence such a methodology that allows the analysis of web data and deduction of insights would be invaluable. </a:t>
            </a:r>
            <a:endParaRPr lang="en-US" sz="1600" kern="0" dirty="0">
              <a:solidFill>
                <a:srgbClr val="000000"/>
              </a:solidFill>
              <a:latin typeface="Times New Roman" pitchFamily="18" charset="0"/>
              <a:cs typeface="Times New Roman" pitchFamily="18" charset="0"/>
              <a:sym typeface="Arial"/>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74072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29"/>
          <p:cNvSpPr txBox="1"/>
          <p:nvPr/>
        </p:nvSpPr>
        <p:spPr>
          <a:xfrm>
            <a:off x="623392" y="228600"/>
            <a:ext cx="10806608" cy="68019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4000"/>
              <a:buFont typeface="Times New Roman"/>
              <a:buNone/>
            </a:pPr>
            <a:r>
              <a:rPr lang="en-US" sz="4000" b="1">
                <a:solidFill>
                  <a:srgbClr val="000000"/>
                </a:solidFill>
                <a:latin typeface="Times New Roman"/>
                <a:ea typeface="Times New Roman"/>
                <a:cs typeface="Times New Roman"/>
                <a:sym typeface="Times New Roman"/>
              </a:rPr>
              <a:t>Problem Definition</a:t>
            </a:r>
            <a:endParaRPr sz="4000" b="1">
              <a:solidFill>
                <a:srgbClr val="000000"/>
              </a:solidFill>
              <a:latin typeface="Times New Roman"/>
              <a:ea typeface="Times New Roman"/>
              <a:cs typeface="Times New Roman"/>
              <a:sym typeface="Times New Roman"/>
            </a:endParaRPr>
          </a:p>
        </p:txBody>
      </p:sp>
      <p:sp>
        <p:nvSpPr>
          <p:cNvPr id="243" name="Google Shape;243;p29"/>
          <p:cNvSpPr/>
          <p:nvPr/>
        </p:nvSpPr>
        <p:spPr>
          <a:xfrm>
            <a:off x="128877" y="1052737"/>
            <a:ext cx="11905323" cy="455509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2400" dirty="0">
                <a:solidFill>
                  <a:schemeClr val="dk1"/>
                </a:solidFill>
                <a:latin typeface="Times New Roman"/>
                <a:ea typeface="Times New Roman"/>
                <a:cs typeface="Times New Roman"/>
                <a:sym typeface="Times New Roman"/>
              </a:rPr>
              <a:t>In a regular retail shop the behavior of customers may yield a lot to the shop assistant. </a:t>
            </a:r>
            <a:r>
              <a:rPr lang="en-US" sz="2400" dirty="0" smtClean="0">
                <a:solidFill>
                  <a:schemeClr val="dk1"/>
                </a:solidFill>
                <a:latin typeface="Times New Roman"/>
                <a:ea typeface="Times New Roman"/>
                <a:cs typeface="Times New Roman"/>
                <a:sym typeface="Times New Roman"/>
              </a:rPr>
              <a:t>However</a:t>
            </a:r>
            <a:r>
              <a:rPr lang="en-US" sz="2400" dirty="0">
                <a:solidFill>
                  <a:schemeClr val="dk1"/>
                </a:solidFill>
                <a:latin typeface="Times New Roman"/>
                <a:ea typeface="Times New Roman"/>
                <a:cs typeface="Times New Roman"/>
                <a:sym typeface="Times New Roman"/>
              </a:rPr>
              <a:t>, when it comes to online shopping it is not possible to see and analyze customer behavior such as facial mimics, products they check or touch etc. In this case, clickstreams or the mouse movements of e-customers may provide some hints about their buying behavior. </a:t>
            </a:r>
            <a:r>
              <a:rPr lang="en-US" sz="2400" dirty="0" smtClean="0">
                <a:solidFill>
                  <a:schemeClr val="dk1"/>
                </a:solidFill>
                <a:latin typeface="Times New Roman"/>
                <a:ea typeface="Times New Roman"/>
                <a:cs typeface="Times New Roman"/>
                <a:sym typeface="Times New Roman"/>
              </a:rPr>
              <a:t>The </a:t>
            </a:r>
            <a:r>
              <a:rPr lang="en-US" sz="2400" dirty="0">
                <a:solidFill>
                  <a:schemeClr val="dk1"/>
                </a:solidFill>
                <a:latin typeface="Times New Roman"/>
                <a:ea typeface="Times New Roman"/>
                <a:cs typeface="Times New Roman"/>
                <a:sym typeface="Times New Roman"/>
              </a:rPr>
              <a:t>model we present predicts whether customers will or will not buy their items added to shopping baskets on a digital marketplace. </a:t>
            </a:r>
            <a:endParaRPr sz="2400" dirty="0"/>
          </a:p>
          <a:p>
            <a:pPr marL="0" marR="0" lvl="0" indent="0" algn="just" rtl="0">
              <a:spcBef>
                <a:spcPts val="0"/>
              </a:spcBef>
              <a:spcAft>
                <a:spcPts val="0"/>
              </a:spcAft>
              <a:buNone/>
            </a:pPr>
            <a:endParaRPr sz="2000" dirty="0">
              <a:solidFill>
                <a:srgbClr val="000000"/>
              </a:solidFill>
              <a:latin typeface="Times New Roman"/>
              <a:ea typeface="Times New Roman"/>
              <a:cs typeface="Times New Roman"/>
              <a:sym typeface="Times New Roman"/>
            </a:endParaRPr>
          </a:p>
        </p:txBody>
      </p:sp>
      <p:pic>
        <p:nvPicPr>
          <p:cNvPr id="244" name="Google Shape;244;p29"/>
          <p:cNvPicPr preferRelativeResize="0"/>
          <p:nvPr/>
        </p:nvPicPr>
        <p:blipFill rotWithShape="1">
          <a:blip r:embed="rId3">
            <a:alphaModFix/>
          </a:blip>
          <a:srcRect/>
          <a:stretch/>
        </p:blipFill>
        <p:spPr>
          <a:xfrm>
            <a:off x="11074400" y="6172200"/>
            <a:ext cx="711200" cy="524282"/>
          </a:xfrm>
          <a:prstGeom prst="rect">
            <a:avLst/>
          </a:prstGeom>
          <a:noFill/>
          <a:ln>
            <a:noFill/>
          </a:ln>
        </p:spPr>
      </p:pic>
      <p:sp>
        <p:nvSpPr>
          <p:cNvPr id="10" name="Google Shape;212;p26"/>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US" sz="1400" b="0" i="0" u="none" strike="noStrike" cap="none">
                <a:solidFill>
                  <a:srgbClr val="FFFFFF"/>
                </a:solidFill>
                <a:latin typeface="Source Sans Pro"/>
                <a:ea typeface="Source Sans Pro"/>
                <a:cs typeface="Source Sans Pro"/>
                <a:sym typeface="Source Sans Pro"/>
              </a:rPr>
              <a:t>4</a:t>
            </a:fld>
            <a:endParaRPr sz="1400" b="0" i="0" u="none" strike="noStrike" cap="none" dirty="0">
              <a:solidFill>
                <a:srgbClr val="FFFFFF"/>
              </a:solidFill>
              <a:latin typeface="Source Sans Pro"/>
              <a:ea typeface="Source Sans Pro"/>
              <a:cs typeface="Source Sans Pro"/>
              <a:sym typeface="Source Sans Pro"/>
            </a:endParaRPr>
          </a:p>
        </p:txBody>
      </p:sp>
      <p:sp>
        <p:nvSpPr>
          <p:cNvPr id="11" name="Date Placeholder 1"/>
          <p:cNvSpPr>
            <a:spLocks noGrp="1"/>
          </p:cNvSpPr>
          <p:nvPr>
            <p:ph type="dt" idx="10"/>
          </p:nvPr>
        </p:nvSpPr>
        <p:spPr>
          <a:xfrm>
            <a:off x="7554036" y="6237292"/>
            <a:ext cx="3302000" cy="476250"/>
          </a:xfrm>
        </p:spPr>
        <p:txBody>
          <a:bodyPr/>
          <a:lstStyle/>
          <a:p>
            <a:fld id="{B9072EC8-ED24-435A-AC71-74FA5CB31447}" type="datetime1">
              <a:rPr lang="en-IN" smtClean="0"/>
              <a:t>30-03-2020</a:t>
            </a:fld>
            <a:endParaRPr lang="en-IN" dirty="0"/>
          </a:p>
        </p:txBody>
      </p:sp>
    </p:spTree>
    <p:extLst>
      <p:ext uri="{BB962C8B-B14F-4D97-AF65-F5344CB8AC3E}">
        <p14:creationId xmlns:p14="http://schemas.microsoft.com/office/powerpoint/2010/main" val="325550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Work Flow of </a:t>
            </a: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a:t>
            </a:r>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system</a:t>
            </a:r>
            <a:endParaRPr lang="en-US" dirty="0"/>
          </a:p>
        </p:txBody>
      </p:sp>
      <p:sp>
        <p:nvSpPr>
          <p:cNvPr id="3" name="Content Placeholder 2"/>
          <p:cNvSpPr>
            <a:spLocks noGrp="1"/>
          </p:cNvSpPr>
          <p:nvPr>
            <p:ph idx="1"/>
          </p:nvPr>
        </p:nvSpPr>
        <p:spPr>
          <a:ln>
            <a:solidFill>
              <a:schemeClr val="tx1"/>
            </a:solidFill>
          </a:ln>
        </p:spPr>
        <p:txBody>
          <a:bodyPr>
            <a:normAutofit/>
          </a:bodyPr>
          <a:lstStyle/>
          <a:p>
            <a:pPr marL="0" lvl="0" indent="0">
              <a:spcBef>
                <a:spcPts val="0"/>
              </a:spcBef>
              <a:buNone/>
            </a:pPr>
            <a:endParaRPr lang="en-IN" sz="1800" dirty="0" smtClean="0">
              <a:solidFill>
                <a:prstClr val="black"/>
              </a:solidFill>
              <a:latin typeface="Times New Roman" panose="02020603050405020304" pitchFamily="18" charset="0"/>
              <a:cs typeface="Times New Roman" panose="02020603050405020304" pitchFamily="18" charset="0"/>
            </a:endParaRPr>
          </a:p>
          <a:p>
            <a:pPr marL="0" lvl="0" indent="0">
              <a:spcBef>
                <a:spcPts val="0"/>
              </a:spcBef>
              <a:buNone/>
            </a:pPr>
            <a:endParaRPr lang="en-IN" sz="1800" dirty="0">
              <a:solidFill>
                <a:prstClr val="black"/>
              </a:solidFill>
              <a:latin typeface="Times New Roman" panose="02020603050405020304" pitchFamily="18" charset="0"/>
              <a:cs typeface="Times New Roman" panose="02020603050405020304" pitchFamily="18" charset="0"/>
            </a:endParaRPr>
          </a:p>
          <a:p>
            <a:pPr marL="0" lvl="0" indent="0">
              <a:spcBef>
                <a:spcPts val="0"/>
              </a:spcBef>
              <a:buNone/>
            </a:pPr>
            <a:endParaRPr lang="en-IN" sz="1800" dirty="0" smtClean="0">
              <a:solidFill>
                <a:prstClr val="black"/>
              </a:solidFill>
              <a:latin typeface="Times New Roman" panose="02020603050405020304" pitchFamily="18" charset="0"/>
              <a:cs typeface="Times New Roman" panose="02020603050405020304" pitchFamily="18" charset="0"/>
            </a:endParaRPr>
          </a:p>
          <a:p>
            <a:pPr marL="0" lvl="0" indent="0">
              <a:spcBef>
                <a:spcPts val="0"/>
              </a:spcBef>
              <a:buNone/>
            </a:pPr>
            <a:endParaRPr lang="en-IN" sz="1800" dirty="0">
              <a:solidFill>
                <a:prstClr val="black"/>
              </a:solidFill>
              <a:latin typeface="Times New Roman" panose="02020603050405020304" pitchFamily="18" charset="0"/>
              <a:cs typeface="Times New Roman" panose="02020603050405020304" pitchFamily="18" charset="0"/>
            </a:endParaRPr>
          </a:p>
          <a:p>
            <a:pPr marL="0" lvl="0" indent="0">
              <a:spcBef>
                <a:spcPts val="0"/>
              </a:spcBef>
              <a:buNone/>
            </a:pPr>
            <a:endParaRPr lang="en-IN" sz="1800" dirty="0" smtClean="0">
              <a:solidFill>
                <a:prstClr val="black"/>
              </a:solidFill>
              <a:latin typeface="Times New Roman" panose="02020603050405020304" pitchFamily="18" charset="0"/>
              <a:cs typeface="Times New Roman" panose="02020603050405020304" pitchFamily="18" charset="0"/>
            </a:endParaRPr>
          </a:p>
          <a:p>
            <a:pPr marL="0" lvl="0" indent="0">
              <a:spcBef>
                <a:spcPts val="0"/>
              </a:spcBef>
              <a:buNone/>
            </a:pPr>
            <a:endParaRPr lang="en-IN" sz="1800" dirty="0">
              <a:solidFill>
                <a:prstClr val="black"/>
              </a:solidFill>
              <a:latin typeface="Times New Roman" panose="02020603050405020304" pitchFamily="18" charset="0"/>
              <a:cs typeface="Times New Roman" panose="02020603050405020304" pitchFamily="18" charset="0"/>
            </a:endParaRPr>
          </a:p>
          <a:p>
            <a:pPr marL="0" lvl="0" indent="0">
              <a:spcBef>
                <a:spcPts val="0"/>
              </a:spcBef>
              <a:buNone/>
            </a:pPr>
            <a:endParaRPr lang="en-IN" sz="1800" dirty="0" smtClean="0">
              <a:solidFill>
                <a:prstClr val="black"/>
              </a:solidFill>
              <a:latin typeface="Times New Roman" panose="02020603050405020304" pitchFamily="18" charset="0"/>
              <a:cs typeface="Times New Roman" panose="02020603050405020304" pitchFamily="18" charset="0"/>
            </a:endParaRPr>
          </a:p>
          <a:p>
            <a:pPr marL="0" lvl="0" indent="0">
              <a:spcBef>
                <a:spcPts val="0"/>
              </a:spcBef>
              <a:buNone/>
            </a:pPr>
            <a:endParaRPr lang="en-IN" sz="1800" dirty="0">
              <a:solidFill>
                <a:prstClr val="black"/>
              </a:solidFill>
              <a:latin typeface="Times New Roman" panose="02020603050405020304" pitchFamily="18" charset="0"/>
              <a:cs typeface="Times New Roman" panose="02020603050405020304" pitchFamily="18" charset="0"/>
            </a:endParaRPr>
          </a:p>
          <a:p>
            <a:pPr marL="0" lvl="0" indent="0">
              <a:spcBef>
                <a:spcPts val="0"/>
              </a:spcBef>
              <a:buNone/>
            </a:pPr>
            <a:endParaRPr lang="en-IN" sz="1800" dirty="0" smtClean="0">
              <a:solidFill>
                <a:prstClr val="black"/>
              </a:solidFill>
              <a:latin typeface="Times New Roman" panose="02020603050405020304" pitchFamily="18" charset="0"/>
              <a:cs typeface="Times New Roman" panose="02020603050405020304" pitchFamily="18" charset="0"/>
            </a:endParaRPr>
          </a:p>
          <a:p>
            <a:pPr marL="0" lvl="0" indent="0">
              <a:spcBef>
                <a:spcPts val="0"/>
              </a:spcBef>
              <a:buNone/>
            </a:pPr>
            <a:endParaRPr lang="en-IN" sz="1800" dirty="0">
              <a:solidFill>
                <a:prstClr val="black"/>
              </a:solidFill>
              <a:latin typeface="Times New Roman" panose="02020603050405020304" pitchFamily="18" charset="0"/>
              <a:cs typeface="Times New Roman" panose="02020603050405020304" pitchFamily="18" charset="0"/>
            </a:endParaRPr>
          </a:p>
          <a:p>
            <a:pPr marL="0" lvl="0" indent="0">
              <a:spcBef>
                <a:spcPts val="0"/>
              </a:spcBef>
              <a:buNone/>
            </a:pPr>
            <a:endParaRPr lang="en-IN" sz="1800" dirty="0" smtClean="0">
              <a:solidFill>
                <a:prstClr val="black"/>
              </a:solidFill>
              <a:latin typeface="Times New Roman" panose="02020603050405020304" pitchFamily="18" charset="0"/>
              <a:cs typeface="Times New Roman" panose="02020603050405020304" pitchFamily="18" charset="0"/>
            </a:endParaRPr>
          </a:p>
          <a:p>
            <a:pPr marL="0" lvl="0" indent="0">
              <a:spcBef>
                <a:spcPts val="0"/>
              </a:spcBef>
              <a:buNone/>
            </a:pPr>
            <a:endParaRPr lang="en-IN" sz="1800" dirty="0">
              <a:solidFill>
                <a:prstClr val="black"/>
              </a:solidFill>
              <a:latin typeface="Times New Roman" panose="02020603050405020304" pitchFamily="18" charset="0"/>
              <a:cs typeface="Times New Roman" panose="02020603050405020304" pitchFamily="18" charset="0"/>
            </a:endParaRPr>
          </a:p>
          <a:p>
            <a:pPr marL="0" lvl="0" indent="0">
              <a:spcBef>
                <a:spcPts val="0"/>
              </a:spcBef>
              <a:buNone/>
            </a:pPr>
            <a:endParaRPr lang="en-IN" sz="1800" dirty="0" smtClean="0">
              <a:solidFill>
                <a:prstClr val="black"/>
              </a:solidFill>
              <a:latin typeface="Times New Roman" panose="02020603050405020304" pitchFamily="18" charset="0"/>
              <a:cs typeface="Times New Roman" panose="02020603050405020304" pitchFamily="18" charset="0"/>
            </a:endParaRPr>
          </a:p>
          <a:p>
            <a:pPr marL="0" lvl="0" indent="0">
              <a:spcBef>
                <a:spcPts val="0"/>
              </a:spcBef>
              <a:buNone/>
            </a:pPr>
            <a:endParaRPr lang="en-IN" sz="1800" dirty="0">
              <a:solidFill>
                <a:prstClr val="black"/>
              </a:solidFill>
              <a:latin typeface="Times New Roman" panose="02020603050405020304" pitchFamily="18" charset="0"/>
              <a:cs typeface="Times New Roman" panose="02020603050405020304" pitchFamily="18" charset="0"/>
            </a:endParaRPr>
          </a:p>
          <a:p>
            <a:pPr marL="0" lvl="0" indent="0">
              <a:spcBef>
                <a:spcPts val="0"/>
              </a:spcBef>
              <a:buNone/>
            </a:pPr>
            <a:endParaRPr lang="en-IN" sz="1800" dirty="0" smtClean="0">
              <a:solidFill>
                <a:prstClr val="black"/>
              </a:solidFill>
              <a:latin typeface="Times New Roman" panose="02020603050405020304" pitchFamily="18" charset="0"/>
              <a:cs typeface="Times New Roman" panose="02020603050405020304" pitchFamily="18" charset="0"/>
            </a:endParaRPr>
          </a:p>
          <a:p>
            <a:pPr marL="0" lvl="0" indent="0" algn="ctr">
              <a:spcBef>
                <a:spcPts val="0"/>
              </a:spcBef>
              <a:buNone/>
            </a:pPr>
            <a:r>
              <a:rPr lang="en-IN" sz="1800" dirty="0" smtClean="0">
                <a:solidFill>
                  <a:prstClr val="black"/>
                </a:solidFill>
                <a:latin typeface="Times New Roman" panose="02020603050405020304" pitchFamily="18" charset="0"/>
                <a:cs typeface="Times New Roman" panose="02020603050405020304" pitchFamily="18" charset="0"/>
              </a:rPr>
              <a:t>Fig </a:t>
            </a:r>
            <a:r>
              <a:rPr lang="en-IN" sz="1800" dirty="0">
                <a:solidFill>
                  <a:prstClr val="black"/>
                </a:solidFill>
                <a:latin typeface="Times New Roman" panose="02020603050405020304" pitchFamily="18" charset="0"/>
                <a:cs typeface="Times New Roman" panose="02020603050405020304" pitchFamily="18" charset="0"/>
              </a:rPr>
              <a:t>1. </a:t>
            </a:r>
            <a:r>
              <a:rPr lang="en-IN" sz="1800" dirty="0" smtClean="0">
                <a:solidFill>
                  <a:prstClr val="black"/>
                </a:solidFill>
                <a:latin typeface="Times New Roman" panose="02020603050405020304" pitchFamily="18" charset="0"/>
                <a:cs typeface="Times New Roman" panose="02020603050405020304" pitchFamily="18" charset="0"/>
              </a:rPr>
              <a:t>Block Diagram.</a:t>
            </a:r>
            <a:endParaRPr lang="en-IN" sz="1800" dirty="0">
              <a:solidFill>
                <a:prstClr val="black"/>
              </a:solidFill>
              <a:latin typeface="Times New Roman" panose="02020603050405020304" pitchFamily="18" charset="0"/>
              <a:cs typeface="Times New Roman" panose="02020603050405020304" pitchFamily="18" charset="0"/>
            </a:endParaRPr>
          </a:p>
          <a:p>
            <a:pPr marL="0" indent="0">
              <a:buNone/>
            </a:pPr>
            <a:endParaRPr lang="en-US" sz="1200" dirty="0">
              <a:latin typeface="Times New Roman" pitchFamily="18" charset="0"/>
              <a:cs typeface="Times New Roman" pitchFamily="18" charset="0"/>
            </a:endParaRPr>
          </a:p>
        </p:txBody>
      </p:sp>
      <p:pic>
        <p:nvPicPr>
          <p:cNvPr id="2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913" y="2300844"/>
            <a:ext cx="10963741" cy="2826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8588992" y="5453743"/>
            <a:ext cx="252895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800" dirty="0" smtClean="0"/>
              <a:t>MSE/RMSE</a:t>
            </a:r>
            <a:endParaRPr lang="en-US" sz="2000" dirty="0"/>
          </a:p>
        </p:txBody>
      </p:sp>
      <p:cxnSp>
        <p:nvCxnSpPr>
          <p:cNvPr id="31" name="Straight Connector 30"/>
          <p:cNvCxnSpPr/>
          <p:nvPr/>
        </p:nvCxnSpPr>
        <p:spPr>
          <a:xfrm>
            <a:off x="9768115" y="5127171"/>
            <a:ext cx="0" cy="326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flipV="1">
            <a:off x="812800" y="3352800"/>
            <a:ext cx="10305144" cy="685800"/>
          </a:xfrm>
          <a:prstGeom prst="bentConnector3">
            <a:avLst>
              <a:gd name="adj1" fmla="val -2552"/>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2799" y="4038602"/>
            <a:ext cx="0" cy="60959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12800" y="4648200"/>
            <a:ext cx="304801"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143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31"/>
          <p:cNvSpPr txBox="1"/>
          <p:nvPr/>
        </p:nvSpPr>
        <p:spPr>
          <a:xfrm>
            <a:off x="623392" y="228600"/>
            <a:ext cx="10806608" cy="68019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4000"/>
              <a:buFont typeface="Times New Roman"/>
              <a:buNone/>
            </a:pPr>
            <a:r>
              <a:rPr lang="en-US" sz="4000" b="1">
                <a:solidFill>
                  <a:srgbClr val="000000"/>
                </a:solidFill>
                <a:latin typeface="Times New Roman"/>
                <a:ea typeface="Times New Roman"/>
                <a:cs typeface="Times New Roman"/>
                <a:sym typeface="Times New Roman"/>
              </a:rPr>
              <a:t>Proposed Solution</a:t>
            </a:r>
            <a:endParaRPr sz="4000" b="1">
              <a:solidFill>
                <a:srgbClr val="000000"/>
              </a:solidFill>
              <a:latin typeface="Times New Roman"/>
              <a:ea typeface="Times New Roman"/>
              <a:cs typeface="Times New Roman"/>
              <a:sym typeface="Times New Roman"/>
            </a:endParaRPr>
          </a:p>
        </p:txBody>
      </p:sp>
      <p:sp>
        <p:nvSpPr>
          <p:cNvPr id="263" name="Google Shape;263;p31"/>
          <p:cNvSpPr/>
          <p:nvPr/>
        </p:nvSpPr>
        <p:spPr>
          <a:xfrm>
            <a:off x="128877" y="1052736"/>
            <a:ext cx="11905323" cy="5201424"/>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2400"/>
              <a:buFont typeface="Arial"/>
              <a:buChar char="•"/>
            </a:pPr>
            <a:r>
              <a:rPr lang="en-US" sz="2400" dirty="0">
                <a:solidFill>
                  <a:schemeClr val="dk1"/>
                </a:solidFill>
                <a:latin typeface="Times New Roman"/>
                <a:ea typeface="Times New Roman"/>
                <a:cs typeface="Times New Roman"/>
                <a:sym typeface="Times New Roman"/>
              </a:rPr>
              <a:t>Clickstream is a record of a user’s activity on the internet; these mouse clicks a user makes when he or she is surfing may tell us a lot about the behaviour of the user if it is </a:t>
            </a:r>
            <a:r>
              <a:rPr lang="en-US" sz="2400" dirty="0" smtClean="0">
                <a:solidFill>
                  <a:schemeClr val="dk1"/>
                </a:solidFill>
                <a:latin typeface="Times New Roman"/>
                <a:ea typeface="Times New Roman"/>
                <a:cs typeface="Times New Roman"/>
                <a:sym typeface="Times New Roman"/>
              </a:rPr>
              <a:t>analyzed </a:t>
            </a:r>
            <a:r>
              <a:rPr lang="en-US" sz="2400" dirty="0">
                <a:solidFill>
                  <a:schemeClr val="dk1"/>
                </a:solidFill>
                <a:latin typeface="Times New Roman"/>
                <a:ea typeface="Times New Roman"/>
                <a:cs typeface="Times New Roman"/>
                <a:sym typeface="Times New Roman"/>
              </a:rPr>
              <a:t>in an appropriate way.</a:t>
            </a:r>
            <a:endParaRPr sz="24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400"/>
              <a:buFont typeface="Arial"/>
              <a:buChar char="•"/>
            </a:pPr>
            <a:r>
              <a:rPr lang="en-US" sz="2400" dirty="0">
                <a:solidFill>
                  <a:schemeClr val="dk1"/>
                </a:solidFill>
                <a:latin typeface="Times New Roman"/>
                <a:ea typeface="Times New Roman"/>
                <a:cs typeface="Times New Roman"/>
                <a:sym typeface="Times New Roman"/>
              </a:rPr>
              <a:t>Before starting a web farming, web mining or clickstream analysis, analysts need to build a model with a proper data warehouse.  The data warehouse will be in the heart of a web mining model.</a:t>
            </a:r>
            <a:endParaRPr dirty="0"/>
          </a:p>
          <a:p>
            <a:pPr marL="285750" marR="0" lvl="0" indent="-133350" algn="just" rtl="0">
              <a:spcBef>
                <a:spcPts val="0"/>
              </a:spcBef>
              <a:spcAft>
                <a:spcPts val="0"/>
              </a:spcAft>
              <a:buClr>
                <a:schemeClr val="dk1"/>
              </a:buClr>
              <a:buSzPts val="2400"/>
              <a:buFont typeface="Arial"/>
              <a:buNone/>
            </a:pPr>
            <a:endParaRPr sz="240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400"/>
              <a:buFont typeface="Arial"/>
              <a:buChar char="•"/>
            </a:pPr>
            <a:r>
              <a:rPr lang="en-US" sz="2400" dirty="0">
                <a:solidFill>
                  <a:schemeClr val="dk1"/>
                </a:solidFill>
                <a:latin typeface="Times New Roman"/>
                <a:ea typeface="Times New Roman"/>
                <a:cs typeface="Times New Roman"/>
                <a:sym typeface="Times New Roman"/>
              </a:rPr>
              <a:t>We will be using artificial neural networks model.</a:t>
            </a:r>
            <a:endParaRPr sz="24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400"/>
              <a:buFont typeface="Arial"/>
              <a:buChar char="•"/>
            </a:pPr>
            <a:r>
              <a:rPr lang="en-US" sz="2400" dirty="0">
                <a:solidFill>
                  <a:schemeClr val="dk1"/>
                </a:solidFill>
                <a:latin typeface="Times New Roman"/>
                <a:ea typeface="Times New Roman"/>
                <a:cs typeface="Times New Roman"/>
                <a:sym typeface="Times New Roman"/>
              </a:rPr>
              <a:t>Neural networks learn through input, a set of hidden layers and an output layer.</a:t>
            </a:r>
            <a:endParaRPr sz="2400" dirty="0">
              <a:solidFill>
                <a:schemeClr val="dk1"/>
              </a:solidFill>
              <a:latin typeface="Times New Roman"/>
              <a:ea typeface="Times New Roman"/>
              <a:cs typeface="Times New Roman"/>
              <a:sym typeface="Times New Roman"/>
            </a:endParaRPr>
          </a:p>
          <a:p>
            <a:pPr marL="342900" marR="0" lvl="0" indent="-215900" algn="just"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p:txBody>
      </p:sp>
      <p:pic>
        <p:nvPicPr>
          <p:cNvPr id="264" name="Google Shape;264;p31"/>
          <p:cNvPicPr preferRelativeResize="0"/>
          <p:nvPr/>
        </p:nvPicPr>
        <p:blipFill rotWithShape="1">
          <a:blip r:embed="rId3">
            <a:alphaModFix/>
          </a:blip>
          <a:srcRect/>
          <a:stretch/>
        </p:blipFill>
        <p:spPr>
          <a:xfrm>
            <a:off x="11074400" y="6172200"/>
            <a:ext cx="711200" cy="524282"/>
          </a:xfrm>
          <a:prstGeom prst="rect">
            <a:avLst/>
          </a:prstGeom>
          <a:noFill/>
          <a:ln>
            <a:noFill/>
          </a:ln>
        </p:spPr>
      </p:pic>
      <p:sp>
        <p:nvSpPr>
          <p:cNvPr id="10" name="Google Shape;212;p26"/>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US" sz="1400" b="0" i="0" u="none" strike="noStrike" cap="none">
                <a:solidFill>
                  <a:srgbClr val="FFFFFF"/>
                </a:solidFill>
                <a:latin typeface="Source Sans Pro"/>
                <a:ea typeface="Source Sans Pro"/>
                <a:cs typeface="Source Sans Pro"/>
                <a:sym typeface="Source Sans Pro"/>
              </a:rPr>
              <a:t>6</a:t>
            </a:fld>
            <a:endParaRPr sz="1400" b="0" i="0" u="none" strike="noStrike" cap="none" dirty="0">
              <a:solidFill>
                <a:srgbClr val="FFFFFF"/>
              </a:solidFill>
              <a:latin typeface="Source Sans Pro"/>
              <a:ea typeface="Source Sans Pro"/>
              <a:cs typeface="Source Sans Pro"/>
              <a:sym typeface="Source Sans Pro"/>
            </a:endParaRPr>
          </a:p>
        </p:txBody>
      </p:sp>
      <p:sp>
        <p:nvSpPr>
          <p:cNvPr id="11" name="Date Placeholder 1"/>
          <p:cNvSpPr>
            <a:spLocks noGrp="1"/>
          </p:cNvSpPr>
          <p:nvPr>
            <p:ph type="dt" idx="10"/>
          </p:nvPr>
        </p:nvSpPr>
        <p:spPr>
          <a:xfrm>
            <a:off x="7554036" y="6237292"/>
            <a:ext cx="3302000" cy="476250"/>
          </a:xfrm>
        </p:spPr>
        <p:txBody>
          <a:bodyPr/>
          <a:lstStyle/>
          <a:p>
            <a:fld id="{B9072EC8-ED24-435A-AC71-74FA5CB31447}" type="datetime1">
              <a:rPr lang="en-IN" smtClean="0"/>
              <a:t>30-03-2020</a:t>
            </a:fld>
            <a:endParaRPr lang="en-IN" dirty="0"/>
          </a:p>
        </p:txBody>
      </p:sp>
    </p:spTree>
    <p:extLst>
      <p:ext uri="{BB962C8B-B14F-4D97-AF65-F5344CB8AC3E}">
        <p14:creationId xmlns:p14="http://schemas.microsoft.com/office/powerpoint/2010/main" val="658804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1143000"/>
          </a:xfrm>
        </p:spPr>
        <p:txBody>
          <a:bodyPr>
            <a:normAutofit/>
          </a:bodyPr>
          <a:lstStyle/>
          <a:p>
            <a:pPr marL="274320" lvl="0" indent="-274320">
              <a:spcBef>
                <a:spcPts val="580"/>
              </a:spcBef>
            </a:pPr>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a:t>
            </a:r>
            <a:endPar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Content Placeholder 2"/>
          <p:cNvSpPr>
            <a:spLocks noGrp="1"/>
          </p:cNvSpPr>
          <p:nvPr>
            <p:ph idx="1"/>
          </p:nvPr>
        </p:nvSpPr>
        <p:spPr>
          <a:xfrm>
            <a:off x="360218" y="1551710"/>
            <a:ext cx="10972800" cy="4754563"/>
          </a:xfrm>
          <a:ln>
            <a:solidFill>
              <a:schemeClr val="tx1"/>
            </a:solidFill>
          </a:ln>
        </p:spPr>
        <p:txBody>
          <a:bodyPr>
            <a:normAutofit lnSpcReduction="10000"/>
          </a:bodyPr>
          <a:lstStyle/>
          <a:p>
            <a:pPr lvl="0" algn="just">
              <a:spcBef>
                <a:spcPts val="0"/>
              </a:spcBef>
              <a:buClr>
                <a:srgbClr val="000000"/>
              </a:buClr>
              <a:buSzPts val="2000"/>
              <a:buFont typeface="Arial"/>
              <a:buChar char="•"/>
            </a:pPr>
            <a:r>
              <a:rPr lang="en-US" sz="2600" kern="0" dirty="0">
                <a:solidFill>
                  <a:srgbClr val="000000"/>
                </a:solidFill>
                <a:latin typeface="Times New Roman"/>
                <a:ea typeface="Times New Roman"/>
                <a:cs typeface="Times New Roman"/>
                <a:sym typeface="Times New Roman"/>
              </a:rPr>
              <a:t>Markov model is assumed to be a probability model by which users’ browsing behaviors can be predicted at category level.[2] </a:t>
            </a:r>
            <a:endParaRPr lang="en-US" sz="1700" kern="0" dirty="0">
              <a:solidFill>
                <a:srgbClr val="000000"/>
              </a:solidFill>
              <a:latin typeface="Arial"/>
              <a:cs typeface="Arial"/>
              <a:sym typeface="Arial"/>
            </a:endParaRPr>
          </a:p>
          <a:p>
            <a:pPr lvl="0" indent="-215900" algn="just">
              <a:spcBef>
                <a:spcPts val="0"/>
              </a:spcBef>
              <a:buClr>
                <a:srgbClr val="000000"/>
              </a:buClr>
              <a:buSzPts val="2000"/>
              <a:buNone/>
            </a:pPr>
            <a:endParaRPr lang="en-US" sz="2600" kern="0" dirty="0">
              <a:solidFill>
                <a:srgbClr val="000000"/>
              </a:solidFill>
              <a:latin typeface="Times New Roman"/>
              <a:ea typeface="Times New Roman"/>
              <a:cs typeface="Times New Roman"/>
              <a:sym typeface="Times New Roman"/>
            </a:endParaRPr>
          </a:p>
          <a:p>
            <a:pPr lvl="0" algn="just">
              <a:spcBef>
                <a:spcPts val="0"/>
              </a:spcBef>
              <a:buClr>
                <a:srgbClr val="000000"/>
              </a:buClr>
              <a:buSzPts val="2000"/>
              <a:buFont typeface="Arial"/>
              <a:buChar char="•"/>
            </a:pPr>
            <a:r>
              <a:rPr lang="en-US" sz="2600" kern="0" dirty="0">
                <a:solidFill>
                  <a:srgbClr val="000000"/>
                </a:solidFill>
                <a:latin typeface="Times New Roman"/>
                <a:ea typeface="Times New Roman"/>
                <a:cs typeface="Times New Roman"/>
                <a:sym typeface="Times New Roman"/>
              </a:rPr>
              <a:t>Bayesian statistics can also be applied to present and infer users’ browsing behaviors at webpage level.[2]</a:t>
            </a:r>
            <a:endParaRPr lang="en-US" sz="1700" kern="0" dirty="0">
              <a:solidFill>
                <a:srgbClr val="000000"/>
              </a:solidFill>
              <a:latin typeface="Arial"/>
              <a:cs typeface="Arial"/>
              <a:sym typeface="Arial"/>
            </a:endParaRPr>
          </a:p>
          <a:p>
            <a:pPr lvl="0" indent="-215900" algn="just">
              <a:spcBef>
                <a:spcPts val="0"/>
              </a:spcBef>
              <a:buClr>
                <a:srgbClr val="000000"/>
              </a:buClr>
              <a:buSzPts val="2000"/>
              <a:buNone/>
            </a:pPr>
            <a:endParaRPr lang="en-US" sz="2600" kern="0" dirty="0">
              <a:solidFill>
                <a:srgbClr val="000000"/>
              </a:solidFill>
              <a:latin typeface="Times New Roman"/>
              <a:ea typeface="Times New Roman"/>
              <a:cs typeface="Times New Roman"/>
              <a:sym typeface="Times New Roman"/>
            </a:endParaRPr>
          </a:p>
          <a:p>
            <a:pPr lvl="0" algn="just">
              <a:spcBef>
                <a:spcPts val="0"/>
              </a:spcBef>
              <a:buClr>
                <a:srgbClr val="000000"/>
              </a:buClr>
              <a:buSzPts val="2000"/>
              <a:buFont typeface="Arial"/>
              <a:buChar char="•"/>
            </a:pPr>
            <a:r>
              <a:rPr lang="en-US" sz="2600" kern="0" dirty="0">
                <a:solidFill>
                  <a:srgbClr val="000000"/>
                </a:solidFill>
                <a:latin typeface="Times New Roman"/>
                <a:ea typeface="Times New Roman"/>
                <a:cs typeface="Times New Roman"/>
                <a:sym typeface="Times New Roman"/>
              </a:rPr>
              <a:t>For learning, decision tree and artificial neural network algorithms have been used. [1]</a:t>
            </a:r>
            <a:endParaRPr lang="en-US" sz="1700" kern="0" dirty="0">
              <a:solidFill>
                <a:srgbClr val="000000"/>
              </a:solidFill>
              <a:latin typeface="Arial"/>
              <a:cs typeface="Arial"/>
              <a:sym typeface="Arial"/>
            </a:endParaRPr>
          </a:p>
          <a:p>
            <a:pPr lvl="0" indent="-215900" algn="just">
              <a:spcBef>
                <a:spcPts val="0"/>
              </a:spcBef>
              <a:buClr>
                <a:srgbClr val="000000"/>
              </a:buClr>
              <a:buSzPts val="2000"/>
              <a:buNone/>
            </a:pPr>
            <a:endParaRPr lang="en-US" sz="2600" kern="0" dirty="0">
              <a:solidFill>
                <a:srgbClr val="000000"/>
              </a:solidFill>
              <a:latin typeface="Times New Roman"/>
              <a:ea typeface="Times New Roman"/>
              <a:cs typeface="Times New Roman"/>
              <a:sym typeface="Times New Roman"/>
            </a:endParaRPr>
          </a:p>
          <a:p>
            <a:pPr lvl="0" algn="just">
              <a:spcBef>
                <a:spcPts val="0"/>
              </a:spcBef>
              <a:buClr>
                <a:srgbClr val="000000"/>
              </a:buClr>
              <a:buSzPts val="2000"/>
              <a:buFont typeface="Arial"/>
              <a:buChar char="•"/>
            </a:pPr>
            <a:r>
              <a:rPr lang="en-US" sz="2600" kern="0" dirty="0">
                <a:solidFill>
                  <a:srgbClr val="000000"/>
                </a:solidFill>
                <a:latin typeface="Times New Roman"/>
                <a:ea typeface="Times New Roman"/>
                <a:cs typeface="Times New Roman"/>
                <a:sym typeface="Times New Roman"/>
              </a:rPr>
              <a:t>The algorithms used are C4.5  and SPRINT (Scalable Parallelizable Induction of Decision Trees). [1]</a:t>
            </a:r>
            <a:endParaRPr lang="en-US" sz="1700" kern="0" dirty="0">
              <a:solidFill>
                <a:srgbClr val="000000"/>
              </a:solidFill>
              <a:latin typeface="Arial"/>
              <a:cs typeface="Arial"/>
              <a:sym typeface="Arial"/>
            </a:endParaRPr>
          </a:p>
          <a:p>
            <a:pPr lvl="0" indent="-215900" algn="just">
              <a:spcBef>
                <a:spcPts val="0"/>
              </a:spcBef>
              <a:buClr>
                <a:srgbClr val="000000"/>
              </a:buClr>
              <a:buSzPts val="2000"/>
              <a:buNone/>
            </a:pPr>
            <a:endParaRPr lang="en-US" sz="2600" kern="0" dirty="0">
              <a:solidFill>
                <a:srgbClr val="000000"/>
              </a:solidFill>
              <a:latin typeface="Times New Roman"/>
              <a:ea typeface="Times New Roman"/>
              <a:cs typeface="Times New Roman"/>
              <a:sym typeface="Times New Roman"/>
            </a:endParaRPr>
          </a:p>
          <a:p>
            <a:pPr lvl="0" algn="just">
              <a:spcBef>
                <a:spcPts val="0"/>
              </a:spcBef>
              <a:buClr>
                <a:srgbClr val="000000"/>
              </a:buClr>
              <a:buSzPts val="2000"/>
              <a:buFont typeface="Arial"/>
              <a:buChar char="•"/>
            </a:pPr>
            <a:r>
              <a:rPr lang="en-US" sz="2600" kern="0" dirty="0">
                <a:solidFill>
                  <a:srgbClr val="000000"/>
                </a:solidFill>
                <a:latin typeface="Times New Roman"/>
                <a:ea typeface="Times New Roman"/>
                <a:cs typeface="Times New Roman"/>
                <a:sym typeface="Times New Roman"/>
              </a:rPr>
              <a:t>With high accuracy values Artificial Neural Network works well for predicting customer </a:t>
            </a:r>
            <a:r>
              <a:rPr lang="en-US" sz="2600" kern="0" dirty="0" smtClean="0">
                <a:solidFill>
                  <a:srgbClr val="000000"/>
                </a:solidFill>
                <a:latin typeface="Times New Roman"/>
                <a:ea typeface="Times New Roman"/>
                <a:cs typeface="Times New Roman"/>
                <a:sym typeface="Times New Roman"/>
              </a:rPr>
              <a:t>behavior. </a:t>
            </a:r>
            <a:r>
              <a:rPr lang="en-US" sz="2600" kern="0" dirty="0">
                <a:solidFill>
                  <a:srgbClr val="000000"/>
                </a:solidFill>
                <a:latin typeface="Times New Roman"/>
                <a:ea typeface="Times New Roman"/>
                <a:cs typeface="Times New Roman"/>
                <a:sym typeface="Times New Roman"/>
              </a:rPr>
              <a:t>[1]</a:t>
            </a:r>
          </a:p>
          <a:p>
            <a:pPr marL="0" indent="0">
              <a:buNone/>
            </a:pPr>
            <a:endParaRPr lang="en-US" sz="2000" i="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5480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Google Shape;404;p43"/>
          <p:cNvSpPr txBox="1"/>
          <p:nvPr/>
        </p:nvSpPr>
        <p:spPr>
          <a:xfrm>
            <a:off x="623392" y="228600"/>
            <a:ext cx="10806608" cy="68019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4000"/>
              <a:buFont typeface="Times New Roman"/>
              <a:buNone/>
            </a:pPr>
            <a:r>
              <a:rPr lang="en-US" sz="4000" b="1" dirty="0" smtClean="0">
                <a:latin typeface="Times New Roman"/>
                <a:ea typeface="Times New Roman"/>
                <a:cs typeface="Times New Roman"/>
                <a:sym typeface="Times New Roman"/>
              </a:rPr>
              <a:t>Implementation Steps</a:t>
            </a:r>
            <a:endParaRPr sz="4000" b="1" dirty="0">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Clr>
                <a:schemeClr val="dk2"/>
              </a:buClr>
              <a:buSzPts val="4000"/>
              <a:buFont typeface="Source Sans Pro"/>
              <a:buNone/>
            </a:pPr>
            <a:endParaRPr sz="4000" b="1" dirty="0">
              <a:solidFill>
                <a:srgbClr val="000000"/>
              </a:solidFill>
              <a:latin typeface="Times New Roman"/>
              <a:ea typeface="Times New Roman"/>
              <a:cs typeface="Times New Roman"/>
              <a:sym typeface="Times New Roman"/>
            </a:endParaRPr>
          </a:p>
        </p:txBody>
      </p:sp>
      <p:pic>
        <p:nvPicPr>
          <p:cNvPr id="405" name="Google Shape;405;p43"/>
          <p:cNvPicPr preferRelativeResize="0"/>
          <p:nvPr/>
        </p:nvPicPr>
        <p:blipFill rotWithShape="1">
          <a:blip r:embed="rId3">
            <a:alphaModFix/>
          </a:blip>
          <a:srcRect/>
          <a:stretch/>
        </p:blipFill>
        <p:spPr>
          <a:xfrm>
            <a:off x="11074400" y="6172200"/>
            <a:ext cx="711200" cy="524282"/>
          </a:xfrm>
          <a:prstGeom prst="rect">
            <a:avLst/>
          </a:prstGeom>
          <a:noFill/>
          <a:ln>
            <a:noFill/>
          </a:ln>
        </p:spPr>
      </p:pic>
      <p:sp>
        <p:nvSpPr>
          <p:cNvPr id="408" name="Google Shape;408;p43"/>
          <p:cNvSpPr txBox="1"/>
          <p:nvPr/>
        </p:nvSpPr>
        <p:spPr>
          <a:xfrm>
            <a:off x="623392" y="1447800"/>
            <a:ext cx="10959008" cy="4572000"/>
          </a:xfrm>
          <a:prstGeom prst="rect">
            <a:avLst/>
          </a:prstGeom>
          <a:noFill/>
          <a:ln>
            <a:noFill/>
          </a:ln>
        </p:spPr>
        <p:txBody>
          <a:bodyPr spcFirstLastPara="1" wrap="square" lIns="91425" tIns="45700" rIns="91425" bIns="45700" anchor="t" anchorCtr="0">
            <a:noAutofit/>
          </a:bodyPr>
          <a:lstStyle/>
          <a:p>
            <a:pPr marL="457200" indent="-457200" algn="just">
              <a:buClr>
                <a:schemeClr val="accent1"/>
              </a:buClr>
              <a:buSzPts val="2210"/>
              <a:buFont typeface="+mj-lt"/>
              <a:buAutoNum type="arabicPeriod"/>
            </a:pPr>
            <a:r>
              <a:rPr lang="en-IN" sz="2400" dirty="0" smtClean="0">
                <a:latin typeface="Times New Roman" pitchFamily="18" charset="0"/>
                <a:cs typeface="Times New Roman" pitchFamily="18" charset="0"/>
              </a:rPr>
              <a:t>An </a:t>
            </a:r>
            <a:r>
              <a:rPr lang="en-IN" sz="2400" dirty="0">
                <a:latin typeface="Times New Roman" pitchFamily="18" charset="0"/>
                <a:cs typeface="Times New Roman" pitchFamily="18" charset="0"/>
              </a:rPr>
              <a:t>ecommerce website was created to collect data. </a:t>
            </a:r>
            <a:endParaRPr lang="en-IN" sz="2400" dirty="0" smtClean="0">
              <a:latin typeface="Times New Roman" pitchFamily="18" charset="0"/>
              <a:cs typeface="Times New Roman" pitchFamily="18" charset="0"/>
            </a:endParaRPr>
          </a:p>
          <a:p>
            <a:pPr marL="457200" indent="-457200" algn="just">
              <a:buClr>
                <a:schemeClr val="accent1"/>
              </a:buClr>
              <a:buSzPts val="2210"/>
              <a:buAutoNum type="arabicPeriod"/>
            </a:pPr>
            <a:endParaRPr lang="en-IN" sz="2400" dirty="0">
              <a:latin typeface="Times New Roman" pitchFamily="18" charset="0"/>
              <a:cs typeface="Times New Roman" pitchFamily="18" charset="0"/>
            </a:endParaRPr>
          </a:p>
          <a:p>
            <a:pPr marL="457200" indent="-457200">
              <a:buClr>
                <a:schemeClr val="accent1"/>
              </a:buClr>
              <a:buSzPts val="2210"/>
              <a:buAutoNum type="arabicPeriod"/>
            </a:pPr>
            <a:endParaRPr lang="en-US" sz="2400" dirty="0">
              <a:latin typeface="Times New Roman" pitchFamily="18" charset="0"/>
              <a:cs typeface="Times New Roman" pitchFamily="18" charset="0"/>
            </a:endParaRPr>
          </a:p>
          <a:p>
            <a:pPr lvl="0">
              <a:buClr>
                <a:schemeClr val="accent1"/>
              </a:buClr>
              <a:buSzPts val="2210"/>
            </a:pPr>
            <a:r>
              <a:rPr lang="en-IN" sz="2400" dirty="0">
                <a:solidFill>
                  <a:schemeClr val="dk1"/>
                </a:solidFill>
                <a:latin typeface="Times New Roman" panose="02020603050405020304" pitchFamily="18" charset="0"/>
                <a:ea typeface="Libre Baskerville"/>
                <a:cs typeface="Times New Roman" panose="02020603050405020304" pitchFamily="18" charset="0"/>
                <a:sym typeface="Libre Baskerville"/>
              </a:rPr>
              <a:t/>
            </a:r>
            <a:br>
              <a:rPr lang="en-IN" sz="2400" dirty="0">
                <a:solidFill>
                  <a:schemeClr val="dk1"/>
                </a:solidFill>
                <a:latin typeface="Times New Roman" panose="02020603050405020304" pitchFamily="18" charset="0"/>
                <a:ea typeface="Libre Baskerville"/>
                <a:cs typeface="Times New Roman" panose="02020603050405020304" pitchFamily="18" charset="0"/>
                <a:sym typeface="Libre Baskerville"/>
              </a:rPr>
            </a:br>
            <a:endParaRPr lang="en-IN" sz="2400" dirty="0">
              <a:solidFill>
                <a:schemeClr val="dk1"/>
              </a:solidFill>
              <a:latin typeface="Times New Roman" panose="02020603050405020304" pitchFamily="18" charset="0"/>
              <a:ea typeface="Libre Baskerville"/>
              <a:cs typeface="Times New Roman" panose="02020603050405020304" pitchFamily="18" charset="0"/>
              <a:sym typeface="Libre Baskerville"/>
            </a:endParaRPr>
          </a:p>
        </p:txBody>
      </p:sp>
      <p:sp>
        <p:nvSpPr>
          <p:cNvPr id="10" name="Google Shape;212;p26"/>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US" sz="1400" b="0" i="0" u="none" strike="noStrike" cap="none">
                <a:solidFill>
                  <a:srgbClr val="FFFFFF"/>
                </a:solidFill>
                <a:latin typeface="Source Sans Pro"/>
                <a:ea typeface="Source Sans Pro"/>
                <a:cs typeface="Source Sans Pro"/>
                <a:sym typeface="Source Sans Pro"/>
              </a:rPr>
              <a:t>8</a:t>
            </a:fld>
            <a:endParaRPr sz="1400" b="0" i="0" u="none" strike="noStrike" cap="none" dirty="0">
              <a:solidFill>
                <a:srgbClr val="FFFFFF"/>
              </a:solidFill>
              <a:latin typeface="Source Sans Pro"/>
              <a:ea typeface="Source Sans Pro"/>
              <a:cs typeface="Source Sans Pro"/>
              <a:sym typeface="Source Sans Pro"/>
            </a:endParaRPr>
          </a:p>
        </p:txBody>
      </p:sp>
      <p:sp>
        <p:nvSpPr>
          <p:cNvPr id="11" name="Date Placeholder 1"/>
          <p:cNvSpPr>
            <a:spLocks noGrp="1"/>
          </p:cNvSpPr>
          <p:nvPr>
            <p:ph type="dt" idx="10"/>
          </p:nvPr>
        </p:nvSpPr>
        <p:spPr>
          <a:xfrm>
            <a:off x="7554036" y="6237292"/>
            <a:ext cx="3302000" cy="476250"/>
          </a:xfrm>
        </p:spPr>
        <p:txBody>
          <a:bodyPr/>
          <a:lstStyle/>
          <a:p>
            <a:fld id="{B9072EC8-ED24-435A-AC71-74FA5CB31447}" type="datetime1">
              <a:rPr lang="en-IN" smtClean="0"/>
              <a:t>30-03-2020</a:t>
            </a:fld>
            <a:endParaRPr lang="en-IN"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448" y="2100262"/>
            <a:ext cx="8502649"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273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 with Implementation Details</a:t>
            </a:r>
            <a:endParaRPr lang="en-US" dirty="0"/>
          </a:p>
        </p:txBody>
      </p:sp>
      <p:sp>
        <p:nvSpPr>
          <p:cNvPr id="3" name="Content Placeholder 2"/>
          <p:cNvSpPr>
            <a:spLocks noGrp="1"/>
          </p:cNvSpPr>
          <p:nvPr>
            <p:ph idx="1"/>
          </p:nvPr>
        </p:nvSpPr>
        <p:spPr>
          <a:ln>
            <a:solidFill>
              <a:schemeClr val="tx1"/>
            </a:solidFill>
          </a:ln>
        </p:spPr>
        <p:txBody>
          <a:bodyPr>
            <a:normAutofit/>
          </a:bodyPr>
          <a:lstStyle/>
          <a:p>
            <a:pPr marL="0" indent="0" algn="just">
              <a:buNone/>
            </a:pPr>
            <a:r>
              <a:rPr lang="en-US" dirty="0" smtClean="0">
                <a:latin typeface="Times New Roman" pitchFamily="18" charset="0"/>
                <a:cs typeface="Times New Roman" pitchFamily="18" charset="0"/>
              </a:rPr>
              <a:t>Implementation steps:</a:t>
            </a:r>
          </a:p>
          <a:p>
            <a:pPr marL="0" indent="0" algn="just">
              <a:buNone/>
            </a:pPr>
            <a:r>
              <a:rPr lang="en-US" dirty="0" smtClean="0">
                <a:latin typeface="Times New Roman" pitchFamily="18" charset="0"/>
                <a:cs typeface="Times New Roman" pitchFamily="18" charset="0"/>
              </a:rPr>
              <a:t>(Performed)</a:t>
            </a:r>
          </a:p>
          <a:p>
            <a:pPr marL="514350" lvl="0" indent="-514350" algn="just">
              <a:buFont typeface="+mj-lt"/>
              <a:buAutoNum type="arabicPeriod"/>
            </a:pPr>
            <a:r>
              <a:rPr lang="en-IN" dirty="0" smtClean="0">
                <a:latin typeface="Times New Roman" pitchFamily="18" charset="0"/>
                <a:cs typeface="Times New Roman" pitchFamily="18" charset="0"/>
              </a:rPr>
              <a:t>An ecommerce website was created to collect data. </a:t>
            </a:r>
            <a:endParaRPr lang="en-US" dirty="0">
              <a:latin typeface="Times New Roman" pitchFamily="18" charset="0"/>
              <a:cs typeface="Times New Roman" pitchFamily="18" charset="0"/>
            </a:endParaRPr>
          </a:p>
          <a:p>
            <a:pPr marL="514350" lvl="0" indent="-514350" algn="just">
              <a:buFont typeface="+mj-lt"/>
              <a:buAutoNum type="arabicPeriod"/>
            </a:pPr>
            <a:r>
              <a:rPr lang="en-IN" dirty="0">
                <a:latin typeface="Times New Roman" pitchFamily="18" charset="0"/>
                <a:cs typeface="Times New Roman" pitchFamily="18" charset="0"/>
              </a:rPr>
              <a:t>Hosted the website using </a:t>
            </a:r>
            <a:r>
              <a:rPr lang="en-IN" dirty="0" err="1">
                <a:latin typeface="Times New Roman" pitchFamily="18" charset="0"/>
                <a:cs typeface="Times New Roman" pitchFamily="18" charset="0"/>
              </a:rPr>
              <a:t>ngrok</a:t>
            </a:r>
            <a:r>
              <a:rPr lang="en-IN" dirty="0">
                <a:latin typeface="Times New Roman" pitchFamily="18" charset="0"/>
                <a:cs typeface="Times New Roman" pitchFamily="18" charset="0"/>
              </a:rPr>
              <a:t> without port forwarding.</a:t>
            </a:r>
            <a:endParaRPr lang="en-US" dirty="0">
              <a:latin typeface="Times New Roman" pitchFamily="18" charset="0"/>
              <a:cs typeface="Times New Roman" pitchFamily="18" charset="0"/>
            </a:endParaRPr>
          </a:p>
          <a:p>
            <a:pPr marL="514350" lvl="0" indent="-514350" algn="just">
              <a:buFont typeface="+mj-lt"/>
              <a:buAutoNum type="arabicPeriod"/>
            </a:pPr>
            <a:r>
              <a:rPr lang="en-IN" dirty="0">
                <a:latin typeface="Times New Roman" pitchFamily="18" charset="0"/>
                <a:cs typeface="Times New Roman" pitchFamily="18" charset="0"/>
              </a:rPr>
              <a:t>Created all the tables and codes needed to collect the datasets.</a:t>
            </a:r>
            <a:endParaRPr lang="en-US" dirty="0">
              <a:latin typeface="Times New Roman" pitchFamily="18" charset="0"/>
              <a:cs typeface="Times New Roman" pitchFamily="18" charset="0"/>
            </a:endParaRPr>
          </a:p>
          <a:p>
            <a:pPr marL="514350" lvl="0" indent="-514350" algn="just">
              <a:buFont typeface="+mj-lt"/>
              <a:buAutoNum type="arabicPeriod"/>
            </a:pPr>
            <a:r>
              <a:rPr lang="en-IN" dirty="0">
                <a:latin typeface="Times New Roman" pitchFamily="18" charset="0"/>
                <a:cs typeface="Times New Roman" pitchFamily="18" charset="0"/>
              </a:rPr>
              <a:t>Shared the website link to collect clickstream data</a:t>
            </a:r>
            <a:r>
              <a:rPr lang="en-IN" dirty="0" smtClean="0">
                <a:latin typeface="Times New Roman" pitchFamily="18" charset="0"/>
                <a:cs typeface="Times New Roman" pitchFamily="18" charset="0"/>
              </a:rPr>
              <a:t>.</a:t>
            </a:r>
          </a:p>
          <a:p>
            <a:pPr marL="514350" lvl="0" indent="-514350" algn="just">
              <a:buFont typeface="+mj-lt"/>
              <a:buAutoNum type="arabicPeriod"/>
            </a:pPr>
            <a:r>
              <a:rPr lang="en-IN" dirty="0" smtClean="0">
                <a:latin typeface="Times New Roman" pitchFamily="18" charset="0"/>
                <a:cs typeface="Times New Roman" pitchFamily="18" charset="0"/>
              </a:rPr>
              <a:t>The collected data was pre-processed to fit the decided ranges.</a:t>
            </a:r>
          </a:p>
          <a:p>
            <a:pPr marL="514350" lvl="0" indent="-514350" algn="just">
              <a:buFont typeface="+mj-lt"/>
              <a:buAutoNum type="arabicPeriod"/>
            </a:pPr>
            <a:r>
              <a:rPr lang="en-US" dirty="0">
                <a:latin typeface="Times New Roman" pitchFamily="18" charset="0"/>
                <a:cs typeface="Times New Roman" pitchFamily="18" charset="0"/>
              </a:rPr>
              <a:t>The pre-processed data </a:t>
            </a:r>
            <a:r>
              <a:rPr lang="en-US" dirty="0" smtClean="0">
                <a:latin typeface="Times New Roman" pitchFamily="18" charset="0"/>
                <a:cs typeface="Times New Roman" pitchFamily="18" charset="0"/>
              </a:rPr>
              <a:t>was normalized</a:t>
            </a:r>
            <a:r>
              <a:rPr lang="en-US" dirty="0">
                <a:latin typeface="Times New Roman" pitchFamily="18" charset="0"/>
                <a:cs typeface="Times New Roman" pitchFamily="18" charset="0"/>
              </a:rPr>
              <a:t>.</a:t>
            </a:r>
          </a:p>
          <a:p>
            <a:pPr marL="514350" lvl="0" indent="-514350">
              <a:buFont typeface="+mj-lt"/>
              <a:buAutoNum type="arabicPeriod"/>
            </a:pPr>
            <a:endParaRPr lang="en-IN" dirty="0" smtClean="0">
              <a:latin typeface="Times New Roman" pitchFamily="18" charset="0"/>
              <a:cs typeface="Times New Roman" pitchFamily="18" charset="0"/>
            </a:endParaRPr>
          </a:p>
          <a:p>
            <a:pPr marL="514350" lvl="0" indent="-514350">
              <a:buFont typeface="+mj-lt"/>
              <a:buAutoNum type="arabicPeriod"/>
            </a:pPr>
            <a:endParaRPr lang="en-US" dirty="0"/>
          </a:p>
          <a:p>
            <a:pPr marL="514350" lvl="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1120542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1323</Words>
  <Application>Microsoft Office PowerPoint</Application>
  <PresentationFormat>Custom</PresentationFormat>
  <Paragraphs>207</Paragraphs>
  <Slides>25</Slides>
  <Notes>11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Fusion of Selection Parameters for Customer Behavior Prediction Based on Web Usage Mining (1570615223) </vt:lpstr>
      <vt:lpstr>Content</vt:lpstr>
      <vt:lpstr>Introduction</vt:lpstr>
      <vt:lpstr>PowerPoint Presentation</vt:lpstr>
      <vt:lpstr>Work Flow of the system</vt:lpstr>
      <vt:lpstr>PowerPoint Presentation</vt:lpstr>
      <vt:lpstr>Literature </vt:lpstr>
      <vt:lpstr>PowerPoint Presentation</vt:lpstr>
      <vt:lpstr>Algorithm with Implementation Details</vt:lpstr>
      <vt:lpstr>Algorithm with Implementation Details</vt:lpstr>
      <vt:lpstr>Algorithm with Implementation Details</vt:lpstr>
      <vt:lpstr>Algorithm with Implementation Details</vt:lpstr>
      <vt:lpstr>Algorithm with Implementation Details</vt:lpstr>
      <vt:lpstr>Experimental Setup</vt:lpstr>
      <vt:lpstr>Experimental Setup</vt:lpstr>
      <vt:lpstr>Experimental Setup</vt:lpstr>
      <vt:lpstr>Experimental Setup</vt:lpstr>
      <vt:lpstr>Validation with Test Cases</vt:lpstr>
      <vt:lpstr>Results and Discussions</vt:lpstr>
      <vt:lpstr>Results and Discussions</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33</cp:revision>
  <dcterms:created xsi:type="dcterms:W3CDTF">2020-03-18T03:24:15Z</dcterms:created>
  <dcterms:modified xsi:type="dcterms:W3CDTF">2020-03-30T11:45:42Z</dcterms:modified>
</cp:coreProperties>
</file>