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7"/>
  </p:notesMasterIdLst>
  <p:sldIdLst>
    <p:sldId id="256" r:id="rId2"/>
    <p:sldId id="280" r:id="rId3"/>
    <p:sldId id="281" r:id="rId4"/>
    <p:sldId id="263" r:id="rId5"/>
    <p:sldId id="282" r:id="rId6"/>
    <p:sldId id="264" r:id="rId7"/>
    <p:sldId id="258" r:id="rId8"/>
    <p:sldId id="259" r:id="rId9"/>
    <p:sldId id="262" r:id="rId10"/>
    <p:sldId id="276" r:id="rId11"/>
    <p:sldId id="266" r:id="rId12"/>
    <p:sldId id="261" r:id="rId13"/>
    <p:sldId id="267" r:id="rId14"/>
    <p:sldId id="269" r:id="rId15"/>
    <p:sldId id="277" r:id="rId16"/>
    <p:sldId id="265" r:id="rId17"/>
    <p:sldId id="270" r:id="rId18"/>
    <p:sldId id="268" r:id="rId19"/>
    <p:sldId id="273" r:id="rId20"/>
    <p:sldId id="278" r:id="rId21"/>
    <p:sldId id="279" r:id="rId22"/>
    <p:sldId id="271" r:id="rId23"/>
    <p:sldId id="272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095" autoAdjust="0"/>
  </p:normalViewPr>
  <p:slideViewPr>
    <p:cSldViewPr snapToGrid="0">
      <p:cViewPr>
        <p:scale>
          <a:sx n="71" d="100"/>
          <a:sy n="71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54F4-EE42-4A57-B81F-6ECDBBF67C0B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E41FE-55F1-4CE5-9891-DBD3C281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down approach </a:t>
            </a:r>
          </a:p>
          <a:p>
            <a:r>
              <a:rPr lang="en-US" dirty="0" smtClean="0"/>
              <a:t>Building solutions to problems in agricultural econ</a:t>
            </a:r>
          </a:p>
          <a:p>
            <a:r>
              <a:rPr lang="en-US" dirty="0" smtClean="0"/>
              <a:t>Today we </a:t>
            </a:r>
            <a:r>
              <a:rPr lang="en-US" dirty="0" err="1" smtClean="0"/>
              <a:t>analyse</a:t>
            </a:r>
            <a:r>
              <a:rPr lang="en-US" dirty="0" smtClean="0"/>
              <a:t> the wheat historical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41FE-55F1-4CE5-9891-DBD3C28174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 for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41FE-55F1-4CE5-9891-DBD3C28174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folder – add image of ideal folder and talk about how to continue</a:t>
            </a:r>
            <a:r>
              <a:rPr lang="en-US" baseline="0" dirty="0" smtClean="0"/>
              <a:t> in future</a:t>
            </a:r>
          </a:p>
          <a:p>
            <a:r>
              <a:rPr lang="en-US" baseline="0" dirty="0" smtClean="0"/>
              <a:t>Use cartoon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41FE-55F1-4CE5-9891-DBD3C28174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of ideal project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41FE-55F1-4CE5-9891-DBD3C28174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 Why use?</a:t>
            </a:r>
          </a:p>
          <a:p>
            <a:r>
              <a:rPr lang="en-US" dirty="0" smtClean="0"/>
              <a:t>Keep track of work, show progress, version control, can retrieve old content</a:t>
            </a:r>
          </a:p>
          <a:p>
            <a:r>
              <a:rPr lang="en-US" dirty="0" smtClean="0"/>
              <a:t>Use a cartoon (version control)</a:t>
            </a:r>
          </a:p>
          <a:p>
            <a:r>
              <a:rPr lang="en-US" dirty="0" smtClean="0"/>
              <a:t>Private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41FE-55F1-4CE5-9891-DBD3C28174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</a:p>
          <a:p>
            <a:r>
              <a:rPr lang="en-US" dirty="0" smtClean="0"/>
              <a:t>Show an excel sheet, make changes and show how</a:t>
            </a:r>
            <a:r>
              <a:rPr lang="en-US" baseline="0" dirty="0" smtClean="0"/>
              <a:t> it cant be reversed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41FE-55F1-4CE5-9891-DBD3C28174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39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4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31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31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4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0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8940A-93EA-400E-81AB-10F1594A9A08}" type="datetimeFigureOut">
              <a:rPr lang="en-US" smtClean="0"/>
              <a:t>27-Aug-24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9EB8E-E147-40DE-9F04-906AF1AB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iya2023@mail.ubc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 – FRE 501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901" y="4069393"/>
            <a:ext cx="9070848" cy="457201"/>
          </a:xfrm>
        </p:spPr>
        <p:txBody>
          <a:bodyPr>
            <a:noAutofit/>
          </a:bodyPr>
          <a:lstStyle/>
          <a:p>
            <a:r>
              <a:rPr lang="en-US" sz="3600" dirty="0" smtClean="0"/>
              <a:t>R fundamentals and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8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Wheat Historical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77463"/>
            <a:ext cx="100202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 the trading session.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opening price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 wheat futures on that particular day.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highest price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reached during the trading session.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lowest price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reached during the trading session.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last traded price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 the futures contract for that day.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difference in the last price compared to the previous trading day's last price.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%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(% Change)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percentage change in the last price compared to the previous trading day's last price.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number of contracts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traded during the session.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(Open Interest)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total number of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outstanding contracts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that are open or not settled at the end of the trading day. </a:t>
            </a:r>
          </a:p>
        </p:txBody>
      </p:sp>
    </p:spTree>
    <p:extLst>
      <p:ext uri="{BB962C8B-B14F-4D97-AF65-F5344CB8AC3E}">
        <p14:creationId xmlns:p14="http://schemas.microsoft.com/office/powerpoint/2010/main" val="18981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Barchart.com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833" r="343" b="6500"/>
          <a:stretch/>
        </p:blipFill>
        <p:spPr>
          <a:xfrm>
            <a:off x="1741167" y="2036626"/>
            <a:ext cx="8961120" cy="41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at the very beginning!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168388" cy="3318936"/>
          </a:xfrm>
        </p:spPr>
        <p:txBody>
          <a:bodyPr/>
          <a:lstStyle/>
          <a:p>
            <a:r>
              <a:rPr lang="en-US" dirty="0" smtClean="0"/>
              <a:t>Organization of your files – Very Important!</a:t>
            </a:r>
          </a:p>
          <a:p>
            <a:r>
              <a:rPr lang="en-US" dirty="0" smtClean="0"/>
              <a:t>Create a folder on desktop called “FRE 501”</a:t>
            </a:r>
          </a:p>
          <a:p>
            <a:r>
              <a:rPr lang="en-US" dirty="0" smtClean="0"/>
              <a:t>Create necessary folders (labs, assignments)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Unorganized Office Stock Illustrations – 731 Unorganized Office Stock  Illustrations, Vectors &amp; Clipart - Dreams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89" y="2702787"/>
            <a:ext cx="4026535" cy="27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7373" y="6396335"/>
            <a:ext cx="711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credit: https://www.dreamstime.com/unorganized-office-papers-businessman-overwhelmed-work-messy-paper-documents-pile-files-stack-unfinished-office-document-work-image138923251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50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r="28959" b="41678"/>
          <a:stretch/>
        </p:blipFill>
        <p:spPr>
          <a:xfrm>
            <a:off x="1975061" y="2650030"/>
            <a:ext cx="8480616" cy="33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main deliverables:</a:t>
            </a:r>
          </a:p>
          <a:p>
            <a:pPr marL="457200" indent="-457200">
              <a:buAutoNum type="arabicPeriod"/>
            </a:pPr>
            <a:r>
              <a:rPr lang="en-US" dirty="0" smtClean="0"/>
              <a:t>Completing the canvas MCQs and plot submissions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Rmd</a:t>
            </a:r>
            <a:r>
              <a:rPr lang="en-US" dirty="0" smtClean="0"/>
              <a:t> file</a:t>
            </a:r>
          </a:p>
          <a:p>
            <a:pPr marL="457200" indent="-457200">
              <a:buAutoNum type="arabicPeriod"/>
            </a:pPr>
            <a:r>
              <a:rPr lang="en-US" dirty="0" smtClean="0"/>
              <a:t>HTML file (Knit from </a:t>
            </a:r>
            <a:r>
              <a:rPr lang="en-US" dirty="0" err="1" smtClean="0"/>
              <a:t>Rmd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AutoShape 2" descr="Cartoon Question Marks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artoon Question Marks Stock Photos ..."/>
          <p:cNvSpPr>
            <a:spLocks noChangeAspect="1" noChangeArrowheads="1"/>
          </p:cNvSpPr>
          <p:nvPr/>
        </p:nvSpPr>
        <p:spPr bwMode="auto">
          <a:xfrm>
            <a:off x="3615952" y="26590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23,900+ Cartoon Question Marks Stock Photos, Pictures &amp; Royalty-Free Images 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95" y="2539002"/>
            <a:ext cx="2957607" cy="3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4802" y="6478027"/>
            <a:ext cx="4159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Credits: https://www.istockphoto.com/photos/cartoon-question-marks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7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717029" cy="33189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GIT (Global Information Tracker) is a version control system, keeps track of your progress. It is like saving your work at each step, but with a timestamp.</a:t>
            </a:r>
          </a:p>
          <a:p>
            <a:r>
              <a:rPr lang="en-US" sz="2800" dirty="0" smtClean="0"/>
              <a:t>You can even retrieve your old work if you have made a mistake!</a:t>
            </a:r>
            <a:endParaRPr lang="en-US" sz="2800" dirty="0"/>
          </a:p>
        </p:txBody>
      </p:sp>
      <p:pic>
        <p:nvPicPr>
          <p:cNvPr id="3074" name="Picture 2" descr="https://learning.nceas.ucsb.edu/2019-11-RRCourse/images/phd_comics_fin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430" y="825114"/>
            <a:ext cx="3858895" cy="52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1505" y="6479690"/>
            <a:ext cx="59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credit: https://phdcomics.com/comics/archive.php?comicid=1531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21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6419214" cy="33189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add </a:t>
            </a:r>
            <a:r>
              <a:rPr lang="en-US" sz="3200" dirty="0" err="1" smtClean="0"/>
              <a:t>file_name</a:t>
            </a:r>
            <a:endParaRPr lang="en-US" sz="3200" dirty="0" smtClean="0"/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commit –m “Question 2 done”</a:t>
            </a:r>
          </a:p>
          <a:p>
            <a:r>
              <a:rPr lang="en-US" sz="3200" dirty="0" err="1"/>
              <a:t>g</a:t>
            </a:r>
            <a:r>
              <a:rPr lang="en-US" sz="3200" dirty="0" err="1" smtClean="0"/>
              <a:t>it</a:t>
            </a:r>
            <a:r>
              <a:rPr lang="en-US" sz="3200" dirty="0" smtClean="0"/>
              <a:t> push origin main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Using </a:t>
            </a:r>
            <a:r>
              <a:rPr lang="en-US" sz="3200" dirty="0" smtClean="0"/>
              <a:t>GIT </a:t>
            </a:r>
            <a:r>
              <a:rPr lang="en-US" sz="3200" dirty="0"/>
              <a:t>is not </a:t>
            </a:r>
            <a:r>
              <a:rPr lang="en-US" sz="3200" dirty="0" smtClean="0"/>
              <a:t>mandatory for FRE 501, but it is a good practice!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AutoShape 2" descr="Git Gud: The Working Tree, Staging Area ..."/>
          <p:cNvSpPr>
            <a:spLocks noChangeAspect="1" noChangeArrowheads="1"/>
          </p:cNvSpPr>
          <p:nvPr/>
        </p:nvSpPr>
        <p:spPr bwMode="auto">
          <a:xfrm>
            <a:off x="7562215" y="24045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Git Gud: The Working Tree, Staging Are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Git Gud: The Working Tree, Staging Area, and Local Repo | by Lucas Maurer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15" y="2709332"/>
            <a:ext cx="4780235" cy="27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- Create your assignment repository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private repo on GitHub</a:t>
            </a:r>
          </a:p>
          <a:p>
            <a:r>
              <a:rPr lang="en-US" sz="3200" dirty="0" smtClean="0"/>
              <a:t>Clone to your desktop</a:t>
            </a:r>
          </a:p>
          <a:p>
            <a:r>
              <a:rPr lang="en-US" sz="3200" dirty="0" smtClean="0"/>
              <a:t>Work on it from your local</a:t>
            </a:r>
          </a:p>
          <a:p>
            <a:r>
              <a:rPr lang="en-US" sz="3200" dirty="0" smtClean="0"/>
              <a:t>Push to 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32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lab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https://github.com/riyaeliza123/FRE-501-Labs</a:t>
            </a:r>
          </a:p>
        </p:txBody>
      </p:sp>
    </p:spTree>
    <p:extLst>
      <p:ext uri="{BB962C8B-B14F-4D97-AF65-F5344CB8AC3E}">
        <p14:creationId xmlns:p14="http://schemas.microsoft.com/office/powerpoint/2010/main" val="25122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have labs?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 with your assignments</a:t>
            </a:r>
          </a:p>
          <a:p>
            <a:r>
              <a:rPr lang="en-US" dirty="0" smtClean="0"/>
              <a:t>Strengthen coding skills</a:t>
            </a:r>
          </a:p>
          <a:p>
            <a:r>
              <a:rPr lang="en-US" dirty="0" smtClean="0"/>
              <a:t>Solve your </a:t>
            </a:r>
            <a:r>
              <a:rPr lang="en-US" smtClean="0"/>
              <a:t>programming queries </a:t>
            </a:r>
            <a:r>
              <a:rPr lang="en-US" dirty="0" smtClean="0"/>
              <a:t>and troubleshooting (also done in office hours)</a:t>
            </a:r>
          </a:p>
          <a:p>
            <a:r>
              <a:rPr lang="en-US" dirty="0" smtClean="0"/>
              <a:t>Timings:</a:t>
            </a:r>
          </a:p>
          <a:p>
            <a:pPr lvl="1"/>
            <a:r>
              <a:rPr lang="en-US" dirty="0" smtClean="0"/>
              <a:t>Tuesday and Thursday 9:30 am - 10:30 am</a:t>
            </a:r>
          </a:p>
          <a:p>
            <a:pPr lvl="1"/>
            <a:r>
              <a:rPr lang="en-US" dirty="0" smtClean="0"/>
              <a:t>Tuesday 4:30 pm – 6:00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0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AutoShape 2" descr="Cartoon Question Marks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artoon Question Marks Stock Photos ..."/>
          <p:cNvSpPr>
            <a:spLocks noChangeAspect="1" noChangeArrowheads="1"/>
          </p:cNvSpPr>
          <p:nvPr/>
        </p:nvSpPr>
        <p:spPr bwMode="auto">
          <a:xfrm>
            <a:off x="3615952" y="26590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23,900+ Cartoon Question Marks Stock Photos, Pictures &amp; Royalty-Free Images 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95" y="2539002"/>
            <a:ext cx="2957607" cy="3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4802" y="6478027"/>
            <a:ext cx="4159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Credits: https://www.istockphoto.com/photos/cartoon-question-marks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19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1,039,700+ Taking A Break Stock Illustrations, Royalty-Free Vector Graphics  &amp; Clip Art - iStock | Taking a break from work, Taking a break at work,  Nurse taking a b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4" y="873156"/>
            <a:ext cx="7781364" cy="518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 as a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smtClean="0"/>
              <a:t>Reproducibility</a:t>
            </a:r>
          </a:p>
          <a:p>
            <a:pPr lvl="1"/>
            <a:r>
              <a:rPr lang="en-US" sz="4000" dirty="0" smtClean="0"/>
              <a:t>Availability of in-built functions</a:t>
            </a:r>
          </a:p>
          <a:p>
            <a:pPr lvl="1"/>
            <a:r>
              <a:rPr lang="en-US" sz="4000" dirty="0" smtClean="0"/>
              <a:t>Knowledge transfer</a:t>
            </a:r>
          </a:p>
          <a:p>
            <a:pPr lvl="1"/>
            <a:r>
              <a:rPr lang="en-US" sz="4000" dirty="0" smtClean="0"/>
              <a:t>Industry prevalence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30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– Let’s revise R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Lab 1</a:t>
            </a:r>
          </a:p>
          <a:p>
            <a:pPr lvl="1"/>
            <a:r>
              <a:rPr lang="en-US" dirty="0" smtClean="0"/>
              <a:t>Lab1.zip from Canvas or </a:t>
            </a:r>
          </a:p>
          <a:p>
            <a:pPr lvl="1"/>
            <a:r>
              <a:rPr lang="en-US" dirty="0" smtClean="0"/>
              <a:t>Clone from GitHub or</a:t>
            </a:r>
          </a:p>
          <a:p>
            <a:pPr lvl="1"/>
            <a:r>
              <a:rPr lang="en-US" dirty="0" smtClean="0"/>
              <a:t>Download .zip from GitHub</a:t>
            </a:r>
          </a:p>
          <a:p>
            <a:r>
              <a:rPr lang="en-US" sz="2800" dirty="0" smtClean="0"/>
              <a:t>Create a new file “3_sept_lab.Rmd”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0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556932"/>
            <a:ext cx="10927079" cy="3318936"/>
          </a:xfrm>
        </p:spPr>
        <p:txBody>
          <a:bodyPr/>
          <a:lstStyle/>
          <a:p>
            <a:r>
              <a:rPr lang="en-US" b="1" dirty="0" smtClean="0"/>
              <a:t>Absolute path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C:\Users\hp\Desktop\FRE 501\Labs\FRE-501-Labs\Lab </a:t>
            </a:r>
            <a:r>
              <a:rPr lang="en-US" dirty="0" smtClean="0"/>
              <a:t>1\data\wheat_historical.csv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Relative path</a:t>
            </a:r>
            <a:r>
              <a:rPr lang="en-US" dirty="0" smtClean="0"/>
              <a:t>: data\wheat_historical.csv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7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activity – exit quiz</a:t>
            </a:r>
            <a:endParaRPr lang="en-US" dirty="0"/>
          </a:p>
        </p:txBody>
      </p:sp>
      <p:pic>
        <p:nvPicPr>
          <p:cNvPr id="6146" name="Picture 2" descr="Quiz time | The Art of Living In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0" y="2661920"/>
            <a:ext cx="5962650" cy="33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2685" y="6376925"/>
            <a:ext cx="6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Credits: https://www.artofliving.org/in-en/quiz-time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 - for quick replies</a:t>
            </a:r>
          </a:p>
          <a:p>
            <a:r>
              <a:rPr lang="en-US" dirty="0" smtClean="0"/>
              <a:t>Email (during working hours) : </a:t>
            </a:r>
            <a:r>
              <a:rPr lang="en-US" dirty="0" smtClean="0">
                <a:hlinkClick r:id="rId2"/>
              </a:rPr>
              <a:t>riya2023@mail.ubc.ca</a:t>
            </a:r>
            <a:endParaRPr lang="en-US" dirty="0"/>
          </a:p>
          <a:p>
            <a:r>
              <a:rPr lang="en-US" dirty="0" smtClean="0"/>
              <a:t>Ask common queries on your slack group (FRE501) – Does everyone have access?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house rules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Questions and engagement is encouraged. Raise your hand to ask me a question and I will also prompt you to ask questions in between.</a:t>
            </a:r>
          </a:p>
          <a:p>
            <a:r>
              <a:rPr lang="en-US" sz="3200" dirty="0" smtClean="0"/>
              <a:t>You are encouraged to work together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20346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familiarity – 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Little to no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Moderate (personal projects)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Professional 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Daily use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60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5262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Organizing your projects and assignments</a:t>
            </a:r>
          </a:p>
          <a:p>
            <a:pPr marL="457200" indent="-457200">
              <a:buAutoNum type="arabicPeriod"/>
            </a:pPr>
            <a:r>
              <a:rPr lang="en-US" dirty="0" smtClean="0"/>
              <a:t>GIT fundamentals and setup (Office hour)</a:t>
            </a:r>
          </a:p>
          <a:p>
            <a:pPr marL="457200" indent="-457200">
              <a:buAutoNum type="arabicPeriod"/>
            </a:pPr>
            <a:r>
              <a:rPr lang="en-US" dirty="0" smtClean="0"/>
              <a:t>R </a:t>
            </a:r>
            <a:r>
              <a:rPr lang="en-US" dirty="0"/>
              <a:t>fundamentals</a:t>
            </a:r>
          </a:p>
          <a:p>
            <a:pPr lvl="1"/>
            <a:r>
              <a:rPr lang="en-US" dirty="0"/>
              <a:t>Package installing and loading</a:t>
            </a:r>
          </a:p>
          <a:p>
            <a:pPr lvl="1"/>
            <a:r>
              <a:rPr lang="en-US" dirty="0"/>
              <a:t>Reading data, cleaning and preprocessing using DPLYR</a:t>
            </a:r>
          </a:p>
          <a:p>
            <a:pPr lvl="1"/>
            <a:r>
              <a:rPr lang="en-US" dirty="0"/>
              <a:t>Plotting and exporting graphs using GGPLOT</a:t>
            </a:r>
          </a:p>
          <a:p>
            <a:pPr lvl="1"/>
            <a:r>
              <a:rPr lang="en-US" dirty="0"/>
              <a:t>Linear modelling using lm()</a:t>
            </a:r>
          </a:p>
          <a:p>
            <a:pPr lvl="1"/>
            <a:r>
              <a:rPr lang="en-US" dirty="0"/>
              <a:t>Printing results in a readable format using STARGAZER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concept of open interest</a:t>
            </a:r>
          </a:p>
          <a:p>
            <a:r>
              <a:rPr lang="en-US" dirty="0" smtClean="0"/>
              <a:t>Learn </a:t>
            </a:r>
            <a:r>
              <a:rPr lang="en-US" dirty="0"/>
              <a:t>the functionalities and nuances of various R packages</a:t>
            </a:r>
          </a:p>
          <a:p>
            <a:r>
              <a:rPr lang="en-US" dirty="0"/>
              <a:t>Understand the difference between various operators and data types</a:t>
            </a:r>
          </a:p>
          <a:p>
            <a:r>
              <a:rPr lang="en-US" dirty="0"/>
              <a:t>Understand how to handle "date and time" data</a:t>
            </a:r>
          </a:p>
          <a:p>
            <a:r>
              <a:rPr lang="en-US" dirty="0"/>
              <a:t>Learn how to plot using ggplot package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load and use necessary packages</a:t>
            </a:r>
          </a:p>
          <a:p>
            <a:r>
              <a:rPr lang="en-US" dirty="0"/>
              <a:t>Able to identify which operator is necessary and use them to solve problems</a:t>
            </a:r>
          </a:p>
          <a:p>
            <a:r>
              <a:rPr lang="en-US" dirty="0"/>
              <a:t>Able to handle various data types and convert to necessary formats</a:t>
            </a:r>
          </a:p>
          <a:p>
            <a:r>
              <a:rPr lang="en-US" dirty="0"/>
              <a:t>Able to plot figures as necessary</a:t>
            </a:r>
          </a:p>
          <a:p>
            <a:r>
              <a:rPr lang="en-US" dirty="0"/>
              <a:t>Able to define and </a:t>
            </a:r>
            <a:r>
              <a:rPr lang="en-US" dirty="0" smtClean="0"/>
              <a:t>analyze </a:t>
            </a:r>
            <a:r>
              <a:rPr lang="en-US" dirty="0"/>
              <a:t>open </a:t>
            </a:r>
            <a:r>
              <a:rPr lang="en-US" dirty="0" smtClean="0"/>
              <a:t>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: Analysis of </a:t>
            </a:r>
            <a:r>
              <a:rPr lang="en-US" b="1" dirty="0" smtClean="0"/>
              <a:t>Open Interest</a:t>
            </a:r>
            <a:r>
              <a:rPr lang="en-US" dirty="0" smtClean="0"/>
              <a:t> for the commodity “</a:t>
            </a:r>
            <a:r>
              <a:rPr lang="en-US" b="1" dirty="0" smtClean="0"/>
              <a:t>Wheat</a:t>
            </a:r>
            <a:r>
              <a:rPr lang="en-US" dirty="0" smtClean="0"/>
              <a:t>” by using its historical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554" r="50794" b="47500"/>
          <a:stretch/>
        </p:blipFill>
        <p:spPr>
          <a:xfrm>
            <a:off x="1535430" y="3416300"/>
            <a:ext cx="9494519" cy="28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9935</TotalTime>
  <Words>795</Words>
  <Application>Microsoft Office PowerPoint</Application>
  <PresentationFormat>Widescreen</PresentationFormat>
  <Paragraphs>125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Garamond</vt:lpstr>
      <vt:lpstr>Wingdings</vt:lpstr>
      <vt:lpstr>Organic</vt:lpstr>
      <vt:lpstr>Lab 1 – FRE 501</vt:lpstr>
      <vt:lpstr>Why do you have labs?</vt:lpstr>
      <vt:lpstr>Contact</vt:lpstr>
      <vt:lpstr>A few house rules </vt:lpstr>
      <vt:lpstr>R familiarity – Class activity</vt:lpstr>
      <vt:lpstr>Today’s contents</vt:lpstr>
      <vt:lpstr>Formal objectives</vt:lpstr>
      <vt:lpstr>Learning outcome</vt:lpstr>
      <vt:lpstr>The big picture </vt:lpstr>
      <vt:lpstr>Data – Wheat Historical</vt:lpstr>
      <vt:lpstr>Barchart.com</vt:lpstr>
      <vt:lpstr>Let’s start at the very beginning!</vt:lpstr>
      <vt:lpstr>File organization</vt:lpstr>
      <vt:lpstr>Assignment submission</vt:lpstr>
      <vt:lpstr>Questions?</vt:lpstr>
      <vt:lpstr>GITHUB</vt:lpstr>
      <vt:lpstr>Commands</vt:lpstr>
      <vt:lpstr>Activity - Create your assignment repository </vt:lpstr>
      <vt:lpstr>Clone the lab repository</vt:lpstr>
      <vt:lpstr>Questions?</vt:lpstr>
      <vt:lpstr>PowerPoint Presentation</vt:lpstr>
      <vt:lpstr>Using R as a tool</vt:lpstr>
      <vt:lpstr>Activity – Let’s revise R fundamentals</vt:lpstr>
      <vt:lpstr>Paths in programming</vt:lpstr>
      <vt:lpstr>Canvas activity – exit 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Microsoft account</dc:creator>
  <cp:lastModifiedBy>Microsoft account</cp:lastModifiedBy>
  <cp:revision>29</cp:revision>
  <dcterms:created xsi:type="dcterms:W3CDTF">2024-08-28T00:43:40Z</dcterms:created>
  <dcterms:modified xsi:type="dcterms:W3CDTF">2024-09-03T22:19:04Z</dcterms:modified>
</cp:coreProperties>
</file>