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Barlow Medium" panose="00000600000000000000" pitchFamily="2" charset="0"/>
      <p:regular r:id="rId15"/>
      <p:italic r:id="rId16"/>
    </p:embeddedFont>
    <p:embeddedFont>
      <p:font typeface="Canva Sans" panose="020B0604020202020204" charset="0"/>
      <p:regular r:id="rId17"/>
    </p:embeddedFont>
    <p:embeddedFont>
      <p:font typeface="Sansita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601063" y="700016"/>
            <a:ext cx="12769352" cy="336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96"/>
              </a:lnSpc>
            </a:pPr>
            <a:r>
              <a:rPr lang="en-US" sz="9154">
                <a:solidFill>
                  <a:srgbClr val="725EEA"/>
                </a:solidFill>
                <a:latin typeface="Sansita Ultra-Bold"/>
              </a:rPr>
              <a:t>CRAFT CREATOR</a:t>
            </a:r>
          </a:p>
          <a:p>
            <a:pPr>
              <a:lnSpc>
                <a:spcPts val="8696"/>
              </a:lnSpc>
            </a:pPr>
            <a:r>
              <a:rPr lang="en-US" sz="9154">
                <a:solidFill>
                  <a:srgbClr val="725EEA"/>
                </a:solidFill>
                <a:latin typeface="Sansita Ultra-Bold"/>
              </a:rPr>
              <a:t>HIRING MANAGEMENT SYSTEM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46055" y="4323537"/>
            <a:ext cx="10953869" cy="164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35"/>
              </a:lnSpc>
            </a:pPr>
            <a:r>
              <a:rPr lang="en-US" sz="5104">
                <a:solidFill>
                  <a:srgbClr val="725EEA"/>
                </a:solidFill>
                <a:latin typeface="Barlow Medium"/>
              </a:rPr>
              <a:t>SOLVING PROBLEMS WITH DESIGN THINKING &amp; INNOVATION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6921" y="6238301"/>
            <a:ext cx="11625367" cy="301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1"/>
              </a:lnSpc>
            </a:pPr>
            <a:r>
              <a:rPr lang="en-US" sz="3716" dirty="0">
                <a:solidFill>
                  <a:srgbClr val="725EEA"/>
                </a:solidFill>
                <a:latin typeface="Barlow Medium"/>
              </a:rPr>
              <a:t>A PROJECT BY RIYA GUPTA(e22bcau0055)</a:t>
            </a:r>
          </a:p>
          <a:p>
            <a:pPr>
              <a:lnSpc>
                <a:spcPts val="4831"/>
              </a:lnSpc>
            </a:pPr>
            <a:r>
              <a:rPr lang="en-US" sz="3716" dirty="0">
                <a:solidFill>
                  <a:srgbClr val="725EEA"/>
                </a:solidFill>
                <a:latin typeface="Barlow Medium"/>
              </a:rPr>
              <a:t>VINAY  BHANDARI(e22bcau0028)</a:t>
            </a:r>
          </a:p>
          <a:p>
            <a:pPr>
              <a:lnSpc>
                <a:spcPts val="4831"/>
              </a:lnSpc>
            </a:pPr>
            <a:r>
              <a:rPr lang="en-US" sz="3716" dirty="0">
                <a:solidFill>
                  <a:srgbClr val="725EEA"/>
                </a:solidFill>
                <a:latin typeface="Barlow Medium"/>
              </a:rPr>
              <a:t>VANSH KOHLI(e22bcau0022)</a:t>
            </a:r>
          </a:p>
          <a:p>
            <a:pPr>
              <a:lnSpc>
                <a:spcPts val="4831"/>
              </a:lnSpc>
            </a:pPr>
            <a:r>
              <a:rPr lang="en-US" sz="3716" dirty="0">
                <a:solidFill>
                  <a:srgbClr val="725EEA"/>
                </a:solidFill>
                <a:latin typeface="Barlow Medium"/>
              </a:rPr>
              <a:t>VAIBHAV KANSAL(e22bcau0012)</a:t>
            </a:r>
          </a:p>
          <a:p>
            <a:pPr>
              <a:lnSpc>
                <a:spcPts val="4831"/>
              </a:lnSpc>
            </a:pPr>
            <a:r>
              <a:rPr lang="en-US" sz="3716">
                <a:solidFill>
                  <a:srgbClr val="725EEA"/>
                </a:solidFill>
                <a:latin typeface="Barlow Medium"/>
              </a:rPr>
              <a:t>HARNOOR SINGH(e22bcau0017)</a:t>
            </a:r>
            <a:endParaRPr lang="en-US" sz="3716" dirty="0">
              <a:solidFill>
                <a:srgbClr val="725EEA"/>
              </a:solidFill>
              <a:latin typeface="Barlow Medium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10097393" y="7187988"/>
            <a:ext cx="4589790" cy="738026"/>
            <a:chOff x="0" y="0"/>
            <a:chExt cx="1601032" cy="25744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601032" cy="257442"/>
            </a:xfrm>
            <a:custGeom>
              <a:avLst/>
              <a:gdLst/>
              <a:ahLst/>
              <a:cxnLst/>
              <a:rect l="l" t="t" r="r" b="b"/>
              <a:pathLst>
                <a:path w="1601032" h="257442">
                  <a:moveTo>
                    <a:pt x="128721" y="0"/>
                  </a:moveTo>
                  <a:lnTo>
                    <a:pt x="1472311" y="0"/>
                  </a:lnTo>
                  <a:cubicBezTo>
                    <a:pt x="1543402" y="0"/>
                    <a:pt x="1601032" y="57630"/>
                    <a:pt x="1601032" y="128721"/>
                  </a:cubicBezTo>
                  <a:lnTo>
                    <a:pt x="1601032" y="128721"/>
                  </a:lnTo>
                  <a:cubicBezTo>
                    <a:pt x="1601032" y="162860"/>
                    <a:pt x="1587470" y="195600"/>
                    <a:pt x="1563330" y="219740"/>
                  </a:cubicBezTo>
                  <a:cubicBezTo>
                    <a:pt x="1539191" y="243880"/>
                    <a:pt x="1506450" y="257442"/>
                    <a:pt x="1472311" y="257442"/>
                  </a:cubicBezTo>
                  <a:lnTo>
                    <a:pt x="128721" y="257442"/>
                  </a:lnTo>
                  <a:cubicBezTo>
                    <a:pt x="57630" y="257442"/>
                    <a:pt x="0" y="199811"/>
                    <a:pt x="0" y="128721"/>
                  </a:cubicBezTo>
                  <a:lnTo>
                    <a:pt x="0" y="128721"/>
                  </a:lnTo>
                  <a:cubicBezTo>
                    <a:pt x="0" y="57630"/>
                    <a:pt x="57630" y="0"/>
                    <a:pt x="128721" y="0"/>
                  </a:cubicBezTo>
                  <a:close/>
                </a:path>
              </a:pathLst>
            </a:custGeom>
            <a:solidFill>
              <a:srgbClr val="725EEA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1601032" cy="276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6513565" y="889508"/>
            <a:ext cx="1053036" cy="1053036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2997498" y="1568824"/>
            <a:ext cx="4432599" cy="7149352"/>
          </a:xfrm>
          <a:custGeom>
            <a:avLst/>
            <a:gdLst/>
            <a:ahLst/>
            <a:cxnLst/>
            <a:rect l="l" t="t" r="r" b="b"/>
            <a:pathLst>
              <a:path w="4432599" h="7149352">
                <a:moveTo>
                  <a:pt x="0" y="0"/>
                </a:moveTo>
                <a:lnTo>
                  <a:pt x="4432599" y="0"/>
                </a:lnTo>
                <a:lnTo>
                  <a:pt x="4432599" y="7149352"/>
                </a:lnTo>
                <a:lnTo>
                  <a:pt x="0" y="714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11914718" y="2687925"/>
            <a:ext cx="4132547" cy="4338632"/>
          </a:xfrm>
          <a:custGeom>
            <a:avLst/>
            <a:gdLst/>
            <a:ahLst/>
            <a:cxnLst/>
            <a:rect l="l" t="t" r="r" b="b"/>
            <a:pathLst>
              <a:path w="4132547" h="4338632">
                <a:moveTo>
                  <a:pt x="0" y="0"/>
                </a:moveTo>
                <a:lnTo>
                  <a:pt x="4132547" y="0"/>
                </a:lnTo>
                <a:lnTo>
                  <a:pt x="4132547" y="4338633"/>
                </a:lnTo>
                <a:lnTo>
                  <a:pt x="0" y="4338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15206393" y="7548613"/>
            <a:ext cx="3297261" cy="32972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-146882" y="9566564"/>
            <a:ext cx="937237" cy="778350"/>
            <a:chOff x="0" y="0"/>
            <a:chExt cx="812800" cy="67500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675008"/>
            </a:xfrm>
            <a:custGeom>
              <a:avLst/>
              <a:gdLst/>
              <a:ahLst/>
              <a:cxnLst/>
              <a:rect l="l" t="t" r="r" b="b"/>
              <a:pathLst>
                <a:path w="812800" h="675008">
                  <a:moveTo>
                    <a:pt x="406400" y="0"/>
                  </a:moveTo>
                  <a:cubicBezTo>
                    <a:pt x="181951" y="0"/>
                    <a:pt x="0" y="151106"/>
                    <a:pt x="0" y="337504"/>
                  </a:cubicBezTo>
                  <a:cubicBezTo>
                    <a:pt x="0" y="523903"/>
                    <a:pt x="181951" y="675008"/>
                    <a:pt x="406400" y="675008"/>
                  </a:cubicBezTo>
                  <a:cubicBezTo>
                    <a:pt x="630849" y="675008"/>
                    <a:pt x="812800" y="523903"/>
                    <a:pt x="812800" y="337504"/>
                  </a:cubicBezTo>
                  <a:cubicBezTo>
                    <a:pt x="812800" y="15110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25182"/>
              <a:ext cx="660400" cy="58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685" y="562386"/>
            <a:ext cx="12361753" cy="1876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72"/>
              </a:lnSpc>
            </a:pPr>
            <a:r>
              <a:rPr lang="en-US" sz="14707">
                <a:solidFill>
                  <a:srgbClr val="725EEA"/>
                </a:solidFill>
                <a:latin typeface="Sansita Ultra-Bold"/>
              </a:rPr>
              <a:t>Challenges</a:t>
            </a:r>
          </a:p>
        </p:txBody>
      </p:sp>
      <p:sp>
        <p:nvSpPr>
          <p:cNvPr id="3" name="Freeform 3"/>
          <p:cNvSpPr/>
          <p:nvPr/>
        </p:nvSpPr>
        <p:spPr>
          <a:xfrm>
            <a:off x="12379306" y="1324317"/>
            <a:ext cx="4822237" cy="7777801"/>
          </a:xfrm>
          <a:custGeom>
            <a:avLst/>
            <a:gdLst/>
            <a:ahLst/>
            <a:cxnLst/>
            <a:rect l="l" t="t" r="r" b="b"/>
            <a:pathLst>
              <a:path w="4822237" h="7777801">
                <a:moveTo>
                  <a:pt x="0" y="0"/>
                </a:moveTo>
                <a:lnTo>
                  <a:pt x="4822237" y="0"/>
                </a:lnTo>
                <a:lnTo>
                  <a:pt x="4822237" y="7777801"/>
                </a:lnTo>
                <a:lnTo>
                  <a:pt x="0" y="777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7801" y="2928300"/>
            <a:ext cx="4495810" cy="4720011"/>
          </a:xfrm>
          <a:custGeom>
            <a:avLst/>
            <a:gdLst/>
            <a:ahLst/>
            <a:cxnLst/>
            <a:rect l="l" t="t" r="r" b="b"/>
            <a:pathLst>
              <a:path w="4495810" h="4720011">
                <a:moveTo>
                  <a:pt x="0" y="0"/>
                </a:moveTo>
                <a:lnTo>
                  <a:pt x="4495811" y="0"/>
                </a:lnTo>
                <a:lnTo>
                  <a:pt x="4495811" y="4720011"/>
                </a:lnTo>
                <a:lnTo>
                  <a:pt x="0" y="472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90322" y="-61541"/>
            <a:ext cx="1090241" cy="10902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6108" y="2620724"/>
            <a:ext cx="10058769" cy="5061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66"/>
              </a:lnSpc>
              <a:spcBef>
                <a:spcPct val="0"/>
              </a:spcBef>
            </a:pPr>
            <a:r>
              <a:rPr lang="en-US" sz="5690" dirty="0">
                <a:solidFill>
                  <a:srgbClr val="725EEA"/>
                </a:solidFill>
                <a:latin typeface="Canva Sans"/>
              </a:rPr>
              <a:t>Challenges were encountered in database handling , user profile section along with search bar integration.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9225" y="836005"/>
            <a:ext cx="12361753" cy="1876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72"/>
              </a:lnSpc>
            </a:pPr>
            <a:r>
              <a:rPr lang="en-US" sz="14707">
                <a:solidFill>
                  <a:srgbClr val="725EEA"/>
                </a:solidFill>
                <a:latin typeface="Sansita Ultra-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2379306" y="1324317"/>
            <a:ext cx="4822237" cy="7777801"/>
          </a:xfrm>
          <a:custGeom>
            <a:avLst/>
            <a:gdLst/>
            <a:ahLst/>
            <a:cxnLst/>
            <a:rect l="l" t="t" r="r" b="b"/>
            <a:pathLst>
              <a:path w="4822237" h="7777801">
                <a:moveTo>
                  <a:pt x="0" y="0"/>
                </a:moveTo>
                <a:lnTo>
                  <a:pt x="4822237" y="0"/>
                </a:lnTo>
                <a:lnTo>
                  <a:pt x="4822237" y="7777801"/>
                </a:lnTo>
                <a:lnTo>
                  <a:pt x="0" y="777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7801" y="2928300"/>
            <a:ext cx="4495810" cy="4720011"/>
          </a:xfrm>
          <a:custGeom>
            <a:avLst/>
            <a:gdLst/>
            <a:ahLst/>
            <a:cxnLst/>
            <a:rect l="l" t="t" r="r" b="b"/>
            <a:pathLst>
              <a:path w="4495810" h="4720011">
                <a:moveTo>
                  <a:pt x="0" y="0"/>
                </a:moveTo>
                <a:lnTo>
                  <a:pt x="4495811" y="0"/>
                </a:lnTo>
                <a:lnTo>
                  <a:pt x="4495811" y="4720011"/>
                </a:lnTo>
                <a:lnTo>
                  <a:pt x="0" y="472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90322" y="-61541"/>
            <a:ext cx="1090241" cy="10902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6108" y="2814000"/>
            <a:ext cx="10058769" cy="6027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66"/>
              </a:lnSpc>
              <a:spcBef>
                <a:spcPct val="0"/>
              </a:spcBef>
            </a:pPr>
            <a:r>
              <a:rPr lang="en-US" sz="5690">
                <a:solidFill>
                  <a:srgbClr val="725EEA"/>
                </a:solidFill>
                <a:latin typeface="Canva Sans"/>
              </a:rPr>
              <a:t>We have designed a creative and responsive website which includes hand crafted goods ultimately helping the poor craft makers and freelancers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685" y="290884"/>
            <a:ext cx="11780115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72"/>
              </a:lnSpc>
            </a:pPr>
            <a:r>
              <a:rPr lang="en-US" sz="12400" dirty="0">
                <a:solidFill>
                  <a:srgbClr val="725EEA"/>
                </a:solidFill>
                <a:latin typeface="Sansita Ultra-Bold"/>
              </a:rPr>
              <a:t>Linked in / Blog</a:t>
            </a:r>
          </a:p>
          <a:p>
            <a:pPr>
              <a:lnSpc>
                <a:spcPts val="13972"/>
              </a:lnSpc>
            </a:pPr>
            <a:r>
              <a:rPr lang="en-US" sz="12400" dirty="0">
                <a:solidFill>
                  <a:srgbClr val="725EEA"/>
                </a:solidFill>
                <a:latin typeface="Sansita Ultra-Bold"/>
              </a:rPr>
              <a:t>/</a:t>
            </a:r>
            <a:r>
              <a:rPr lang="en-US" sz="12400" dirty="0" err="1">
                <a:solidFill>
                  <a:srgbClr val="725EEA"/>
                </a:solidFill>
                <a:latin typeface="Sansita Ultra-Bold"/>
              </a:rPr>
              <a:t>Youtube</a:t>
            </a:r>
            <a:r>
              <a:rPr lang="en-US" sz="12400" dirty="0">
                <a:solidFill>
                  <a:srgbClr val="725EEA"/>
                </a:solidFill>
                <a:latin typeface="Sansita Ultra-Bold"/>
              </a:rPr>
              <a:t>  Link</a:t>
            </a:r>
          </a:p>
        </p:txBody>
      </p:sp>
      <p:sp>
        <p:nvSpPr>
          <p:cNvPr id="3" name="Freeform 3"/>
          <p:cNvSpPr/>
          <p:nvPr/>
        </p:nvSpPr>
        <p:spPr>
          <a:xfrm>
            <a:off x="12379306" y="1324317"/>
            <a:ext cx="4822237" cy="7777801"/>
          </a:xfrm>
          <a:custGeom>
            <a:avLst/>
            <a:gdLst/>
            <a:ahLst/>
            <a:cxnLst/>
            <a:rect l="l" t="t" r="r" b="b"/>
            <a:pathLst>
              <a:path w="4822237" h="7777801">
                <a:moveTo>
                  <a:pt x="0" y="0"/>
                </a:moveTo>
                <a:lnTo>
                  <a:pt x="4822237" y="0"/>
                </a:lnTo>
                <a:lnTo>
                  <a:pt x="4822237" y="7777801"/>
                </a:lnTo>
                <a:lnTo>
                  <a:pt x="0" y="777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7801" y="2928300"/>
            <a:ext cx="4495810" cy="4720011"/>
          </a:xfrm>
          <a:custGeom>
            <a:avLst/>
            <a:gdLst/>
            <a:ahLst/>
            <a:cxnLst/>
            <a:rect l="l" t="t" r="r" b="b"/>
            <a:pathLst>
              <a:path w="4495810" h="4720011">
                <a:moveTo>
                  <a:pt x="0" y="0"/>
                </a:moveTo>
                <a:lnTo>
                  <a:pt x="4495811" y="0"/>
                </a:lnTo>
                <a:lnTo>
                  <a:pt x="4495811" y="4720011"/>
                </a:lnTo>
                <a:lnTo>
                  <a:pt x="0" y="472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386272" y="-370075"/>
            <a:ext cx="1090241" cy="10902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CB9E73-28F4-82C3-9013-5417AF0E43E7}"/>
              </a:ext>
            </a:extLst>
          </p:cNvPr>
          <p:cNvSpPr txBox="1"/>
          <p:nvPr/>
        </p:nvSpPr>
        <p:spPr>
          <a:xfrm>
            <a:off x="421607" y="4100254"/>
            <a:ext cx="115821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LINKED IN POST: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https://www.linkedin.com/posts/riya-gupta-ab5a68243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craftmanship-scsetbennett-website-activity-7187159917449875456-4xcK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utm_source=share&amp;utm_medium=member_desktop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E84EC-CD06-0D72-0A0F-03AB22714C1A}"/>
              </a:ext>
            </a:extLst>
          </p:cNvPr>
          <p:cNvSpPr txBox="1"/>
          <p:nvPr/>
        </p:nvSpPr>
        <p:spPr>
          <a:xfrm>
            <a:off x="401447" y="6888877"/>
            <a:ext cx="116224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BLOG ON MEDIUM.COM:</a:t>
            </a:r>
          </a:p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https://medium.com/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riyagupta8076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/crafting-connections-the-emergence-of-craft-creator-websites-3acdb516b484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391DA-1FCA-579B-013D-4ECE7DC538E1}"/>
              </a:ext>
            </a:extLst>
          </p:cNvPr>
          <p:cNvSpPr txBox="1"/>
          <p:nvPr/>
        </p:nvSpPr>
        <p:spPr>
          <a:xfrm>
            <a:off x="421607" y="8689730"/>
            <a:ext cx="8388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YOUTUBE VIDEO LINK:</a:t>
            </a:r>
          </a:p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https://youtu.be/yVAwAqKAPj0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097393" y="7187988"/>
            <a:ext cx="4589790" cy="738026"/>
            <a:chOff x="0" y="0"/>
            <a:chExt cx="1601032" cy="25744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01032" cy="257442"/>
            </a:xfrm>
            <a:custGeom>
              <a:avLst/>
              <a:gdLst/>
              <a:ahLst/>
              <a:cxnLst/>
              <a:rect l="l" t="t" r="r" b="b"/>
              <a:pathLst>
                <a:path w="1601032" h="257442">
                  <a:moveTo>
                    <a:pt x="128721" y="0"/>
                  </a:moveTo>
                  <a:lnTo>
                    <a:pt x="1472311" y="0"/>
                  </a:lnTo>
                  <a:cubicBezTo>
                    <a:pt x="1543402" y="0"/>
                    <a:pt x="1601032" y="57630"/>
                    <a:pt x="1601032" y="128721"/>
                  </a:cubicBezTo>
                  <a:lnTo>
                    <a:pt x="1601032" y="128721"/>
                  </a:lnTo>
                  <a:cubicBezTo>
                    <a:pt x="1601032" y="162860"/>
                    <a:pt x="1587470" y="195600"/>
                    <a:pt x="1563330" y="219740"/>
                  </a:cubicBezTo>
                  <a:cubicBezTo>
                    <a:pt x="1539191" y="243880"/>
                    <a:pt x="1506450" y="257442"/>
                    <a:pt x="1472311" y="257442"/>
                  </a:cubicBezTo>
                  <a:lnTo>
                    <a:pt x="128721" y="257442"/>
                  </a:lnTo>
                  <a:cubicBezTo>
                    <a:pt x="57630" y="257442"/>
                    <a:pt x="0" y="199811"/>
                    <a:pt x="0" y="128721"/>
                  </a:cubicBezTo>
                  <a:lnTo>
                    <a:pt x="0" y="128721"/>
                  </a:lnTo>
                  <a:cubicBezTo>
                    <a:pt x="0" y="57630"/>
                    <a:pt x="57630" y="0"/>
                    <a:pt x="128721" y="0"/>
                  </a:cubicBezTo>
                  <a:close/>
                </a:path>
              </a:pathLst>
            </a:custGeom>
            <a:solidFill>
              <a:srgbClr val="725EE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1601032" cy="276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513565" y="889508"/>
            <a:ext cx="1053036" cy="1053036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12997498" y="1568824"/>
            <a:ext cx="4432599" cy="7149352"/>
          </a:xfrm>
          <a:custGeom>
            <a:avLst/>
            <a:gdLst/>
            <a:ahLst/>
            <a:cxnLst/>
            <a:rect l="l" t="t" r="r" b="b"/>
            <a:pathLst>
              <a:path w="4432599" h="7149352">
                <a:moveTo>
                  <a:pt x="0" y="0"/>
                </a:moveTo>
                <a:lnTo>
                  <a:pt x="4432599" y="0"/>
                </a:lnTo>
                <a:lnTo>
                  <a:pt x="4432599" y="7149352"/>
                </a:lnTo>
                <a:lnTo>
                  <a:pt x="0" y="714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1914718" y="2687925"/>
            <a:ext cx="4132547" cy="4338632"/>
          </a:xfrm>
          <a:custGeom>
            <a:avLst/>
            <a:gdLst/>
            <a:ahLst/>
            <a:cxnLst/>
            <a:rect l="l" t="t" r="r" b="b"/>
            <a:pathLst>
              <a:path w="4132547" h="4338632">
                <a:moveTo>
                  <a:pt x="0" y="0"/>
                </a:moveTo>
                <a:lnTo>
                  <a:pt x="4132547" y="0"/>
                </a:lnTo>
                <a:lnTo>
                  <a:pt x="4132547" y="4338633"/>
                </a:lnTo>
                <a:lnTo>
                  <a:pt x="0" y="4338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15206393" y="7548613"/>
            <a:ext cx="3297261" cy="329726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-146882" y="9566564"/>
            <a:ext cx="937237" cy="778350"/>
            <a:chOff x="0" y="0"/>
            <a:chExt cx="812800" cy="67500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675008"/>
            </a:xfrm>
            <a:custGeom>
              <a:avLst/>
              <a:gdLst/>
              <a:ahLst/>
              <a:cxnLst/>
              <a:rect l="l" t="t" r="r" b="b"/>
              <a:pathLst>
                <a:path w="812800" h="675008">
                  <a:moveTo>
                    <a:pt x="406400" y="0"/>
                  </a:moveTo>
                  <a:cubicBezTo>
                    <a:pt x="181951" y="0"/>
                    <a:pt x="0" y="151106"/>
                    <a:pt x="0" y="337504"/>
                  </a:cubicBezTo>
                  <a:cubicBezTo>
                    <a:pt x="0" y="523903"/>
                    <a:pt x="181951" y="675008"/>
                    <a:pt x="406400" y="675008"/>
                  </a:cubicBezTo>
                  <a:cubicBezTo>
                    <a:pt x="630849" y="675008"/>
                    <a:pt x="812800" y="523903"/>
                    <a:pt x="812800" y="337504"/>
                  </a:cubicBezTo>
                  <a:cubicBezTo>
                    <a:pt x="812800" y="15110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25182"/>
              <a:ext cx="660400" cy="58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790355" y="952784"/>
            <a:ext cx="5046959" cy="178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98"/>
              </a:lnSpc>
            </a:pPr>
            <a:r>
              <a:rPr lang="en-US" sz="13998">
                <a:solidFill>
                  <a:srgbClr val="725EEA"/>
                </a:solidFill>
                <a:latin typeface="Sansita Ultra-Bold"/>
              </a:rPr>
              <a:t>INDEX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90355" y="2952617"/>
            <a:ext cx="9525896" cy="7392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35"/>
              </a:lnSpc>
            </a:pPr>
            <a:r>
              <a:rPr lang="en-US" sz="7565">
                <a:solidFill>
                  <a:srgbClr val="725EEA"/>
                </a:solidFill>
                <a:latin typeface="Barlow Medium"/>
              </a:rPr>
              <a:t>•Introduction</a:t>
            </a:r>
          </a:p>
          <a:p>
            <a:pPr>
              <a:lnSpc>
                <a:spcPts val="9835"/>
              </a:lnSpc>
            </a:pPr>
            <a:r>
              <a:rPr lang="en-US" sz="7565">
                <a:solidFill>
                  <a:srgbClr val="725EEA"/>
                </a:solidFill>
                <a:latin typeface="Barlow Medium"/>
              </a:rPr>
              <a:t>•Skills and dataset</a:t>
            </a:r>
          </a:p>
          <a:p>
            <a:pPr>
              <a:lnSpc>
                <a:spcPts val="9835"/>
              </a:lnSpc>
            </a:pPr>
            <a:r>
              <a:rPr lang="en-US" sz="7565">
                <a:solidFill>
                  <a:srgbClr val="725EEA"/>
                </a:solidFill>
                <a:latin typeface="Barlow Medium"/>
              </a:rPr>
              <a:t>•Methodology</a:t>
            </a:r>
          </a:p>
          <a:p>
            <a:pPr>
              <a:lnSpc>
                <a:spcPts val="9835"/>
              </a:lnSpc>
            </a:pPr>
            <a:r>
              <a:rPr lang="en-US" sz="7565">
                <a:solidFill>
                  <a:srgbClr val="725EEA"/>
                </a:solidFill>
                <a:latin typeface="Barlow Medium"/>
              </a:rPr>
              <a:t>•Result and analysis</a:t>
            </a:r>
          </a:p>
          <a:p>
            <a:pPr>
              <a:lnSpc>
                <a:spcPts val="9835"/>
              </a:lnSpc>
            </a:pPr>
            <a:r>
              <a:rPr lang="en-US" sz="7565">
                <a:solidFill>
                  <a:srgbClr val="725EEA"/>
                </a:solidFill>
                <a:latin typeface="Barlow Medium"/>
              </a:rPr>
              <a:t>•Conclusion</a:t>
            </a:r>
          </a:p>
          <a:p>
            <a:pPr>
              <a:lnSpc>
                <a:spcPts val="9835"/>
              </a:lnSpc>
            </a:pPr>
            <a:endParaRPr lang="en-US" sz="7565">
              <a:solidFill>
                <a:srgbClr val="725EEA"/>
              </a:solidFill>
              <a:latin typeface="Barlow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492460" y="2099530"/>
            <a:ext cx="4589790" cy="738026"/>
            <a:chOff x="0" y="0"/>
            <a:chExt cx="1601032" cy="25744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01032" cy="257442"/>
            </a:xfrm>
            <a:custGeom>
              <a:avLst/>
              <a:gdLst/>
              <a:ahLst/>
              <a:cxnLst/>
              <a:rect l="l" t="t" r="r" b="b"/>
              <a:pathLst>
                <a:path w="1601032" h="257442">
                  <a:moveTo>
                    <a:pt x="128721" y="0"/>
                  </a:moveTo>
                  <a:lnTo>
                    <a:pt x="1472311" y="0"/>
                  </a:lnTo>
                  <a:cubicBezTo>
                    <a:pt x="1543402" y="0"/>
                    <a:pt x="1601032" y="57630"/>
                    <a:pt x="1601032" y="128721"/>
                  </a:cubicBezTo>
                  <a:lnTo>
                    <a:pt x="1601032" y="128721"/>
                  </a:lnTo>
                  <a:cubicBezTo>
                    <a:pt x="1601032" y="162860"/>
                    <a:pt x="1587470" y="195600"/>
                    <a:pt x="1563330" y="219740"/>
                  </a:cubicBezTo>
                  <a:cubicBezTo>
                    <a:pt x="1539191" y="243880"/>
                    <a:pt x="1506450" y="257442"/>
                    <a:pt x="1472311" y="257442"/>
                  </a:cubicBezTo>
                  <a:lnTo>
                    <a:pt x="128721" y="257442"/>
                  </a:lnTo>
                  <a:cubicBezTo>
                    <a:pt x="57630" y="257442"/>
                    <a:pt x="0" y="199811"/>
                    <a:pt x="0" y="128721"/>
                  </a:cubicBezTo>
                  <a:lnTo>
                    <a:pt x="0" y="128721"/>
                  </a:lnTo>
                  <a:cubicBezTo>
                    <a:pt x="0" y="57630"/>
                    <a:pt x="57630" y="0"/>
                    <a:pt x="128721" y="0"/>
                  </a:cubicBezTo>
                  <a:close/>
                </a:path>
              </a:pathLst>
            </a:custGeom>
            <a:solidFill>
              <a:srgbClr val="725EEA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1601032" cy="276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5206393" y="7548613"/>
            <a:ext cx="3297261" cy="32972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146882" y="9566564"/>
            <a:ext cx="937237" cy="778350"/>
            <a:chOff x="0" y="0"/>
            <a:chExt cx="812800" cy="67500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675008"/>
            </a:xfrm>
            <a:custGeom>
              <a:avLst/>
              <a:gdLst/>
              <a:ahLst/>
              <a:cxnLst/>
              <a:rect l="l" t="t" r="r" b="b"/>
              <a:pathLst>
                <a:path w="812800" h="675008">
                  <a:moveTo>
                    <a:pt x="406400" y="0"/>
                  </a:moveTo>
                  <a:cubicBezTo>
                    <a:pt x="181951" y="0"/>
                    <a:pt x="0" y="151106"/>
                    <a:pt x="0" y="337504"/>
                  </a:cubicBezTo>
                  <a:cubicBezTo>
                    <a:pt x="0" y="523903"/>
                    <a:pt x="181951" y="675008"/>
                    <a:pt x="406400" y="675008"/>
                  </a:cubicBezTo>
                  <a:cubicBezTo>
                    <a:pt x="630849" y="675008"/>
                    <a:pt x="812800" y="523903"/>
                    <a:pt x="812800" y="337504"/>
                  </a:cubicBezTo>
                  <a:cubicBezTo>
                    <a:pt x="812800" y="15110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25182"/>
              <a:ext cx="660400" cy="58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799912" y="-596981"/>
            <a:ext cx="1856485" cy="1856485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5024380" y="5143500"/>
            <a:ext cx="985937" cy="98593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563951" y="2051905"/>
            <a:ext cx="13666414" cy="7619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75"/>
              </a:lnSpc>
            </a:pPr>
            <a:r>
              <a:rPr lang="en-US" sz="4673">
                <a:solidFill>
                  <a:srgbClr val="725EEA"/>
                </a:solidFill>
                <a:latin typeface="Barlow Medium"/>
              </a:rPr>
              <a:t>Are you in search of a beautifully crafted custom product, or perhaps you're a talented artisan looking to showcase your skills?</a:t>
            </a:r>
          </a:p>
          <a:p>
            <a:pPr>
              <a:lnSpc>
                <a:spcPts val="6075"/>
              </a:lnSpc>
            </a:pPr>
            <a:r>
              <a:rPr lang="en-US" sz="4673">
                <a:solidFill>
                  <a:srgbClr val="725EEA"/>
                </a:solidFill>
                <a:latin typeface="Barlow Medium"/>
              </a:rPr>
              <a:t>Our platform serves as a vibrant marketplace where creativity meets craftsmanship. Whether you're in need of personalized gifts, bespoke home decor, or one-of-a-kind accessories, our community of artisans offers a diverse range of talents to fulfill your desires</a:t>
            </a:r>
          </a:p>
          <a:p>
            <a:pPr>
              <a:lnSpc>
                <a:spcPts val="6075"/>
              </a:lnSpc>
            </a:pPr>
            <a:endParaRPr lang="en-US" sz="4673">
              <a:solidFill>
                <a:srgbClr val="725EEA"/>
              </a:solidFill>
              <a:latin typeface="Barlow Medium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63951" y="557902"/>
            <a:ext cx="11164204" cy="1708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18"/>
              </a:lnSpc>
            </a:pPr>
            <a:r>
              <a:rPr lang="en-US" sz="13282">
                <a:solidFill>
                  <a:srgbClr val="725EEA"/>
                </a:solidFill>
                <a:latin typeface="Sansita Ultra-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513565" y="889508"/>
            <a:ext cx="1053036" cy="105303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146882" y="9566564"/>
            <a:ext cx="937237" cy="778350"/>
            <a:chOff x="0" y="0"/>
            <a:chExt cx="812800" cy="67500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675008"/>
            </a:xfrm>
            <a:custGeom>
              <a:avLst/>
              <a:gdLst/>
              <a:ahLst/>
              <a:cxnLst/>
              <a:rect l="l" t="t" r="r" b="b"/>
              <a:pathLst>
                <a:path w="812800" h="675008">
                  <a:moveTo>
                    <a:pt x="406400" y="0"/>
                  </a:moveTo>
                  <a:cubicBezTo>
                    <a:pt x="181951" y="0"/>
                    <a:pt x="0" y="151106"/>
                    <a:pt x="0" y="337504"/>
                  </a:cubicBezTo>
                  <a:cubicBezTo>
                    <a:pt x="0" y="523903"/>
                    <a:pt x="181951" y="675008"/>
                    <a:pt x="406400" y="675008"/>
                  </a:cubicBezTo>
                  <a:cubicBezTo>
                    <a:pt x="630849" y="675008"/>
                    <a:pt x="812800" y="523903"/>
                    <a:pt x="812800" y="337504"/>
                  </a:cubicBezTo>
                  <a:cubicBezTo>
                    <a:pt x="812800" y="15110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5182"/>
              <a:ext cx="660400" cy="586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489025" y="-275766"/>
            <a:ext cx="1476132" cy="1476132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4274450" y="7158576"/>
            <a:ext cx="783940" cy="78394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852165" y="1095592"/>
            <a:ext cx="16577932" cy="345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2"/>
              </a:lnSpc>
            </a:pPr>
            <a:r>
              <a:rPr lang="en-US" sz="3966">
                <a:solidFill>
                  <a:srgbClr val="725EEA"/>
                </a:solidFill>
                <a:latin typeface="Arimo"/>
              </a:rPr>
              <a:t>Target Audience:</a:t>
            </a:r>
          </a:p>
          <a:p>
            <a:pPr algn="ctr">
              <a:lnSpc>
                <a:spcPts val="5552"/>
              </a:lnSpc>
            </a:pPr>
            <a:r>
              <a:rPr lang="en-US" sz="3966">
                <a:solidFill>
                  <a:srgbClr val="725EEA"/>
                </a:solidFill>
                <a:latin typeface="Arimo"/>
              </a:rPr>
              <a:t>• Clients: Individuals and businesses seeking unique, handmade products.</a:t>
            </a:r>
          </a:p>
          <a:p>
            <a:pPr>
              <a:lnSpc>
                <a:spcPts val="5552"/>
              </a:lnSpc>
            </a:pPr>
            <a:r>
              <a:rPr lang="en-US" sz="3966">
                <a:solidFill>
                  <a:srgbClr val="725EEA"/>
                </a:solidFill>
                <a:latin typeface="Arimo"/>
              </a:rPr>
              <a:t>• Craft Creators:  Any common/Skilled artisans offering their services and creations(educational background is not important if the person is creative and diligent).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-728557" y="4504427"/>
            <a:ext cx="19387429" cy="674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6"/>
              </a:lnSpc>
              <a:spcBef>
                <a:spcPct val="0"/>
              </a:spcBef>
            </a:pPr>
            <a:r>
              <a:rPr lang="en-US" sz="5490">
                <a:solidFill>
                  <a:srgbClr val="725EEA"/>
                </a:solidFill>
                <a:latin typeface="Arimo"/>
              </a:rPr>
              <a:t>Why Choose Craft Creator?</a:t>
            </a:r>
          </a:p>
          <a:p>
            <a:pPr algn="ctr">
              <a:lnSpc>
                <a:spcPts val="7686"/>
              </a:lnSpc>
              <a:spcBef>
                <a:spcPct val="0"/>
              </a:spcBef>
            </a:pPr>
            <a:r>
              <a:rPr lang="en-US" sz="5490">
                <a:solidFill>
                  <a:srgbClr val="725EEA"/>
                </a:solidFill>
                <a:latin typeface="Arimo"/>
              </a:rPr>
              <a:t>Quality</a:t>
            </a:r>
          </a:p>
          <a:p>
            <a:pPr algn="ctr">
              <a:lnSpc>
                <a:spcPts val="7686"/>
              </a:lnSpc>
              <a:spcBef>
                <a:spcPct val="0"/>
              </a:spcBef>
            </a:pPr>
            <a:r>
              <a:rPr lang="en-US" sz="5490">
                <a:solidFill>
                  <a:srgbClr val="725EEA"/>
                </a:solidFill>
                <a:latin typeface="Arimo"/>
              </a:rPr>
              <a:t>Customization</a:t>
            </a:r>
          </a:p>
          <a:p>
            <a:pPr algn="ctr">
              <a:lnSpc>
                <a:spcPts val="7686"/>
              </a:lnSpc>
              <a:spcBef>
                <a:spcPct val="0"/>
              </a:spcBef>
            </a:pPr>
            <a:r>
              <a:rPr lang="en-US" sz="5490">
                <a:solidFill>
                  <a:srgbClr val="725EEA"/>
                </a:solidFill>
                <a:latin typeface="Arimo"/>
              </a:rPr>
              <a:t>Community</a:t>
            </a:r>
          </a:p>
          <a:p>
            <a:pPr algn="ctr">
              <a:lnSpc>
                <a:spcPts val="7686"/>
              </a:lnSpc>
              <a:spcBef>
                <a:spcPct val="0"/>
              </a:spcBef>
            </a:pPr>
            <a:r>
              <a:rPr lang="en-US" sz="5490">
                <a:solidFill>
                  <a:srgbClr val="725EEA"/>
                </a:solidFill>
                <a:latin typeface="Arimo"/>
              </a:rPr>
              <a:t>Wellbeing</a:t>
            </a:r>
          </a:p>
          <a:p>
            <a:pPr algn="ctr">
              <a:lnSpc>
                <a:spcPts val="7686"/>
              </a:lnSpc>
              <a:spcBef>
                <a:spcPct val="0"/>
              </a:spcBef>
            </a:pPr>
            <a:endParaRPr lang="en-US" sz="5490">
              <a:solidFill>
                <a:srgbClr val="725EEA"/>
              </a:solidFill>
              <a:latin typeface="Arimo"/>
            </a:endParaRPr>
          </a:p>
          <a:p>
            <a:pPr algn="ctr">
              <a:lnSpc>
                <a:spcPts val="7686"/>
              </a:lnSpc>
              <a:spcBef>
                <a:spcPct val="0"/>
              </a:spcBef>
            </a:pPr>
            <a:endParaRPr lang="en-US" sz="5490">
              <a:solidFill>
                <a:srgbClr val="725EEA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22459" y="1476811"/>
            <a:ext cx="4905466" cy="7912042"/>
          </a:xfrm>
          <a:custGeom>
            <a:avLst/>
            <a:gdLst/>
            <a:ahLst/>
            <a:cxnLst/>
            <a:rect l="l" t="t" r="r" b="b"/>
            <a:pathLst>
              <a:path w="4905466" h="7912042">
                <a:moveTo>
                  <a:pt x="0" y="0"/>
                </a:moveTo>
                <a:lnTo>
                  <a:pt x="4905466" y="0"/>
                </a:lnTo>
                <a:lnTo>
                  <a:pt x="4905466" y="7912042"/>
                </a:lnTo>
                <a:lnTo>
                  <a:pt x="0" y="7912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455862" y="8572095"/>
            <a:ext cx="3649011" cy="364901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531467" y="3108478"/>
            <a:ext cx="4573406" cy="4801476"/>
          </a:xfrm>
          <a:custGeom>
            <a:avLst/>
            <a:gdLst/>
            <a:ahLst/>
            <a:cxnLst/>
            <a:rect l="l" t="t" r="r" b="b"/>
            <a:pathLst>
              <a:path w="4573406" h="4801476">
                <a:moveTo>
                  <a:pt x="0" y="0"/>
                </a:moveTo>
                <a:lnTo>
                  <a:pt x="4573406" y="0"/>
                </a:lnTo>
                <a:lnTo>
                  <a:pt x="4573406" y="4801476"/>
                </a:lnTo>
                <a:lnTo>
                  <a:pt x="0" y="4801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952910" y="-168291"/>
            <a:ext cx="1802587" cy="180258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80208" y="6952641"/>
            <a:ext cx="957313" cy="95731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0" y="3505759"/>
            <a:ext cx="12677842" cy="476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2"/>
              </a:lnSpc>
            </a:pPr>
            <a:r>
              <a:rPr lang="en-US" sz="3247">
                <a:solidFill>
                  <a:srgbClr val="725EEA"/>
                </a:solidFill>
                <a:latin typeface="Barlow Medium"/>
              </a:rPr>
              <a:t>Skills:</a:t>
            </a:r>
          </a:p>
          <a:p>
            <a:pPr marL="701181" lvl="1" indent="-350590">
              <a:lnSpc>
                <a:spcPts val="4222"/>
              </a:lnSpc>
              <a:buAutoNum type="arabicPeriod"/>
            </a:pPr>
            <a:r>
              <a:rPr lang="en-US" sz="3247">
                <a:solidFill>
                  <a:srgbClr val="725EEA"/>
                </a:solidFill>
                <a:latin typeface="Barlow Medium"/>
              </a:rPr>
              <a:t>Programming Languages: You need proficiency in one or more programming languages for backend and frontend development. Common choices include HTML , JavaScript, and CSS.</a:t>
            </a:r>
          </a:p>
          <a:p>
            <a:pPr marL="701181" lvl="1" indent="-350590">
              <a:lnSpc>
                <a:spcPts val="4222"/>
              </a:lnSpc>
              <a:buAutoNum type="arabicPeriod"/>
            </a:pPr>
            <a:r>
              <a:rPr lang="en-US" sz="3247">
                <a:solidFill>
                  <a:srgbClr val="725EEA"/>
                </a:solidFill>
                <a:latin typeface="Barlow Medium"/>
              </a:rPr>
              <a:t>Web Development: Understanding of web development frameworks  for building the system.</a:t>
            </a:r>
          </a:p>
          <a:p>
            <a:pPr marL="701181" lvl="1" indent="-350590">
              <a:lnSpc>
                <a:spcPts val="4222"/>
              </a:lnSpc>
              <a:buAutoNum type="arabicPeriod"/>
            </a:pPr>
            <a:r>
              <a:rPr lang="en-US" sz="3247">
                <a:solidFill>
                  <a:srgbClr val="725EEA"/>
                </a:solidFill>
                <a:latin typeface="Barlow Medium"/>
              </a:rPr>
              <a:t>Database Management: Knowledge of database systems (such as MySQL) to store and manage data efficiently.</a:t>
            </a:r>
          </a:p>
          <a:p>
            <a:pPr>
              <a:lnSpc>
                <a:spcPts val="4222"/>
              </a:lnSpc>
            </a:pPr>
            <a:endParaRPr lang="en-US" sz="3247">
              <a:solidFill>
                <a:srgbClr val="725EEA"/>
              </a:solidFill>
              <a:latin typeface="Barlow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0" y="1458910"/>
            <a:ext cx="13531467" cy="1649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52"/>
              </a:lnSpc>
            </a:pPr>
            <a:r>
              <a:rPr lang="en-US" sz="12897">
                <a:solidFill>
                  <a:srgbClr val="725EEA"/>
                </a:solidFill>
                <a:latin typeface="Sansita Ultra-Bold"/>
              </a:rPr>
              <a:t>Skills &amp;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3547" y="8146924"/>
            <a:ext cx="3471507" cy="34715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04993" y="-560971"/>
            <a:ext cx="1714902" cy="17149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79608" y="6213568"/>
            <a:ext cx="910745" cy="9107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8534" y="790410"/>
            <a:ext cx="17979466" cy="8084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57"/>
              </a:lnSpc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Dataset:</a:t>
            </a:r>
          </a:p>
          <a:p>
            <a:pPr>
              <a:lnSpc>
                <a:spcPts val="4957"/>
              </a:lnSpc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For a crafting creator hiring management system, you might need datasets related to:</a:t>
            </a:r>
          </a:p>
          <a:p>
            <a:pPr marL="823306" lvl="1" indent="-411653">
              <a:lnSpc>
                <a:spcPts val="4957"/>
              </a:lnSpc>
              <a:buAutoNum type="arabicPeriod"/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Job Listings: Information about available job positions, including job title, description, requirements, and location.</a:t>
            </a:r>
          </a:p>
          <a:p>
            <a:pPr marL="823306" lvl="1" indent="-411653">
              <a:lnSpc>
                <a:spcPts val="4957"/>
              </a:lnSpc>
              <a:buAutoNum type="arabicPeriod"/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Crafting Creators Profiles: Profiles of crafting creators, including their skills, experience, portfolio, and contact information.</a:t>
            </a:r>
          </a:p>
          <a:p>
            <a:pPr marL="823306" lvl="1" indent="-411653">
              <a:lnSpc>
                <a:spcPts val="4957"/>
              </a:lnSpc>
              <a:buAutoNum type="arabicPeriod"/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Application Data: Data on applications submitted by crafting creators, including application status, submission date, and any attached documents.</a:t>
            </a:r>
          </a:p>
          <a:p>
            <a:pPr marL="823306" lvl="1" indent="-411653">
              <a:lnSpc>
                <a:spcPts val="4957"/>
              </a:lnSpc>
              <a:buAutoNum type="arabicPeriod"/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User Data: Information about users registered in the system, including their usernames, passwords, and roles.</a:t>
            </a:r>
          </a:p>
          <a:p>
            <a:pPr marL="823306" lvl="1" indent="-411653">
              <a:lnSpc>
                <a:spcPts val="4957"/>
              </a:lnSpc>
              <a:buAutoNum type="arabicPeriod"/>
            </a:pPr>
            <a:r>
              <a:rPr lang="en-US" sz="3813">
                <a:solidFill>
                  <a:srgbClr val="725EEA"/>
                </a:solidFill>
                <a:latin typeface="Barlow Medium"/>
              </a:rPr>
              <a:t>Feedback and Reviews: Feedback and reviews provided by employers or other users about crafting creators.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685" y="224209"/>
            <a:ext cx="10354637" cy="1581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3"/>
              </a:lnSpc>
            </a:pPr>
            <a:r>
              <a:rPr lang="en-US" sz="12319">
                <a:solidFill>
                  <a:srgbClr val="725EEA"/>
                </a:solidFill>
                <a:latin typeface="Sansita Ultra-Bold"/>
              </a:rPr>
              <a:t>Methodology</a:t>
            </a:r>
          </a:p>
        </p:txBody>
      </p:sp>
      <p:sp>
        <p:nvSpPr>
          <p:cNvPr id="3" name="Freeform 3"/>
          <p:cNvSpPr/>
          <p:nvPr/>
        </p:nvSpPr>
        <p:spPr>
          <a:xfrm>
            <a:off x="12379306" y="1324317"/>
            <a:ext cx="4822237" cy="7777801"/>
          </a:xfrm>
          <a:custGeom>
            <a:avLst/>
            <a:gdLst/>
            <a:ahLst/>
            <a:cxnLst/>
            <a:rect l="l" t="t" r="r" b="b"/>
            <a:pathLst>
              <a:path w="4822237" h="7777801">
                <a:moveTo>
                  <a:pt x="0" y="0"/>
                </a:moveTo>
                <a:lnTo>
                  <a:pt x="4822237" y="0"/>
                </a:lnTo>
                <a:lnTo>
                  <a:pt x="4822237" y="7777801"/>
                </a:lnTo>
                <a:lnTo>
                  <a:pt x="0" y="777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332401" y="2928300"/>
            <a:ext cx="4495810" cy="4720011"/>
          </a:xfrm>
          <a:custGeom>
            <a:avLst/>
            <a:gdLst/>
            <a:ahLst/>
            <a:cxnLst/>
            <a:rect l="l" t="t" r="r" b="b"/>
            <a:pathLst>
              <a:path w="4495810" h="4720011">
                <a:moveTo>
                  <a:pt x="0" y="0"/>
                </a:moveTo>
                <a:lnTo>
                  <a:pt x="4495810" y="0"/>
                </a:lnTo>
                <a:lnTo>
                  <a:pt x="4495810" y="4720011"/>
                </a:lnTo>
                <a:lnTo>
                  <a:pt x="0" y="472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90322" y="-61541"/>
            <a:ext cx="1090241" cy="10902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-354441" y="2149166"/>
            <a:ext cx="6160663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725EEA"/>
                </a:solidFill>
                <a:latin typeface="Canva Sans"/>
              </a:rPr>
              <a:t> 1.Objectives and Scope: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3937" y="3948111"/>
            <a:ext cx="4052888" cy="58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9"/>
              </a:lnSpc>
              <a:spcBef>
                <a:spcPct val="0"/>
              </a:spcBef>
            </a:pPr>
            <a:r>
              <a:rPr lang="en-US" sz="3492">
                <a:solidFill>
                  <a:srgbClr val="725EEA"/>
                </a:solidFill>
                <a:latin typeface="Canva Sans"/>
              </a:rPr>
              <a:t>2.Market Research: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5873750"/>
            <a:ext cx="6536844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725EEA"/>
                </a:solidFill>
                <a:latin typeface="Canva Sans"/>
              </a:rPr>
              <a:t>3.User Personas and Use Cases: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4710" y="2980693"/>
            <a:ext cx="10177822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725EEA"/>
                </a:solidFill>
                <a:latin typeface="Canva Sans"/>
              </a:rPr>
              <a:t>The project is a platform for freelance craft creators and selling handmade craft to customers through our website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6518" y="4689475"/>
            <a:ext cx="11101289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725EEA"/>
                </a:solidFill>
                <a:latin typeface="Canva Sans"/>
              </a:rPr>
              <a:t>We have conducted market surveys  to understand the demand for such a platform as it is difficult to find hand crafted materials online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3937" y="7324778"/>
            <a:ext cx="3318272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25EEA"/>
                </a:solidFill>
                <a:latin typeface="Canva Sans"/>
              </a:rPr>
              <a:t>4.Development: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-184613" y="8810044"/>
            <a:ext cx="2709106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725EEA"/>
                </a:solidFill>
                <a:latin typeface="Canva Sans"/>
              </a:rPr>
              <a:t>5.Testing: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9540295"/>
            <a:ext cx="10690322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725EEA"/>
                </a:solidFill>
                <a:latin typeface="Canva Sans"/>
              </a:rPr>
              <a:t>Perform usability testing to ensure a seamless user experience.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0768" y="7959461"/>
            <a:ext cx="11852788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725EEA"/>
                </a:solidFill>
                <a:latin typeface="Canva Sans"/>
              </a:rPr>
              <a:t>Implement necessary features such as user registration, profile management, search and filtering, messaging system, payment integration, etc.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3937" y="6445302"/>
            <a:ext cx="1195521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725EEA"/>
                </a:solidFill>
                <a:latin typeface="Canva Sans"/>
              </a:rPr>
              <a:t>Create user personas representing different types of users (craft creators, buyers, administrators).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90322" y="-61541"/>
            <a:ext cx="1090241" cy="10902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722401" y="-311873"/>
            <a:ext cx="14806602" cy="10910746"/>
          </a:xfrm>
          <a:custGeom>
            <a:avLst/>
            <a:gdLst/>
            <a:ahLst/>
            <a:cxnLst/>
            <a:rect l="l" t="t" r="r" b="b"/>
            <a:pathLst>
              <a:path w="14806602" h="10910746">
                <a:moveTo>
                  <a:pt x="0" y="0"/>
                </a:moveTo>
                <a:lnTo>
                  <a:pt x="14806602" y="0"/>
                </a:lnTo>
                <a:lnTo>
                  <a:pt x="14806602" y="10910746"/>
                </a:lnTo>
                <a:lnTo>
                  <a:pt x="0" y="10910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9" b="-889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5674" y="285750"/>
            <a:ext cx="10354637" cy="305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3"/>
              </a:lnSpc>
            </a:pPr>
            <a:r>
              <a:rPr lang="en-US" sz="12319">
                <a:solidFill>
                  <a:srgbClr val="725EEA"/>
                </a:solidFill>
                <a:latin typeface="Sansita Ultra-Bold"/>
              </a:rPr>
              <a:t>Result &amp; Analysis</a:t>
            </a:r>
          </a:p>
        </p:txBody>
      </p:sp>
      <p:sp>
        <p:nvSpPr>
          <p:cNvPr id="3" name="Freeform 3"/>
          <p:cNvSpPr/>
          <p:nvPr/>
        </p:nvSpPr>
        <p:spPr>
          <a:xfrm>
            <a:off x="12379306" y="1324317"/>
            <a:ext cx="4822237" cy="7777801"/>
          </a:xfrm>
          <a:custGeom>
            <a:avLst/>
            <a:gdLst/>
            <a:ahLst/>
            <a:cxnLst/>
            <a:rect l="l" t="t" r="r" b="b"/>
            <a:pathLst>
              <a:path w="4822237" h="7777801">
                <a:moveTo>
                  <a:pt x="0" y="0"/>
                </a:moveTo>
                <a:lnTo>
                  <a:pt x="4822237" y="0"/>
                </a:lnTo>
                <a:lnTo>
                  <a:pt x="4822237" y="7777801"/>
                </a:lnTo>
                <a:lnTo>
                  <a:pt x="0" y="777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476512" y="8299217"/>
            <a:ext cx="3587099" cy="35870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7801" y="2928300"/>
            <a:ext cx="4495810" cy="4720011"/>
          </a:xfrm>
          <a:custGeom>
            <a:avLst/>
            <a:gdLst/>
            <a:ahLst/>
            <a:cxnLst/>
            <a:rect l="l" t="t" r="r" b="b"/>
            <a:pathLst>
              <a:path w="4495810" h="4720011">
                <a:moveTo>
                  <a:pt x="0" y="0"/>
                </a:moveTo>
                <a:lnTo>
                  <a:pt x="4495811" y="0"/>
                </a:lnTo>
                <a:lnTo>
                  <a:pt x="4495811" y="4720011"/>
                </a:lnTo>
                <a:lnTo>
                  <a:pt x="0" y="472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735492" y="7820389"/>
            <a:ext cx="957657" cy="9576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76B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90322" y="-61541"/>
            <a:ext cx="1090241" cy="10902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6CE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526518" y="5143500"/>
            <a:ext cx="1053036" cy="105303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8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45674" y="3750901"/>
            <a:ext cx="11134889" cy="4063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1"/>
              </a:lnSpc>
              <a:spcBef>
                <a:spcPct val="0"/>
              </a:spcBef>
            </a:pPr>
            <a:r>
              <a:rPr lang="en-US" sz="4637">
                <a:solidFill>
                  <a:srgbClr val="725EEA"/>
                </a:solidFill>
                <a:latin typeface="Canva Sans"/>
              </a:rPr>
              <a:t>Craft Creator Hiring Management System and Website has demonstrated notable success in facilitating connections between craft creators and employers and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602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Barlow Medium</vt:lpstr>
      <vt:lpstr>Sansita Ultra-Bold</vt:lpstr>
      <vt:lpstr>Canva Sans</vt:lpstr>
      <vt:lpstr>Arimo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&amp; Analysis</dc:title>
  <cp:lastModifiedBy>Riya Gupta</cp:lastModifiedBy>
  <cp:revision>6</cp:revision>
  <dcterms:created xsi:type="dcterms:W3CDTF">2006-08-16T00:00:00Z</dcterms:created>
  <dcterms:modified xsi:type="dcterms:W3CDTF">2024-04-23T15:16:05Z</dcterms:modified>
  <dc:identifier>DAGBRM91IZs</dc:identifier>
</cp:coreProperties>
</file>