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ena Garg" initials="SG" lastIdx="1" clrIdx="0">
    <p:extLst>
      <p:ext uri="{19B8F6BF-5375-455C-9EA6-DF929625EA0E}">
        <p15:presenceInfo xmlns:p15="http://schemas.microsoft.com/office/powerpoint/2012/main" userId="cc845c60fd6605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0F6F-CFA9-4E16-B6CA-D43B16A19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7E6F2-E012-4F51-8E4C-A921C8F73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9D0EB-0AA8-4FC1-AD5A-3149869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D7B-780A-49F0-A091-53FA8850A8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890FD-83E7-438A-A72E-9C58ECAC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8F6A0-0201-4F95-8121-851FFEF1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017C-57C0-4A5E-9ADD-283469886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75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7EB6-C673-49DD-A9F4-F36DCADE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53EC6-747C-4199-A2DA-D70E3A81C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59A15-8E64-4CDD-9C34-8E24CB3C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D7B-780A-49F0-A091-53FA8850A8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0F19-6252-4945-AA53-218CD4F3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CDDF5-A40B-4815-8C16-4F35251C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017C-57C0-4A5E-9ADD-283469886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17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3DE46-9B8A-4E3C-88CC-6B7C5759A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8961C-F114-4B0B-88E7-0C3A40794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7C70-7549-4661-BE39-6EEAF5C5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D7B-780A-49F0-A091-53FA8850A8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E12F-5526-4242-A4EC-8422CDDC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B684-E07B-4B64-A854-F59610AC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017C-57C0-4A5E-9ADD-283469886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63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CE8D-9A3D-4404-84D3-12E87B60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393E-1F57-4E6E-8D11-B63D3E91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FCB55-82FE-4238-A55A-3D1A6D87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D7B-780A-49F0-A091-53FA8850A8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89C7-C7C6-46D0-B3C5-F567D139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68EE9-CE7C-436B-A801-5CEF23CD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017C-57C0-4A5E-9ADD-283469886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4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1BBE-0058-4FCC-8222-27BC9472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9E2A9-5DB5-4C2C-85AB-845344A46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AE06-97D2-46D0-B501-24E5AB9B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D7B-780A-49F0-A091-53FA8850A8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7F7B-463C-4A36-8D93-E223D77C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B297E-574C-4683-B25A-FA4264EC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017C-57C0-4A5E-9ADD-283469886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7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3420-7507-4D20-BE1A-99033E83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E5540-63AB-4E1A-A719-4B755555F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5D34B-D936-4466-A0D0-F10678B60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4925-AEA1-40A0-9EEA-C3457B6C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D7B-780A-49F0-A091-53FA8850A8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D871C-FF42-4260-9672-756875AB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AFB35-3D08-409B-A7CF-67C9E13D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017C-57C0-4A5E-9ADD-283469886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26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46B5-2E1A-404B-ADD6-93F05830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AC443-D22C-4782-9013-02E1FA381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78718-983E-433E-9D2C-D05A5DCA7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C2932-50CC-4042-B9DE-C854F212E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001E2-CD6C-465D-AC7D-7A0AF56B5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AC68F-2ACB-4362-BDFE-BE2E510A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D7B-780A-49F0-A091-53FA8850A8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9A868-DA99-4C5B-8084-D635245A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4AC13-ECD9-4DB2-AF0B-EA635654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017C-57C0-4A5E-9ADD-283469886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29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1FE1-810E-4275-BD9C-18E8B1A1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19688-0D31-437E-8C53-6C05C1F0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D7B-780A-49F0-A091-53FA8850A8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5B30E-562C-4738-9357-62E03B5B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31D7-67C5-4149-8F1A-DA18D0E5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017C-57C0-4A5E-9ADD-283469886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16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C09C9-F5AC-43DE-A466-F7D958B0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D7B-780A-49F0-A091-53FA8850A8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7967C-74D5-43F6-8E0D-585FA33A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9BE70-F16F-4443-89DD-7E272FD1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017C-57C0-4A5E-9ADD-283469886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3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C505-1B7E-4916-801C-DA677907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56C09-9D8C-472C-A256-BBAF40B0F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C7F72-A33A-46ED-A678-1A2702237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66817-7A22-46F1-BA0F-E06B7568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D7B-780A-49F0-A091-53FA8850A8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E7646-C2B7-4F68-A886-5CDB4797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82130-5C89-4412-9A6F-7CC80871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017C-57C0-4A5E-9ADD-283469886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86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7502-21C5-4328-A092-79163768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2A8D0-8C82-4088-9D7A-0D575A9E9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78DBE-201D-456F-9A7E-E824C68B5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3F9F5-009A-4F8E-9CDC-F4BD1EC4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D7B-780A-49F0-A091-53FA8850A8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B46D9-E791-463F-868E-EE0D2F0D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C5F97-E73C-4107-9629-FBBB2E31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017C-57C0-4A5E-9ADD-283469886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40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B34F4-0575-4003-9883-76153F08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22330-57EA-4840-9BAC-399D45405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1DE61-9C7F-477D-8491-C503042B7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6DD7B-780A-49F0-A091-53FA8850A8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67D9C-2CBF-4319-AA70-3B13134D4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0FDBC-4136-4E7D-9B58-2039F1128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017C-57C0-4A5E-9ADD-283469886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9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3F84AF-F9D8-474E-8606-9469CE62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280"/>
            <a:ext cx="10515600" cy="2743200"/>
          </a:xfrm>
        </p:spPr>
        <p:txBody>
          <a:bodyPr/>
          <a:lstStyle/>
          <a:p>
            <a:r>
              <a:rPr lang="en-IN" b="1" i="1" dirty="0"/>
              <a:t>                        </a:t>
            </a:r>
            <a:r>
              <a:rPr lang="en-IN" b="1" i="1" dirty="0">
                <a:latin typeface="Arial Black" panose="020B0A04020102020204" pitchFamily="34" charset="0"/>
              </a:rPr>
              <a:t>COVID-19 PROJECT</a:t>
            </a:r>
            <a:br>
              <a:rPr lang="en-IN" b="1" i="1" dirty="0">
                <a:latin typeface="Arial Black" panose="020B0A04020102020204" pitchFamily="34" charset="0"/>
              </a:rPr>
            </a:br>
            <a:r>
              <a:rPr lang="en-IN" b="1" i="1" dirty="0">
                <a:latin typeface="Arial Black" panose="020B0A04020102020204" pitchFamily="34" charset="0"/>
              </a:rPr>
              <a:t>                       Data Analysis</a:t>
            </a:r>
          </a:p>
        </p:txBody>
      </p:sp>
    </p:spTree>
    <p:extLst>
      <p:ext uri="{BB962C8B-B14F-4D97-AF65-F5344CB8AC3E}">
        <p14:creationId xmlns:p14="http://schemas.microsoft.com/office/powerpoint/2010/main" val="50046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DFA89D6-7B4C-41D2-9D6B-4960A8A2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377783"/>
            <a:ext cx="10241280" cy="606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650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B504-9536-41BC-9230-5CCF2F80F5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IN" dirty="0"/>
              <a:t>      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F20BC-EFC5-4BC4-9C06-8458EC33937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676399" y="883919"/>
            <a:ext cx="9531532" cy="4836161"/>
          </a:xfrm>
        </p:spPr>
        <p:txBody>
          <a:bodyPr/>
          <a:lstStyle/>
          <a:p>
            <a:r>
              <a:rPr lang="en-IN" dirty="0"/>
              <a:t>Total number of Confirmed Cases in India till </a:t>
            </a:r>
            <a:r>
              <a:rPr lang="en-IN" dirty="0">
                <a:solidFill>
                  <a:srgbClr val="FF0000"/>
                </a:solidFill>
              </a:rPr>
              <a:t>6August 2020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2025409</a:t>
            </a:r>
          </a:p>
          <a:p>
            <a:r>
              <a:rPr lang="en-IN" dirty="0"/>
              <a:t>Total number of Recovered Patients in India till </a:t>
            </a:r>
            <a:r>
              <a:rPr lang="en-IN" dirty="0">
                <a:solidFill>
                  <a:srgbClr val="FF0000"/>
                </a:solidFill>
              </a:rPr>
              <a:t>6August 2020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IN" dirty="0">
                <a:solidFill>
                  <a:srgbClr val="FF0000"/>
                </a:solidFill>
              </a:rPr>
              <a:t>1377384</a:t>
            </a:r>
          </a:p>
          <a:p>
            <a:r>
              <a:rPr lang="en-IN" dirty="0"/>
              <a:t>Total number of Covid19 Deaths in India till </a:t>
            </a:r>
            <a:r>
              <a:rPr lang="en-IN" dirty="0">
                <a:solidFill>
                  <a:srgbClr val="FF0000"/>
                </a:solidFill>
              </a:rPr>
              <a:t>6August 2020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dirty="0">
                <a:solidFill>
                  <a:srgbClr val="FF0000"/>
                </a:solidFill>
              </a:rPr>
              <a:t>41638</a:t>
            </a:r>
          </a:p>
          <a:p>
            <a:r>
              <a:rPr lang="en-IN" dirty="0"/>
              <a:t>Total number of Active Cases in India till </a:t>
            </a:r>
            <a:r>
              <a:rPr lang="en-IN" dirty="0">
                <a:solidFill>
                  <a:srgbClr val="FF0000"/>
                </a:solidFill>
              </a:rPr>
              <a:t>6August 2020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605933</a:t>
            </a:r>
          </a:p>
        </p:txBody>
      </p:sp>
    </p:spTree>
    <p:extLst>
      <p:ext uri="{BB962C8B-B14F-4D97-AF65-F5344CB8AC3E}">
        <p14:creationId xmlns:p14="http://schemas.microsoft.com/office/powerpoint/2010/main" val="63968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892C-0057-4A0F-9265-D8255D68B2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6720" y="365125"/>
            <a:ext cx="10596880" cy="1325563"/>
          </a:xfrm>
        </p:spPr>
        <p:txBody>
          <a:bodyPr/>
          <a:lstStyle/>
          <a:p>
            <a:r>
              <a:rPr lang="en-IN" dirty="0"/>
              <a:t>Maharashtra  and  Delhi -  Confirmed Cases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222C648-DA09-40A0-B78D-39089B0BB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" y="1798321"/>
            <a:ext cx="11101070" cy="45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34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B20D-584E-4CD4-8528-0AEDCB1C88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6163" y="365125"/>
            <a:ext cx="11145837" cy="1325563"/>
          </a:xfrm>
        </p:spPr>
        <p:txBody>
          <a:bodyPr/>
          <a:lstStyle/>
          <a:p>
            <a:r>
              <a:rPr lang="en-IN" dirty="0"/>
              <a:t>Maharashtra  and  Delhi – Recovered Patients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D6E974F-63AE-43BD-8E02-ABBC38FD0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" y="1605280"/>
            <a:ext cx="11145837" cy="459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83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C15D-1749-4247-A735-A870F9BFB5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0560" y="365125"/>
            <a:ext cx="10454640" cy="1325563"/>
          </a:xfrm>
        </p:spPr>
        <p:txBody>
          <a:bodyPr/>
          <a:lstStyle/>
          <a:p>
            <a:r>
              <a:rPr lang="en-IN" dirty="0"/>
              <a:t>Maharashtra  and  Delhi – Covid19 Deaths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B39359E-7BD9-48A5-8C23-6826179F6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" y="1798320"/>
            <a:ext cx="10896283" cy="451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1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3AC4-20EB-4364-AD7C-DE911023AF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5200" y="365125"/>
            <a:ext cx="9804400" cy="1325563"/>
          </a:xfrm>
        </p:spPr>
        <p:txBody>
          <a:bodyPr/>
          <a:lstStyle/>
          <a:p>
            <a:r>
              <a:rPr lang="en-IN" dirty="0"/>
              <a:t>Maharashtra  and  Delhi – Active Cases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A2515C9-9E4B-402A-A227-0A4D8D689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1690688"/>
            <a:ext cx="11591925" cy="456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254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02C6-44E8-4F59-BC3B-21D18F1FCD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3041"/>
            <a:ext cx="10515600" cy="904239"/>
          </a:xfrm>
        </p:spPr>
        <p:txBody>
          <a:bodyPr/>
          <a:lstStyle/>
          <a:p>
            <a:r>
              <a:rPr lang="en-IN" dirty="0"/>
              <a:t>                                </a:t>
            </a:r>
            <a:r>
              <a:rPr lang="en-IN" dirty="0">
                <a:solidFill>
                  <a:srgbClr val="FF0000"/>
                </a:solidFill>
              </a:rPr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176E9-CE6F-47D2-A890-E30DAED7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997639"/>
            <a:ext cx="7142480" cy="55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78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B3F0-0867-43B6-83DC-B5D7707710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1840" y="365125"/>
            <a:ext cx="10342880" cy="1325563"/>
          </a:xfrm>
        </p:spPr>
        <p:txBody>
          <a:bodyPr/>
          <a:lstStyle/>
          <a:p>
            <a:r>
              <a:rPr lang="en-IN" dirty="0"/>
              <a:t>                    Performance of States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EDE08-3EB4-496A-8CA6-A3DAE230A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8" y="1605280"/>
            <a:ext cx="4043682" cy="4480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D0D0B9-BC05-4CEE-9E5B-ED72578C4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480" y="1690688"/>
            <a:ext cx="3769360" cy="4395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72956B-1769-48AE-812E-1BF1F7E00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122" y="1732599"/>
            <a:ext cx="3775360" cy="11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76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BB24-0D5C-4FD5-B15B-333A044760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84250" y="365125"/>
            <a:ext cx="11207750" cy="1325563"/>
          </a:xfrm>
        </p:spPr>
        <p:txBody>
          <a:bodyPr/>
          <a:lstStyle/>
          <a:p>
            <a:r>
              <a:rPr lang="en-IN" dirty="0"/>
              <a:t>States with more than 100000 Confirmed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288FD3-B96D-4E65-9878-13E60539C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48" y="2168208"/>
            <a:ext cx="10478503" cy="318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53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C572-28BA-47ED-AF12-90A7C7F2BE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7040" y="365125"/>
            <a:ext cx="11744960" cy="1325563"/>
          </a:xfrm>
        </p:spPr>
        <p:txBody>
          <a:bodyPr/>
          <a:lstStyle/>
          <a:p>
            <a:r>
              <a:rPr lang="en-IN" dirty="0"/>
              <a:t>States with more than 100000 Recovered Patients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9BF8DA-1509-4D36-BF66-43941F4B0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82800"/>
            <a:ext cx="929640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6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ED49-1896-49D8-82FC-D3C60C16851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42720" y="142875"/>
            <a:ext cx="9144000" cy="873125"/>
          </a:xfrm>
        </p:spPr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      State wise covid-19 cases.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7805A9A-CADC-48E2-A590-E63613381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1" y="1016000"/>
            <a:ext cx="9875520" cy="5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B670-51C0-4DBA-BBD4-383A32267F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3280" y="365125"/>
            <a:ext cx="10525760" cy="1325563"/>
          </a:xfrm>
        </p:spPr>
        <p:txBody>
          <a:bodyPr/>
          <a:lstStyle/>
          <a:p>
            <a:r>
              <a:rPr lang="en-IN" dirty="0"/>
              <a:t>States with more than 10000 Covid19 Deaths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FF45C-5720-4423-B399-DC6C3C28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377440"/>
            <a:ext cx="9067800" cy="19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61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6365-47A9-4962-88A5-4BA1EC35AD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            Month Wise Covid19 Cases.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1D5B0-B849-4BC0-98E4-854A5BB7F6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8274" y="1976847"/>
            <a:ext cx="10363200" cy="4200116"/>
          </a:xfrm>
        </p:spPr>
        <p:txBody>
          <a:bodyPr/>
          <a:lstStyle/>
          <a:p>
            <a:r>
              <a:rPr lang="en-IN" dirty="0"/>
              <a:t>Total Confirmed Covid19 Cases in the month of January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2</a:t>
            </a:r>
          </a:p>
          <a:p>
            <a:r>
              <a:rPr lang="en-IN" dirty="0"/>
              <a:t>Since first Covid19 confirmed case in India is on </a:t>
            </a:r>
            <a:r>
              <a:rPr lang="en-IN" dirty="0">
                <a:solidFill>
                  <a:srgbClr val="FF0000"/>
                </a:solidFill>
              </a:rPr>
              <a:t>30</a:t>
            </a:r>
            <a:r>
              <a:rPr lang="en-IN" baseline="30000" dirty="0">
                <a:solidFill>
                  <a:srgbClr val="FF0000"/>
                </a:solidFill>
              </a:rPr>
              <a:t>th</a:t>
            </a:r>
            <a:r>
              <a:rPr lang="en-IN" dirty="0">
                <a:solidFill>
                  <a:srgbClr val="FF0000"/>
                </a:solidFill>
              </a:rPr>
              <a:t> January 2020</a:t>
            </a:r>
            <a:r>
              <a:rPr lang="en-IN" dirty="0"/>
              <a:t>, there is only 2 confirmed Covid19 cases in the month of January.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8ABEC5-CEAC-45E3-A09D-19E00AB04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692" y="4076905"/>
            <a:ext cx="3789550" cy="217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BEBD6-A003-4CDC-956C-257BC14B9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53" y="4263390"/>
            <a:ext cx="6775269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96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0DBF4-6902-4D0B-A47B-B784D6814D0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3441" y="496389"/>
            <a:ext cx="10563496" cy="5680574"/>
          </a:xfrm>
        </p:spPr>
        <p:txBody>
          <a:bodyPr/>
          <a:lstStyle/>
          <a:p>
            <a:r>
              <a:rPr lang="en-IN" dirty="0"/>
              <a:t>Total Confirmed Covid19 Cases in the month of February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                               84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C0814-2955-4241-A8CC-C40537BE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63" y="1445035"/>
            <a:ext cx="5939245" cy="5030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1FCC71-4451-4F9A-8973-98F8EA1C8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326" y="1339796"/>
            <a:ext cx="3587932" cy="52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87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207C991-54B3-4776-89F8-87AD19BE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69" y="866481"/>
            <a:ext cx="10454262" cy="512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880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811F7-84F7-410E-9BA5-0C91DD009C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22810" y="418011"/>
            <a:ext cx="10546081" cy="6000206"/>
          </a:xfrm>
        </p:spPr>
        <p:txBody>
          <a:bodyPr/>
          <a:lstStyle/>
          <a:p>
            <a:r>
              <a:rPr lang="en-IN" dirty="0"/>
              <a:t>Total Confirmed Covid19 Cases in the month of March</a:t>
            </a:r>
          </a:p>
          <a:p>
            <a:pPr marL="0" indent="0">
              <a:buNone/>
            </a:pPr>
            <a:r>
              <a:rPr lang="en-IN" dirty="0"/>
              <a:t>                                           </a:t>
            </a:r>
            <a:r>
              <a:rPr lang="en-IN" dirty="0">
                <a:solidFill>
                  <a:srgbClr val="FF0000"/>
                </a:solidFill>
              </a:rPr>
              <a:t>10835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3A7E2-2285-4F56-BF26-7913BE955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01" y="1537744"/>
            <a:ext cx="5091302" cy="48804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8E2FC3-1FA6-4613-A71E-A8D05B90F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8" y="1537144"/>
            <a:ext cx="3117669" cy="48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88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DA500AA-C5CA-4A80-B12F-90A383545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88" y="710375"/>
            <a:ext cx="10589623" cy="534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22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99A7-F084-4AAE-B5A1-3011DF84DE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75360" y="740230"/>
            <a:ext cx="10389326" cy="5436734"/>
          </a:xfrm>
        </p:spPr>
        <p:txBody>
          <a:bodyPr/>
          <a:lstStyle/>
          <a:p>
            <a:r>
              <a:rPr lang="en-IN" dirty="0"/>
              <a:t>Total Confirmed Covid19 Cases in the month of April</a:t>
            </a:r>
          </a:p>
          <a:p>
            <a:pPr marL="0" indent="0">
              <a:buNone/>
            </a:pPr>
            <a:r>
              <a:rPr lang="en-IN" dirty="0"/>
              <a:t>                                             </a:t>
            </a:r>
            <a:r>
              <a:rPr lang="en-IN" dirty="0">
                <a:solidFill>
                  <a:srgbClr val="FF0000"/>
                </a:solidFill>
              </a:rPr>
              <a:t>449253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13085-29E6-46FC-B341-58504AE9E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625870"/>
            <a:ext cx="4937760" cy="4710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9D3BFE-D2F8-4224-9AC0-7C077A184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735" y="1531571"/>
            <a:ext cx="3559356" cy="48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2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DAEA7C8-26A1-4CEE-803A-3B2C743CF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1" y="740429"/>
            <a:ext cx="10824754" cy="537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957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7712-41B1-4B24-BA92-0F6EC610C4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5062" y="461554"/>
            <a:ext cx="10424161" cy="5715409"/>
          </a:xfrm>
        </p:spPr>
        <p:txBody>
          <a:bodyPr/>
          <a:lstStyle/>
          <a:p>
            <a:r>
              <a:rPr lang="en-IN" dirty="0"/>
              <a:t>Total Confirmed Covid19 Cases in the month of May</a:t>
            </a:r>
          </a:p>
          <a:p>
            <a:pPr marL="0" indent="0">
              <a:buNone/>
            </a:pPr>
            <a:r>
              <a:rPr lang="en-IN" dirty="0"/>
              <a:t>                                            </a:t>
            </a:r>
            <a:r>
              <a:rPr lang="en-IN" dirty="0">
                <a:solidFill>
                  <a:srgbClr val="FF0000"/>
                </a:solidFill>
              </a:rPr>
              <a:t>3089422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D4A7D-49CA-4AD1-A488-8328F940E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" y="1407362"/>
            <a:ext cx="4929052" cy="5118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0BB06F-9126-42F9-AA64-2E6612F1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109" y="1407362"/>
            <a:ext cx="3518261" cy="513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20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CC2A311-330C-4942-B34B-DAEF23720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40" y="583646"/>
            <a:ext cx="10728119" cy="532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6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D586-2E88-4B60-8D53-8F9D2E861B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365125"/>
            <a:ext cx="10901680" cy="1325563"/>
          </a:xfrm>
        </p:spPr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States with highest number of Confirmed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A6F429-C731-4810-B9F2-FB0D2384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391920"/>
            <a:ext cx="577087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71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7E72-8A20-4C81-B760-A08D2D6334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1224" y="374469"/>
            <a:ext cx="10467702" cy="5802494"/>
          </a:xfrm>
        </p:spPr>
        <p:txBody>
          <a:bodyPr/>
          <a:lstStyle/>
          <a:p>
            <a:r>
              <a:rPr lang="en-IN" dirty="0"/>
              <a:t>Total Confirmed Covid19 Cases in the month of June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                            10963630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ED6D7-99D5-4FB7-B813-701E89ABB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4" y="1356360"/>
            <a:ext cx="4831124" cy="5231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48C80-944E-49C9-9223-5E53EEF09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433" y="1472157"/>
            <a:ext cx="3640183" cy="51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07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7D900BA-76D0-4E54-A5C3-F11A5188C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16" y="772886"/>
            <a:ext cx="10719367" cy="531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486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00131-43BE-45FD-8FD8-70F8F62FF5C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48936" y="391886"/>
            <a:ext cx="10903133" cy="5785077"/>
          </a:xfrm>
        </p:spPr>
        <p:txBody>
          <a:bodyPr/>
          <a:lstStyle/>
          <a:p>
            <a:r>
              <a:rPr lang="en-IN" dirty="0"/>
              <a:t>Total Confirmed Covid19 Cases in the month of July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                           32864550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E2465-8CBC-4FBD-BC17-FC9A60B4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1" y="1334775"/>
            <a:ext cx="4772298" cy="5237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BA3F74-AC23-4917-8EFB-B07C00108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473" y="1309737"/>
            <a:ext cx="3492137" cy="525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08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CAFA05B-C9C6-4516-B6D4-87C2A81DA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9" y="548641"/>
            <a:ext cx="10991870" cy="545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787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C071-38CF-4FFF-9629-D998F6F814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7349" y="330926"/>
            <a:ext cx="10964091" cy="5846037"/>
          </a:xfrm>
        </p:spPr>
        <p:txBody>
          <a:bodyPr/>
          <a:lstStyle/>
          <a:p>
            <a:r>
              <a:rPr lang="en-IN" dirty="0"/>
              <a:t>Total Confirmed Covid19 Cases in the month of August till </a:t>
            </a:r>
            <a:r>
              <a:rPr lang="en-IN" dirty="0">
                <a:solidFill>
                  <a:srgbClr val="FF0000"/>
                </a:solidFill>
              </a:rPr>
              <a:t>6 August 2020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                               11307690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771AC-F8FE-4812-824A-03C67D765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316480"/>
            <a:ext cx="6174105" cy="2865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FA8500-5CEE-420F-854E-C06FC9D2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822" y="2390775"/>
            <a:ext cx="34194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3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A68775E4-331D-495F-B981-C18F7225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03" y="740229"/>
            <a:ext cx="10605393" cy="517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744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74E9-94B2-42F8-B960-134472AF26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               Covid19 Tests Day Wise</a:t>
            </a:r>
            <a:r>
              <a:rPr lang="en-IN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7CA2A-35D8-40BF-B5C5-6BD7DD75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691" y="1335901"/>
            <a:ext cx="6740434" cy="522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84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3BE7-8D52-42F2-AA72-BFBDF64060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4767" y="365125"/>
            <a:ext cx="11617234" cy="1325563"/>
          </a:xfrm>
        </p:spPr>
        <p:txBody>
          <a:bodyPr/>
          <a:lstStyle/>
          <a:p>
            <a:r>
              <a:rPr lang="en-IN" dirty="0"/>
              <a:t>Highest number of Covid19 Samples Tested Dates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191F8-F05D-4BBF-BD2C-D2703FEC9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224" y="1314994"/>
            <a:ext cx="4898570" cy="54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71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A96578-1829-406B-8311-F5D9B68CC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26" y="743633"/>
            <a:ext cx="8177348" cy="503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500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BFB3-74A6-4411-B128-FFA4D28215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5130" y="313509"/>
            <a:ext cx="10537373" cy="1377179"/>
          </a:xfrm>
        </p:spPr>
        <p:txBody>
          <a:bodyPr/>
          <a:lstStyle/>
          <a:p>
            <a:r>
              <a:rPr lang="en-IN" dirty="0"/>
              <a:t>     Highest Covid19 Test Positivity Rate Dates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26AA5C-886C-438A-89FD-F5CCDFEC8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1" y="1254034"/>
            <a:ext cx="5294810" cy="53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3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61C61E-6787-4A8C-9CAA-CE3BB991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" y="361345"/>
            <a:ext cx="10342880" cy="613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965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ADDB-32DE-4F43-9788-808220BC00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0594" y="365125"/>
            <a:ext cx="10589622" cy="1325563"/>
          </a:xfrm>
        </p:spPr>
        <p:txBody>
          <a:bodyPr/>
          <a:lstStyle/>
          <a:p>
            <a:r>
              <a:rPr lang="en-IN" dirty="0"/>
              <a:t>       Highest Covid19 Tests Per Million Dates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57D3D-F47E-4F7D-BFF7-05D8D7F59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54" y="1489166"/>
            <a:ext cx="5281748" cy="51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90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5DD8A26-3CBD-4717-A7F8-A85C77AB2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1" y="1105989"/>
            <a:ext cx="7889966" cy="43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676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9499-B0A2-4330-B009-86625B02444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56211" y="680153"/>
            <a:ext cx="9679577" cy="5497694"/>
          </a:xfrm>
        </p:spPr>
        <p:txBody>
          <a:bodyPr/>
          <a:lstStyle/>
          <a:p>
            <a:r>
              <a:rPr lang="en-IN" dirty="0"/>
              <a:t>Everyday the number of Covid19 Positive Cases has been increased as the number of Covid19 tests increased.</a:t>
            </a:r>
          </a:p>
          <a:p>
            <a:r>
              <a:rPr lang="en-IN" dirty="0"/>
              <a:t>In the month of March Covid19 Test Positivity Rate is </a:t>
            </a:r>
            <a:r>
              <a:rPr lang="en-IN" dirty="0">
                <a:solidFill>
                  <a:srgbClr val="FF0000"/>
                </a:solidFill>
              </a:rPr>
              <a:t>1.14%</a:t>
            </a:r>
            <a:r>
              <a:rPr lang="en-IN" dirty="0"/>
              <a:t> and in the month of April it has been increased to </a:t>
            </a:r>
            <a:r>
              <a:rPr lang="en-IN" dirty="0">
                <a:solidFill>
                  <a:srgbClr val="FF0000"/>
                </a:solidFill>
              </a:rPr>
              <a:t>4.40%</a:t>
            </a:r>
            <a:r>
              <a:rPr lang="en-IN" dirty="0"/>
              <a:t> due to increased testing.</a:t>
            </a:r>
          </a:p>
          <a:p>
            <a:r>
              <a:rPr lang="en-IN" dirty="0"/>
              <a:t>The Covid19 Tests Per Million has also increased in the month of </a:t>
            </a:r>
            <a:r>
              <a:rPr lang="en-IN" dirty="0">
                <a:solidFill>
                  <a:srgbClr val="FF0000"/>
                </a:solidFill>
              </a:rPr>
              <a:t>April </a:t>
            </a:r>
            <a:r>
              <a:rPr lang="en-IN" dirty="0"/>
              <a:t>compared to </a:t>
            </a:r>
            <a:r>
              <a:rPr lang="en-IN" dirty="0">
                <a:solidFill>
                  <a:srgbClr val="FF0000"/>
                </a:solidFill>
              </a:rPr>
              <a:t>March.</a:t>
            </a:r>
          </a:p>
        </p:txBody>
      </p:sp>
    </p:spTree>
    <p:extLst>
      <p:ext uri="{BB962C8B-B14F-4D97-AF65-F5344CB8AC3E}">
        <p14:creationId xmlns:p14="http://schemas.microsoft.com/office/powerpoint/2010/main" val="2065219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3CC9-C011-4D9D-87F8-ED03A987BB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0744" y="310896"/>
            <a:ext cx="9704769" cy="1379792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Different Age Groups People                                    Affected By Covid19.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937AA-ABC3-4B3C-A8B8-B34D5378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496" y="1847088"/>
            <a:ext cx="5687568" cy="42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1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4CE2-2EE6-4AAE-AE9E-EAF3298BB0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5656" y="365125"/>
            <a:ext cx="9339943" cy="1325563"/>
          </a:xfrm>
        </p:spPr>
        <p:txBody>
          <a:bodyPr/>
          <a:lstStyle/>
          <a:p>
            <a:r>
              <a:rPr lang="en-IN" dirty="0"/>
              <a:t>Age Groups with Highest Covid19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D167C-AE00-43CA-801E-2C082A832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30" y="1888944"/>
            <a:ext cx="4606834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63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589B0CB-4EA8-4D76-BA1E-06C84AA55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827314"/>
            <a:ext cx="9734550" cy="50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647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3BC0-824A-4DAD-BE5B-9FAE64EC97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6354" y="365125"/>
            <a:ext cx="10964092" cy="1325563"/>
          </a:xfrm>
        </p:spPr>
        <p:txBody>
          <a:bodyPr/>
          <a:lstStyle/>
          <a:p>
            <a:r>
              <a:rPr lang="en-IN" dirty="0"/>
              <a:t>Age Groups with more than 100 Covid19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E70BC8-F8CC-4ED3-9826-04BB54E2D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270" y="2177142"/>
            <a:ext cx="4345168" cy="24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11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B059-3604-4789-8CC2-70BE93D320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6354" y="365125"/>
            <a:ext cx="10258697" cy="1325563"/>
          </a:xfrm>
        </p:spPr>
        <p:txBody>
          <a:bodyPr/>
          <a:lstStyle/>
          <a:p>
            <a:r>
              <a:rPr lang="en-IN" dirty="0"/>
              <a:t>Age Groups with less than 50 Covid19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E38D2-83A7-47DC-8DD9-74510B8B5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29" y="1968137"/>
            <a:ext cx="4231821" cy="234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995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1F84-8F36-4A08-8602-E8B55BD52B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9418" y="200298"/>
            <a:ext cx="9533164" cy="905692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           Hospital Beds In India.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02E99-86A0-49C0-A3D0-4336BB426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70" y="1262743"/>
            <a:ext cx="9533164" cy="52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77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B9C6-DC97-42BF-A7CC-428F003F6B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6090" y="0"/>
            <a:ext cx="11007636" cy="1412014"/>
          </a:xfrm>
        </p:spPr>
        <p:txBody>
          <a:bodyPr/>
          <a:lstStyle/>
          <a:p>
            <a:r>
              <a:rPr lang="en-IN" dirty="0"/>
              <a:t>   States with highest Primary Health Centres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3034F-2521-4944-A73D-72710E7999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en-IN" dirty="0"/>
              <a:t>Total Primary Health Centres in India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    29899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05F09-008B-4F7E-B14A-FACAE0F4B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097" y="1225437"/>
            <a:ext cx="3680807" cy="541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0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B138-1839-4BA5-A138-29FC83A8C6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7041" y="365125"/>
            <a:ext cx="11744960" cy="1325563"/>
          </a:xfrm>
        </p:spPr>
        <p:txBody>
          <a:bodyPr/>
          <a:lstStyle/>
          <a:p>
            <a:r>
              <a:rPr lang="en-IN" dirty="0"/>
              <a:t>States with highest number of Recovered Patients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38234-F980-4933-B76B-2F4444CD3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720" y="1361440"/>
            <a:ext cx="5120640" cy="52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636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570404-78C8-4B45-BC3E-E1AA36046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658450"/>
            <a:ext cx="9477375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05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43EB-388A-4BF0-A04A-7803A80A45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4434" y="174172"/>
            <a:ext cx="10615704" cy="1210492"/>
          </a:xfrm>
        </p:spPr>
        <p:txBody>
          <a:bodyPr/>
          <a:lstStyle/>
          <a:p>
            <a:r>
              <a:rPr lang="en-IN" dirty="0"/>
              <a:t>States with highest Community Health Centres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6536-C554-4C79-8208-483163F1D2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6389" y="1593670"/>
            <a:ext cx="10308136" cy="4583294"/>
          </a:xfrm>
        </p:spPr>
        <p:txBody>
          <a:bodyPr/>
          <a:lstStyle/>
          <a:p>
            <a:r>
              <a:rPr lang="en-IN" dirty="0"/>
              <a:t>Total Community Health Centres in India</a:t>
            </a:r>
          </a:p>
          <a:p>
            <a:pPr marL="0" indent="0">
              <a:buNone/>
            </a:pPr>
            <a:r>
              <a:rPr lang="en-IN" dirty="0"/>
              <a:t>                                 </a:t>
            </a:r>
            <a:r>
              <a:rPr lang="en-IN" dirty="0">
                <a:solidFill>
                  <a:srgbClr val="FF0000"/>
                </a:solidFill>
              </a:rPr>
              <a:t>5568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A3BB5-B860-49D4-8DE7-AA300183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281" y="1254033"/>
            <a:ext cx="3048792" cy="527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268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87E6B9A-46F3-4067-8DE8-25C5FFB98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093" y="692468"/>
            <a:ext cx="9420225" cy="58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672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FDF8-2AC3-4948-9156-7BEDF0195F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135" y="252549"/>
            <a:ext cx="10659293" cy="1297577"/>
          </a:xfrm>
        </p:spPr>
        <p:txBody>
          <a:bodyPr/>
          <a:lstStyle/>
          <a:p>
            <a:r>
              <a:rPr lang="en-IN" dirty="0"/>
              <a:t>States with highest Sub District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C291-0A24-48F9-85B8-B1887EFA351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44136" y="1550126"/>
            <a:ext cx="10212751" cy="4626837"/>
          </a:xfrm>
        </p:spPr>
        <p:txBody>
          <a:bodyPr/>
          <a:lstStyle/>
          <a:p>
            <a:r>
              <a:rPr lang="en-IN" dirty="0"/>
              <a:t>Total Sub District Hospitals in India</a:t>
            </a:r>
          </a:p>
          <a:p>
            <a:pPr marL="0" indent="0">
              <a:buNone/>
            </a:pPr>
            <a:r>
              <a:rPr lang="en-IN" dirty="0"/>
              <a:t>                             </a:t>
            </a:r>
            <a:r>
              <a:rPr lang="en-IN" dirty="0">
                <a:solidFill>
                  <a:srgbClr val="FF0000"/>
                </a:solidFill>
              </a:rPr>
              <a:t>1255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93D06-51D2-4E8A-A5D3-68B77D233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766" y="1280160"/>
            <a:ext cx="4127863" cy="538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457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E4813DC-3A43-465E-9875-63C665ABC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717" y="597490"/>
            <a:ext cx="9420225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1708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DD73-FB31-470D-BCC1-1460BD1BEE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8240" y="365125"/>
            <a:ext cx="9357360" cy="1325563"/>
          </a:xfrm>
        </p:spPr>
        <p:txBody>
          <a:bodyPr/>
          <a:lstStyle/>
          <a:p>
            <a:r>
              <a:rPr lang="en-IN" dirty="0"/>
              <a:t>States with highest District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17BF-14AA-4639-A75D-CAA48A59392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9302" y="1854925"/>
            <a:ext cx="10106297" cy="4322037"/>
          </a:xfrm>
        </p:spPr>
        <p:txBody>
          <a:bodyPr/>
          <a:lstStyle/>
          <a:p>
            <a:r>
              <a:rPr lang="en-IN" dirty="0"/>
              <a:t>Total District Hospitals in India</a:t>
            </a:r>
          </a:p>
          <a:p>
            <a:pPr marL="0" indent="0">
              <a:buNone/>
            </a:pPr>
            <a:r>
              <a:rPr lang="en-IN" dirty="0"/>
              <a:t>                        </a:t>
            </a:r>
            <a:r>
              <a:rPr lang="en-IN" dirty="0">
                <a:solidFill>
                  <a:srgbClr val="FF0000"/>
                </a:solidFill>
              </a:rPr>
              <a:t>1003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4D027-74AF-4B5E-942E-596897079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131" y="1393371"/>
            <a:ext cx="3474719" cy="537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73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E121A1D-C6D1-4026-A776-40CC88A43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60" y="614907"/>
            <a:ext cx="9420225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6342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D815-689A-4B57-AB07-9F54871E05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365125"/>
            <a:ext cx="9906000" cy="1325563"/>
          </a:xfrm>
        </p:spPr>
        <p:txBody>
          <a:bodyPr/>
          <a:lstStyle/>
          <a:p>
            <a:r>
              <a:rPr lang="en-IN" dirty="0"/>
              <a:t>States with highest Public Health Facilities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82E5-E960-4FB8-A4F4-01DF46457B9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7680" y="1690688"/>
            <a:ext cx="10824754" cy="4486275"/>
          </a:xfrm>
        </p:spPr>
        <p:txBody>
          <a:bodyPr/>
          <a:lstStyle/>
          <a:p>
            <a:r>
              <a:rPr lang="en-IN" dirty="0"/>
              <a:t>Total Public Health Facilities in India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             37725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4DBA1-1E7D-4618-894B-8430B082D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434" y="1367245"/>
            <a:ext cx="3422469" cy="535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275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993E7FA-A006-4C2E-B945-1E2D6E96D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519113"/>
            <a:ext cx="9477375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6520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616D-53A7-443B-BCDC-EB45F6D7FF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5029" y="365125"/>
            <a:ext cx="9470570" cy="1325563"/>
          </a:xfrm>
        </p:spPr>
        <p:txBody>
          <a:bodyPr/>
          <a:lstStyle/>
          <a:p>
            <a:r>
              <a:rPr lang="en-IN" dirty="0"/>
              <a:t>    States with highest Rural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C8C8-C5C3-4A40-8226-8EF3DC10A7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6686" y="1690688"/>
            <a:ext cx="9818914" cy="4486275"/>
          </a:xfrm>
        </p:spPr>
        <p:txBody>
          <a:bodyPr/>
          <a:lstStyle/>
          <a:p>
            <a:r>
              <a:rPr lang="en-IN" dirty="0"/>
              <a:t>Total Rural Hospitals in India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  <a:r>
              <a:rPr lang="en-IN" dirty="0">
                <a:solidFill>
                  <a:srgbClr val="FF0000"/>
                </a:solidFill>
              </a:rPr>
              <a:t>19810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B30D0-106F-41C9-875D-2860A6C8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559" y="1375953"/>
            <a:ext cx="3609007" cy="511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9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2656DB0-9984-4404-9400-D69728293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" y="651324"/>
            <a:ext cx="10322560" cy="61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3813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F888CBB-3ECE-419B-8B60-316A75E03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519113"/>
            <a:ext cx="9477375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4095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D2C5-B379-4311-9733-394A52C712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5954" y="365125"/>
            <a:ext cx="9139646" cy="1325563"/>
          </a:xfrm>
        </p:spPr>
        <p:txBody>
          <a:bodyPr/>
          <a:lstStyle/>
          <a:p>
            <a:r>
              <a:rPr lang="en-IN" dirty="0"/>
              <a:t>  States with highest Urban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D73D-E7F0-4FE5-BC00-633EB75B893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4766" y="1776549"/>
            <a:ext cx="9940834" cy="4400414"/>
          </a:xfrm>
        </p:spPr>
        <p:txBody>
          <a:bodyPr/>
          <a:lstStyle/>
          <a:p>
            <a:r>
              <a:rPr lang="en-IN" dirty="0"/>
              <a:t>Total Urban Hospitals in India</a:t>
            </a:r>
          </a:p>
          <a:p>
            <a:pPr marL="0" indent="0">
              <a:buNone/>
            </a:pPr>
            <a:r>
              <a:rPr lang="en-IN" dirty="0"/>
              <a:t>                        </a:t>
            </a:r>
            <a:r>
              <a:rPr lang="en-IN" dirty="0">
                <a:solidFill>
                  <a:srgbClr val="FF0000"/>
                </a:solidFill>
              </a:rPr>
              <a:t>3772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3854A-A231-4305-9858-DAAB50D1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381578"/>
            <a:ext cx="3370217" cy="51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157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EA009326-0B44-40DA-BE20-55FE2C75F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968" y="649741"/>
            <a:ext cx="9420225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251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D39A-D3F5-4253-80A8-C3313354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1"/>
            <a:ext cx="10515600" cy="761117"/>
          </a:xfrm>
        </p:spPr>
        <p:txBody>
          <a:bodyPr/>
          <a:lstStyle/>
          <a:p>
            <a:r>
              <a:rPr lang="en-IN" dirty="0"/>
              <a:t>                         Total Hospitals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0412FA-3AF3-4602-B96F-71115A03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66" y="1004958"/>
            <a:ext cx="9117873" cy="56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47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CB1C-7EA7-4A13-8EE0-6630A31F1C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1886" y="365125"/>
            <a:ext cx="10980964" cy="1081088"/>
          </a:xfrm>
        </p:spPr>
        <p:txBody>
          <a:bodyPr/>
          <a:lstStyle/>
          <a:p>
            <a:r>
              <a:rPr lang="en-IN" dirty="0"/>
              <a:t>   States with highest Total Number of Hospitals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86286-A7E5-4481-AE3F-C95E4A42E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01" y="1245326"/>
            <a:ext cx="3493574" cy="52475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B64B67-2DC5-4CB0-BF9C-F7000569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774" y="1332411"/>
            <a:ext cx="3487953" cy="5068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948D46-BEDE-4A86-BF4F-6F9952979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889" y="1446213"/>
            <a:ext cx="3303123" cy="93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576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D2B32067-8AF9-41A6-B017-5CF2BA932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46" y="519112"/>
            <a:ext cx="9601200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88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8230-B78A-4E57-A9F2-410D2C084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488" y="415925"/>
            <a:ext cx="11339512" cy="1325563"/>
          </a:xfrm>
        </p:spPr>
        <p:txBody>
          <a:bodyPr/>
          <a:lstStyle/>
          <a:p>
            <a:r>
              <a:rPr lang="en-IN" dirty="0"/>
              <a:t>States with highest number of Covid19 Deaths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282D1-5F0E-474A-9D1C-29C365EE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720" y="1432560"/>
            <a:ext cx="5008880" cy="51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8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86F3D12-E1C2-4EBE-B94E-314C1BBEF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1" y="406400"/>
            <a:ext cx="10556240" cy="60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8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5844-FE22-463A-A2BE-67011B85AD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3525"/>
            <a:ext cx="11847513" cy="1260475"/>
          </a:xfrm>
        </p:spPr>
        <p:txBody>
          <a:bodyPr/>
          <a:lstStyle/>
          <a:p>
            <a:r>
              <a:rPr lang="en-IN" dirty="0"/>
              <a:t>States with highest number of Covid19 Active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5CCDF-9B93-4329-B273-27DDA6B93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1320799"/>
            <a:ext cx="5974080" cy="5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3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502</Words>
  <Application>Microsoft Office PowerPoint</Application>
  <PresentationFormat>Widescreen</PresentationFormat>
  <Paragraphs>79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Algerian</vt:lpstr>
      <vt:lpstr>Arial</vt:lpstr>
      <vt:lpstr>Arial Black</vt:lpstr>
      <vt:lpstr>Calibri</vt:lpstr>
      <vt:lpstr>Calibri Light</vt:lpstr>
      <vt:lpstr>Office Theme</vt:lpstr>
      <vt:lpstr>                        COVID-19 PROJECT                        Data Analysis</vt:lpstr>
      <vt:lpstr>         State wise covid-19 cases.</vt:lpstr>
      <vt:lpstr>    States with highest number of Confirmed Cases</vt:lpstr>
      <vt:lpstr>PowerPoint Presentation</vt:lpstr>
      <vt:lpstr>States with highest number of Recovered Patients</vt:lpstr>
      <vt:lpstr>PowerPoint Presentation</vt:lpstr>
      <vt:lpstr>States with highest number of Covid19 Deaths</vt:lpstr>
      <vt:lpstr>PowerPoint Presentation</vt:lpstr>
      <vt:lpstr>States with highest number of Covid19 Active Cases</vt:lpstr>
      <vt:lpstr>PowerPoint Presentation</vt:lpstr>
      <vt:lpstr>        </vt:lpstr>
      <vt:lpstr>Maharashtra  and  Delhi -  Confirmed Cases</vt:lpstr>
      <vt:lpstr>Maharashtra  and  Delhi – Recovered Patients</vt:lpstr>
      <vt:lpstr>Maharashtra  and  Delhi – Covid19 Deaths</vt:lpstr>
      <vt:lpstr>Maharashtra  and  Delhi – Active Cases</vt:lpstr>
      <vt:lpstr>                                Summary</vt:lpstr>
      <vt:lpstr>                    Performance of States</vt:lpstr>
      <vt:lpstr>States with more than 100000 Confirmed Cases</vt:lpstr>
      <vt:lpstr>States with more than 100000 Recovered Patients</vt:lpstr>
      <vt:lpstr>States with more than 10000 Covid19 Deaths</vt:lpstr>
      <vt:lpstr>            Month Wise Covid19 Cases.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Covid19 Tests Day Wise.</vt:lpstr>
      <vt:lpstr>Highest number of Covid19 Samples Tested Dates</vt:lpstr>
      <vt:lpstr>PowerPoint Presentation</vt:lpstr>
      <vt:lpstr>     Highest Covid19 Test Positivity Rate Dates</vt:lpstr>
      <vt:lpstr>       Highest Covid19 Tests Per Million Dates</vt:lpstr>
      <vt:lpstr>PowerPoint Presentation</vt:lpstr>
      <vt:lpstr>PowerPoint Presentation</vt:lpstr>
      <vt:lpstr>Different Age Groups People                                    Affected By Covid19.</vt:lpstr>
      <vt:lpstr>Age Groups with Highest Covid19 Cases</vt:lpstr>
      <vt:lpstr>PowerPoint Presentation</vt:lpstr>
      <vt:lpstr>Age Groups with more than 100 Covid19 Cases</vt:lpstr>
      <vt:lpstr>Age Groups with less than 50 Covid19 Cases</vt:lpstr>
      <vt:lpstr>           Hospital Beds In India.</vt:lpstr>
      <vt:lpstr>   States with highest Primary Health Centres</vt:lpstr>
      <vt:lpstr>PowerPoint Presentation</vt:lpstr>
      <vt:lpstr>States with highest Community Health Centres</vt:lpstr>
      <vt:lpstr>PowerPoint Presentation</vt:lpstr>
      <vt:lpstr>States with highest Sub District Hospitals</vt:lpstr>
      <vt:lpstr>PowerPoint Presentation</vt:lpstr>
      <vt:lpstr>States with highest District Hospitals</vt:lpstr>
      <vt:lpstr>PowerPoint Presentation</vt:lpstr>
      <vt:lpstr>States with highest Public Health Facilities</vt:lpstr>
      <vt:lpstr>PowerPoint Presentation</vt:lpstr>
      <vt:lpstr>    States with highest Rural Hospitals</vt:lpstr>
      <vt:lpstr>PowerPoint Presentation</vt:lpstr>
      <vt:lpstr>  States with highest Urban Hospitals</vt:lpstr>
      <vt:lpstr>PowerPoint Presentation</vt:lpstr>
      <vt:lpstr>                         Total Hospitals</vt:lpstr>
      <vt:lpstr>   States with highest Total Number of Hospitals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COVID-19 PROJECT Data Analysis</dc:title>
  <dc:creator>Sheena Garg</dc:creator>
  <cp:lastModifiedBy>Sheena Garg</cp:lastModifiedBy>
  <cp:revision>41</cp:revision>
  <dcterms:created xsi:type="dcterms:W3CDTF">2020-08-21T18:02:56Z</dcterms:created>
  <dcterms:modified xsi:type="dcterms:W3CDTF">2020-08-26T09:40:01Z</dcterms:modified>
</cp:coreProperties>
</file>