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7" r:id="rId2"/>
    <p:sldId id="379" r:id="rId3"/>
    <p:sldId id="667" r:id="rId4"/>
    <p:sldId id="668" r:id="rId5"/>
    <p:sldId id="661" r:id="rId6"/>
    <p:sldId id="662" r:id="rId7"/>
    <p:sldId id="665" r:id="rId8"/>
    <p:sldId id="664" r:id="rId9"/>
    <p:sldId id="666" r:id="rId10"/>
    <p:sldId id="663" r:id="rId11"/>
    <p:sldId id="383" r:id="rId12"/>
    <p:sldId id="384" r:id="rId13"/>
    <p:sldId id="385" r:id="rId14"/>
    <p:sldId id="382" r:id="rId15"/>
    <p:sldId id="381" r:id="rId16"/>
    <p:sldId id="259" r:id="rId17"/>
    <p:sldId id="589" r:id="rId18"/>
    <p:sldId id="655" r:id="rId19"/>
    <p:sldId id="656" r:id="rId20"/>
    <p:sldId id="657" r:id="rId21"/>
    <p:sldId id="658" r:id="rId22"/>
    <p:sldId id="659" r:id="rId23"/>
    <p:sldId id="6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cora, Cuneyt" initials="AC" lastIdx="8" clrIdx="0">
    <p:extLst>
      <p:ext uri="{19B8F6BF-5375-455C-9EA6-DF929625EA0E}">
        <p15:presenceInfo xmlns:p15="http://schemas.microsoft.com/office/powerpoint/2012/main" userId="S-1-5-21-796845957-1580818891-1343024091-4127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7"/>
    <p:restoredTop sz="94694"/>
  </p:normalViewPr>
  <p:slideViewPr>
    <p:cSldViewPr snapToGrid="0">
      <p:cViewPr varScale="1">
        <p:scale>
          <a:sx n="121" d="100"/>
          <a:sy n="121" d="100"/>
        </p:scale>
        <p:origin x="1016" y="176"/>
      </p:cViewPr>
      <p:guideLst/>
    </p:cSldViewPr>
  </p:slideViewPr>
  <p:notesTextViewPr>
    <p:cViewPr>
      <p:scale>
        <a:sx n="1" d="1"/>
        <a:sy n="1" d="1"/>
      </p:scale>
      <p:origin x="0" y="0"/>
    </p:cViewPr>
  </p:notesTextViewPr>
  <p:sorterViewPr>
    <p:cViewPr>
      <p:scale>
        <a:sx n="41" d="100"/>
        <a:sy n="41" d="100"/>
      </p:scale>
      <p:origin x="0" y="-6768"/>
    </p:cViewPr>
  </p:sorterViewPr>
  <p:notesViewPr>
    <p:cSldViewPr snapToGrid="0">
      <p:cViewPr varScale="1">
        <p:scale>
          <a:sx n="62" d="100"/>
          <a:sy n="62" d="100"/>
        </p:scale>
        <p:origin x="2371"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CB772-3C50-4CFA-AF2B-D8F945E2FF60}" type="datetimeFigureOut">
              <a:rPr lang="en-US" smtClean="0"/>
              <a:t>1/15/25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5F06F-EE8B-4CCE-BAB0-D74E84F2E24B}" type="slidenum">
              <a:rPr lang="en-US" smtClean="0"/>
              <a:t>‹#›</a:t>
            </a:fld>
            <a:endParaRPr lang="en-US"/>
          </a:p>
        </p:txBody>
      </p:sp>
    </p:spTree>
    <p:extLst>
      <p:ext uri="{BB962C8B-B14F-4D97-AF65-F5344CB8AC3E}">
        <p14:creationId xmlns:p14="http://schemas.microsoft.com/office/powerpoint/2010/main" val="217150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p:nvPr/>
        </p:nvSpPr>
        <p:spPr>
          <a:xfrm>
            <a:off x="4278312" y="10156825"/>
            <a:ext cx="3278186" cy="531811"/>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B3B3B3"/>
              </a:buClr>
              <a:buSzPct val="25000"/>
              <a:buFont typeface="Times New Roman"/>
              <a:buNone/>
            </a:pPr>
            <a:fld id="{00000000-1234-1234-1234-123412341234}" type="slidenum">
              <a:rPr lang="en-US" sz="1400" b="0" i="0" u="none">
                <a:solidFill>
                  <a:srgbClr val="B3B3B3"/>
                </a:solidFill>
                <a:latin typeface="Times New Roman"/>
                <a:ea typeface="Times New Roman"/>
                <a:cs typeface="Times New Roman"/>
                <a:sym typeface="Times New Roman"/>
              </a:rPr>
              <a:pPr marL="0" marR="0" lvl="0" indent="0" algn="r" rtl="0">
                <a:lnSpc>
                  <a:spcPct val="95000"/>
                </a:lnSpc>
                <a:spcBef>
                  <a:spcPts val="0"/>
                </a:spcBef>
                <a:spcAft>
                  <a:spcPts val="0"/>
                </a:spcAft>
                <a:buClr>
                  <a:srgbClr val="B3B3B3"/>
                </a:buClr>
                <a:buSzPct val="25000"/>
                <a:buFont typeface="Times New Roman"/>
                <a:buNone/>
              </a:pPr>
              <a:t>1</a:t>
            </a:fld>
            <a:endParaRPr lang="en-US" sz="1400" b="0" i="0" u="none">
              <a:solidFill>
                <a:srgbClr val="B3B3B3"/>
              </a:solidFill>
              <a:latin typeface="Times New Roman"/>
              <a:ea typeface="Times New Roman"/>
              <a:cs typeface="Times New Roman"/>
              <a:sym typeface="Times New Roman"/>
            </a:endParaRPr>
          </a:p>
        </p:txBody>
      </p:sp>
      <p:sp>
        <p:nvSpPr>
          <p:cNvPr id="67" name="Shape 67"/>
          <p:cNvSpPr>
            <a:spLocks noGrp="1" noRot="1" noChangeAspect="1"/>
          </p:cNvSpPr>
          <p:nvPr>
            <p:ph type="sldImg" idx="2"/>
          </p:nvPr>
        </p:nvSpPr>
        <p:spPr>
          <a:xfrm>
            <a:off x="217488" y="812800"/>
            <a:ext cx="7123112"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68" name="Shape 68"/>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buSzPct val="25000"/>
              <a:buNone/>
            </a:pPr>
            <a:endParaRPr sz="1800" b="0" i="0" u="none" strike="noStrike" cap="none"/>
          </a:p>
        </p:txBody>
      </p:sp>
    </p:spTree>
    <p:extLst>
      <p:ext uri="{BB962C8B-B14F-4D97-AF65-F5344CB8AC3E}">
        <p14:creationId xmlns:p14="http://schemas.microsoft.com/office/powerpoint/2010/main" val="59012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2</a:t>
            </a:fld>
            <a:endParaRPr lang="en-US" dirty="0"/>
          </a:p>
        </p:txBody>
      </p:sp>
    </p:spTree>
    <p:extLst>
      <p:ext uri="{BB962C8B-B14F-4D97-AF65-F5344CB8AC3E}">
        <p14:creationId xmlns:p14="http://schemas.microsoft.com/office/powerpoint/2010/main" val="274957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Akcora: AI in Finance. University of Central Florida</a:t>
            </a:r>
          </a:p>
        </p:txBody>
      </p:sp>
      <p:sp>
        <p:nvSpPr>
          <p:cNvPr id="6" name="Slide Number Placeholder 5"/>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155372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Akcora: AI in Finance. University of Central Florida</a:t>
            </a:r>
          </a:p>
        </p:txBody>
      </p:sp>
      <p:sp>
        <p:nvSpPr>
          <p:cNvPr id="6" name="Slide Number Placeholder 5"/>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53302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Akcora: AI in Finance. University of Central Florida</a:t>
            </a:r>
          </a:p>
        </p:txBody>
      </p:sp>
      <p:sp>
        <p:nvSpPr>
          <p:cNvPr id="6" name="Slide Number Placeholder 5"/>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1385022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B4000-6221-4FE4-B354-8FA34910BBF7}"/>
              </a:ext>
            </a:extLst>
          </p:cNvPr>
          <p:cNvSpPr>
            <a:spLocks noGrp="1"/>
          </p:cNvSpPr>
          <p:nvPr>
            <p:ph idx="1"/>
          </p:nvPr>
        </p:nvSpPr>
        <p:spPr>
          <a:xfrm>
            <a:off x="838200" y="308225"/>
            <a:ext cx="10515600" cy="5868738"/>
          </a:xfrm>
        </p:spPr>
        <p:txBody>
          <a:bodyPr/>
          <a:lstStyle>
            <a:lvl1pPr>
              <a:buNone/>
              <a:defRPr/>
            </a:lvl1pPr>
            <a:lvl5pPr>
              <a:buNone/>
              <a:defRPr/>
            </a:lvl5pPr>
          </a:lstStyle>
          <a:p>
            <a:pPr lvl="4"/>
            <a:endParaRPr lang="en-CA" dirty="0"/>
          </a:p>
        </p:txBody>
      </p:sp>
      <p:sp>
        <p:nvSpPr>
          <p:cNvPr id="4" name="Date Placeholder 3">
            <a:extLst>
              <a:ext uri="{FF2B5EF4-FFF2-40B4-BE49-F238E27FC236}">
                <a16:creationId xmlns:a16="http://schemas.microsoft.com/office/drawing/2014/main" id="{D47FA47A-76DC-4299-B593-1496CD6A8C35}"/>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FD68FA82-0B97-4BB7-B901-D7D55DA02E5E}"/>
              </a:ext>
            </a:extLst>
          </p:cNvPr>
          <p:cNvSpPr>
            <a:spLocks noGrp="1"/>
          </p:cNvSpPr>
          <p:nvPr>
            <p:ph type="ftr" sz="quarter" idx="11"/>
          </p:nvPr>
        </p:nvSpPr>
        <p:spPr/>
        <p:txBody>
          <a:bodyPr/>
          <a:lstStyle/>
          <a:p>
            <a:r>
              <a:rPr lang="en-CA"/>
              <a:t>Akcora: AI in Finance. University of Central Florida</a:t>
            </a:r>
          </a:p>
        </p:txBody>
      </p:sp>
      <p:sp>
        <p:nvSpPr>
          <p:cNvPr id="6" name="Slide Number Placeholder 5">
            <a:extLst>
              <a:ext uri="{FF2B5EF4-FFF2-40B4-BE49-F238E27FC236}">
                <a16:creationId xmlns:a16="http://schemas.microsoft.com/office/drawing/2014/main" id="{430D7AEB-6233-4317-BD99-F97B642C8613}"/>
              </a:ext>
            </a:extLst>
          </p:cNvPr>
          <p:cNvSpPr>
            <a:spLocks noGrp="1"/>
          </p:cNvSpPr>
          <p:nvPr>
            <p:ph type="sldNum" sz="quarter" idx="12"/>
          </p:nvPr>
        </p:nvSpPr>
        <p:spPr/>
        <p:txBody>
          <a:bodyPr/>
          <a:lstStyle/>
          <a:p>
            <a:fld id="{7E8F80E6-6D40-44E2-8C79-2189F203BA2C}" type="slidenum">
              <a:rPr lang="en-CA" smtClean="0"/>
              <a:t>‹#›</a:t>
            </a:fld>
            <a:endParaRPr lang="en-CA"/>
          </a:p>
        </p:txBody>
      </p:sp>
    </p:spTree>
    <p:extLst>
      <p:ext uri="{BB962C8B-B14F-4D97-AF65-F5344CB8AC3E}">
        <p14:creationId xmlns:p14="http://schemas.microsoft.com/office/powerpoint/2010/main" val="1046689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ayout personalizzato">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08640" y="273629"/>
            <a:ext cx="10967039" cy="1142040"/>
          </a:xfrm>
          <a:prstGeom prst="rect">
            <a:avLst/>
          </a:prstGeom>
          <a:noFill/>
          <a:ln>
            <a:noFill/>
          </a:ln>
        </p:spPr>
        <p:txBody>
          <a:bodyPr lIns="91425" tIns="91425" rIns="91425" bIns="91425" anchor="ctr" anchorCtr="0"/>
          <a:lstStyle>
            <a:lvl1pPr marL="0" marR="0" lvl="0" indent="0"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1pPr>
            <a:lvl2pPr marL="0" marR="0" lvl="1" indent="0"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2pPr>
            <a:lvl3pPr marL="0" marR="0" lvl="2" indent="0"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3pPr>
            <a:lvl4pPr marL="0" marR="0" lvl="3" indent="0"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4pPr>
            <a:lvl5pPr marL="0" marR="0" lvl="4" indent="0"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5pPr>
            <a:lvl6pPr marL="2281245" marR="0" lvl="5" indent="-207386"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6pPr>
            <a:lvl7pPr marL="2696017" marR="0" lvl="6" indent="-207386"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7pPr>
            <a:lvl8pPr marL="3110789" marR="0" lvl="7" indent="-207386"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8pPr>
            <a:lvl9pPr marL="3525561" marR="0" lvl="8" indent="-207386"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8741759" y="6345306"/>
            <a:ext cx="2835839" cy="469488"/>
          </a:xfrm>
          <a:prstGeom prst="rect">
            <a:avLst/>
          </a:prstGeom>
          <a:noFill/>
          <a:ln>
            <a:noFill/>
          </a:ln>
        </p:spPr>
        <p:txBody>
          <a:bodyPr lIns="0" tIns="0" rIns="0" bIns="0" anchor="t" anchorCtr="0">
            <a:noAutofit/>
          </a:bodyPr>
          <a:lstStyle/>
          <a:p>
            <a:pPr algn="ctr">
              <a:lnSpc>
                <a:spcPct val="93000"/>
              </a:lnSpc>
              <a:buClr>
                <a:srgbClr val="808080"/>
              </a:buClr>
              <a:buSzPct val="25000"/>
            </a:pPr>
            <a:fld id="{00000000-1234-1234-1234-123412341234}" type="slidenum">
              <a:rPr lang="en-US" sz="2177" smtClean="0">
                <a:solidFill>
                  <a:srgbClr val="808080"/>
                </a:solidFill>
                <a:latin typeface="Arial"/>
                <a:ea typeface="Arial"/>
                <a:cs typeface="Arial"/>
                <a:sym typeface="Arial"/>
              </a:rPr>
              <a:pPr algn="ctr">
                <a:lnSpc>
                  <a:spcPct val="93000"/>
                </a:lnSpc>
                <a:buClr>
                  <a:srgbClr val="808080"/>
                </a:buClr>
                <a:buSzPct val="25000"/>
              </a:pPr>
              <a:t>‹#›</a:t>
            </a:fld>
            <a:endParaRPr lang="en-US" sz="2177">
              <a:solidFill>
                <a:srgbClr val="808080"/>
              </a:solidFill>
              <a:latin typeface="Arial"/>
              <a:ea typeface="Arial"/>
              <a:cs typeface="Arial"/>
              <a:sym typeface="Arial"/>
            </a:endParaRPr>
          </a:p>
        </p:txBody>
      </p:sp>
    </p:spTree>
    <p:extLst>
      <p:ext uri="{BB962C8B-B14F-4D97-AF65-F5344CB8AC3E}">
        <p14:creationId xmlns:p14="http://schemas.microsoft.com/office/powerpoint/2010/main" val="28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40510"/>
          </a:xfrm>
        </p:spPr>
        <p:txBody>
          <a:bodyPr lIns="396000"/>
          <a:lstStyle/>
          <a:p>
            <a:r>
              <a:rPr lang="en-US" dirty="0"/>
              <a:t>Click to edit Master title style</a:t>
            </a:r>
          </a:p>
        </p:txBody>
      </p:sp>
      <p:sp>
        <p:nvSpPr>
          <p:cNvPr id="3" name="Content Placeholder 2"/>
          <p:cNvSpPr>
            <a:spLocks noGrp="1"/>
          </p:cNvSpPr>
          <p:nvPr>
            <p:ph idx="1"/>
          </p:nvPr>
        </p:nvSpPr>
        <p:spPr>
          <a:xfrm>
            <a:off x="406399" y="1043709"/>
            <a:ext cx="11508509" cy="5133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56EB2A-C278-EDC8-8951-6F9A20910D4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2A684CC7-22A4-C3DC-1648-12A81B485C85}"/>
              </a:ext>
            </a:extLst>
          </p:cNvPr>
          <p:cNvSpPr>
            <a:spLocks noGrp="1"/>
          </p:cNvSpPr>
          <p:nvPr>
            <p:ph type="ftr" sz="quarter" idx="11"/>
          </p:nvPr>
        </p:nvSpPr>
        <p:spPr/>
        <p:txBody>
          <a:bodyPr/>
          <a:lstStyle/>
          <a:p>
            <a:r>
              <a:rPr lang="en-US"/>
              <a:t>Akcora: AI in Finance. University of Central Florida</a:t>
            </a:r>
            <a:endParaRPr lang="en-US" dirty="0"/>
          </a:p>
        </p:txBody>
      </p:sp>
      <p:sp>
        <p:nvSpPr>
          <p:cNvPr id="9" name="Slide Number Placeholder 8">
            <a:extLst>
              <a:ext uri="{FF2B5EF4-FFF2-40B4-BE49-F238E27FC236}">
                <a16:creationId xmlns:a16="http://schemas.microsoft.com/office/drawing/2014/main" id="{BBF9533A-6099-1B01-3D9A-7FFB86DCC883}"/>
              </a:ext>
            </a:extLst>
          </p:cNvPr>
          <p:cNvSpPr>
            <a:spLocks noGrp="1"/>
          </p:cNvSpPr>
          <p:nvPr>
            <p:ph type="sldNum" sz="quarter" idx="12"/>
          </p:nvPr>
        </p:nvSpPr>
        <p:spPr/>
        <p:txBody>
          <a:bodyPr/>
          <a:lstStyle/>
          <a:p>
            <a:fld id="{270120A2-F708-4D21-AF84-DA39ED789A47}" type="slidenum">
              <a:rPr lang="en-US" smtClean="0"/>
              <a:t>‹#›</a:t>
            </a:fld>
            <a:endParaRPr lang="en-US" dirty="0"/>
          </a:p>
        </p:txBody>
      </p:sp>
    </p:spTree>
    <p:extLst>
      <p:ext uri="{BB962C8B-B14F-4D97-AF65-F5344CB8AC3E}">
        <p14:creationId xmlns:p14="http://schemas.microsoft.com/office/powerpoint/2010/main" val="52954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Akcora: AI in Finance. University of Central Florida</a:t>
            </a:r>
          </a:p>
        </p:txBody>
      </p:sp>
      <p:sp>
        <p:nvSpPr>
          <p:cNvPr id="6" name="Slide Number Placeholder 5"/>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147534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Akcora: AI in Finance. University of Central Florida</a:t>
            </a:r>
          </a:p>
        </p:txBody>
      </p:sp>
      <p:sp>
        <p:nvSpPr>
          <p:cNvPr id="7" name="Slide Number Placeholder 6"/>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3771591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Akcora: AI in Finance. University of Central Florida</a:t>
            </a:r>
          </a:p>
        </p:txBody>
      </p:sp>
      <p:sp>
        <p:nvSpPr>
          <p:cNvPr id="9" name="Slide Number Placeholder 8"/>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19554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Akcora: AI in Finance. University of Central Florida</a:t>
            </a:r>
          </a:p>
        </p:txBody>
      </p:sp>
      <p:sp>
        <p:nvSpPr>
          <p:cNvPr id="5" name="Slide Number Placeholder 4"/>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61169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Akcora: AI in Finance. University of Central Florida</a:t>
            </a:r>
          </a:p>
        </p:txBody>
      </p:sp>
      <p:sp>
        <p:nvSpPr>
          <p:cNvPr id="4" name="Slide Number Placeholder 3"/>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426226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Akcora: AI in Finance. University of Central Florida</a:t>
            </a:r>
          </a:p>
        </p:txBody>
      </p:sp>
      <p:sp>
        <p:nvSpPr>
          <p:cNvPr id="7" name="Slide Number Placeholder 6"/>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246123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Akcora: AI in Finance. University of Central Florida</a:t>
            </a:r>
          </a:p>
        </p:txBody>
      </p:sp>
      <p:sp>
        <p:nvSpPr>
          <p:cNvPr id="7" name="Slide Number Placeholder 6"/>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45993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6525"/>
            <a:ext cx="10515600" cy="703985"/>
          </a:xfrm>
          <a:prstGeom prst="rect">
            <a:avLst/>
          </a:prstGeom>
          <a:solidFill>
            <a:schemeClr val="accent1"/>
          </a:solidFill>
          <a:ln>
            <a:no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043709"/>
            <a:ext cx="10515600" cy="51332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Akcora: AI in Finance. University of Central Florida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20A2-F708-4D21-AF84-DA39ED789A47}" type="slidenum">
              <a:rPr lang="en-US" smtClean="0"/>
              <a:t>‹#›</a:t>
            </a:fld>
            <a:endParaRPr lang="en-US" dirty="0"/>
          </a:p>
        </p:txBody>
      </p:sp>
    </p:spTree>
    <p:extLst>
      <p:ext uri="{BB962C8B-B14F-4D97-AF65-F5344CB8AC3E}">
        <p14:creationId xmlns:p14="http://schemas.microsoft.com/office/powerpoint/2010/main" val="175026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523520" y="663910"/>
            <a:ext cx="9144960" cy="1144920"/>
          </a:xfrm>
          <a:prstGeom prst="rect">
            <a:avLst/>
          </a:prstGeom>
          <a:solidFill>
            <a:srgbClr val="FFFFFF"/>
          </a:solidFill>
          <a:ln>
            <a:noFill/>
          </a:ln>
        </p:spPr>
        <p:txBody>
          <a:bodyPr vert="horz" lIns="0" tIns="0" rIns="0" bIns="0" rtlCol="0" anchor="ctr" anchorCtr="0">
            <a:noAutofit/>
          </a:bodyPr>
          <a:lstStyle/>
          <a:p>
            <a:pPr lvl="0">
              <a:buClr>
                <a:srgbClr val="000000"/>
              </a:buClr>
              <a:buSzPct val="25000"/>
            </a:pPr>
            <a:r>
              <a:rPr lang="en-CA" sz="3600" dirty="0"/>
              <a:t>AI for Finance: Graduate Course in the Fintech Master's Program</a:t>
            </a:r>
            <a:endParaRPr lang="en-US" sz="11500" dirty="0"/>
          </a:p>
        </p:txBody>
      </p:sp>
      <p:sp>
        <p:nvSpPr>
          <p:cNvPr id="71" name="Shape 71"/>
          <p:cNvSpPr txBox="1">
            <a:spLocks noGrp="1"/>
          </p:cNvSpPr>
          <p:nvPr>
            <p:ph type="subTitle" idx="4294967295"/>
          </p:nvPr>
        </p:nvSpPr>
        <p:spPr>
          <a:xfrm>
            <a:off x="1981489" y="4553712"/>
            <a:ext cx="8229023" cy="1640378"/>
          </a:xfrm>
          <a:prstGeom prst="rect">
            <a:avLst/>
          </a:prstGeom>
          <a:noFill/>
          <a:ln>
            <a:noFill/>
          </a:ln>
        </p:spPr>
        <p:txBody>
          <a:bodyPr vert="horz" lIns="0" tIns="0" rIns="0" bIns="0" rtlCol="0" anchor="ctr" anchorCtr="0">
            <a:noAutofit/>
          </a:bodyPr>
          <a:lstStyle/>
          <a:p>
            <a:pPr indent="-311079" algn="ctr">
              <a:buSzPct val="25000"/>
              <a:buNone/>
            </a:pPr>
            <a:r>
              <a:rPr lang="en-US" sz="3200" dirty="0"/>
              <a:t>Cüneyt Gürcan Akçora</a:t>
            </a:r>
          </a:p>
          <a:p>
            <a:pPr indent="-311079" algn="ctr">
              <a:buSzPct val="25000"/>
              <a:buNone/>
            </a:pPr>
            <a:r>
              <a:rPr lang="en-US" sz="3200" dirty="0">
                <a:solidFill>
                  <a:schemeClr val="bg1">
                    <a:lumMod val="50000"/>
                  </a:schemeClr>
                </a:solidFill>
              </a:rPr>
              <a:t>Depts. of Finance and Computer Science</a:t>
            </a:r>
          </a:p>
          <a:p>
            <a:pPr indent="-311079" algn="ctr">
              <a:buSzPct val="25000"/>
              <a:buNone/>
            </a:pPr>
            <a:r>
              <a:rPr lang="en-US" sz="3200" dirty="0">
                <a:solidFill>
                  <a:schemeClr val="bg1">
                    <a:lumMod val="50000"/>
                  </a:schemeClr>
                </a:solidFill>
              </a:rPr>
              <a:t>University of Central Florida</a:t>
            </a:r>
          </a:p>
        </p:txBody>
      </p:sp>
      <p:pic>
        <p:nvPicPr>
          <p:cNvPr id="1026" name="Picture 2" descr="The UCF Pegasus: Why It Isn't Used In Athletics – CFB Select">
            <a:extLst>
              <a:ext uri="{FF2B5EF4-FFF2-40B4-BE49-F238E27FC236}">
                <a16:creationId xmlns:a16="http://schemas.microsoft.com/office/drawing/2014/main" id="{DC15CCFF-DB5E-522B-73F7-D1F99CF647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54"/>
          <a:stretch/>
        </p:blipFill>
        <p:spPr bwMode="auto">
          <a:xfrm>
            <a:off x="3640890" y="2162190"/>
            <a:ext cx="4910221" cy="17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989010"/>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729E4-016F-760D-E2DE-E616F74B0E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C4B89-B9DD-9162-5F24-8FE4833D48D9}"/>
              </a:ext>
            </a:extLst>
          </p:cNvPr>
          <p:cNvSpPr>
            <a:spLocks noGrp="1"/>
          </p:cNvSpPr>
          <p:nvPr>
            <p:ph type="title"/>
          </p:nvPr>
        </p:nvSpPr>
        <p:spPr/>
        <p:txBody>
          <a:bodyPr/>
          <a:lstStyle/>
          <a:p>
            <a:r>
              <a:rPr lang="en-US" dirty="0"/>
              <a:t>Hardware – a summary</a:t>
            </a:r>
          </a:p>
        </p:txBody>
      </p:sp>
      <p:sp>
        <p:nvSpPr>
          <p:cNvPr id="3" name="Content Placeholder 2">
            <a:extLst>
              <a:ext uri="{FF2B5EF4-FFF2-40B4-BE49-F238E27FC236}">
                <a16:creationId xmlns:a16="http://schemas.microsoft.com/office/drawing/2014/main" id="{4850CF00-F926-173C-FC8B-7B5ED287482E}"/>
              </a:ext>
            </a:extLst>
          </p:cNvPr>
          <p:cNvSpPr>
            <a:spLocks noGrp="1"/>
          </p:cNvSpPr>
          <p:nvPr>
            <p:ph idx="1"/>
          </p:nvPr>
        </p:nvSpPr>
        <p:spPr/>
        <p:txBody>
          <a:bodyPr>
            <a:normAutofit lnSpcReduction="10000"/>
          </a:bodyPr>
          <a:lstStyle/>
          <a:p>
            <a:r>
              <a:rPr lang="en-US" sz="2400" dirty="0"/>
              <a:t>CPUs have a limited number of powerful cores optimized for single-threaded performance, while GPUs possess a vast number of smaller cores designed for parallelism. </a:t>
            </a:r>
          </a:p>
          <a:p>
            <a:r>
              <a:rPr lang="en-US" sz="2400" dirty="0"/>
              <a:t>CPUs excel at serial processing, managing tasks that require sequential execution. In contrast, GPUs are adept at parallel processing, efficiently handling multiple tasks concurrently. </a:t>
            </a:r>
          </a:p>
          <a:p>
            <a:r>
              <a:rPr lang="en-US" sz="2400" dirty="0"/>
              <a:t>CPUs manage various tasks including running operating systems, executing application logic, and handling complex calculations. GPUs are tailored for tasks that benefit from parallel processing, such as graphics rendering, video processing, and accelerating machine learning computations. </a:t>
            </a:r>
          </a:p>
          <a:p>
            <a:r>
              <a:rPr lang="en-US" sz="2400" dirty="0"/>
              <a:t>CPUs are ideal for general-purpose computing tasks, system management, running applications, and executing complex algorithms that require sequential processing.</a:t>
            </a:r>
          </a:p>
          <a:p>
            <a:r>
              <a:rPr lang="en-US" sz="2400" dirty="0"/>
              <a:t>GPUs are essential for rendering graphics in gaming and professional design, accelerating video editing and processing, and enhancing performance in parallel computing tasks like machine learning and scientific simulations. </a:t>
            </a:r>
          </a:p>
        </p:txBody>
      </p:sp>
      <p:sp>
        <p:nvSpPr>
          <p:cNvPr id="4" name="Footer Placeholder 3">
            <a:extLst>
              <a:ext uri="{FF2B5EF4-FFF2-40B4-BE49-F238E27FC236}">
                <a16:creationId xmlns:a16="http://schemas.microsoft.com/office/drawing/2014/main" id="{032E83F3-011B-0D89-FC55-97577BE203ED}"/>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ECFE108D-85E0-D5E4-E0A4-71D40B9B73FC}"/>
              </a:ext>
            </a:extLst>
          </p:cNvPr>
          <p:cNvSpPr>
            <a:spLocks noGrp="1"/>
          </p:cNvSpPr>
          <p:nvPr>
            <p:ph type="sldNum" sz="quarter" idx="12"/>
          </p:nvPr>
        </p:nvSpPr>
        <p:spPr/>
        <p:txBody>
          <a:bodyPr/>
          <a:lstStyle/>
          <a:p>
            <a:fld id="{270120A2-F708-4D21-AF84-DA39ED789A47}" type="slidenum">
              <a:rPr lang="en-US" smtClean="0"/>
              <a:t>10</a:t>
            </a:fld>
            <a:endParaRPr lang="en-US" dirty="0"/>
          </a:p>
        </p:txBody>
      </p:sp>
    </p:spTree>
    <p:extLst>
      <p:ext uri="{BB962C8B-B14F-4D97-AF65-F5344CB8AC3E}">
        <p14:creationId xmlns:p14="http://schemas.microsoft.com/office/powerpoint/2010/main" val="21374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A803-CF72-1DE3-BBA1-50D0C87857B7}"/>
              </a:ext>
            </a:extLst>
          </p:cNvPr>
          <p:cNvSpPr>
            <a:spLocks noGrp="1"/>
          </p:cNvSpPr>
          <p:nvPr>
            <p:ph type="title"/>
          </p:nvPr>
        </p:nvSpPr>
        <p:spPr/>
        <p:txBody>
          <a:bodyPr/>
          <a:lstStyle/>
          <a:p>
            <a:r>
              <a:rPr lang="en-US" dirty="0"/>
              <a:t>Types of Data</a:t>
            </a:r>
          </a:p>
        </p:txBody>
      </p:sp>
      <p:sp>
        <p:nvSpPr>
          <p:cNvPr id="3" name="Content Placeholder 2">
            <a:extLst>
              <a:ext uri="{FF2B5EF4-FFF2-40B4-BE49-F238E27FC236}">
                <a16:creationId xmlns:a16="http://schemas.microsoft.com/office/drawing/2014/main" id="{91C7B1CD-7539-04C5-0877-033E5AAA2E93}"/>
              </a:ext>
            </a:extLst>
          </p:cNvPr>
          <p:cNvSpPr>
            <a:spLocks noGrp="1"/>
          </p:cNvSpPr>
          <p:nvPr>
            <p:ph idx="1"/>
          </p:nvPr>
        </p:nvSpPr>
        <p:spPr/>
        <p:txBody>
          <a:bodyPr>
            <a:normAutofit/>
          </a:bodyPr>
          <a:lstStyle/>
          <a:p>
            <a:r>
              <a:rPr lang="en-US" sz="3600" dirty="0">
                <a:effectLst/>
              </a:rPr>
              <a:t>Data has two major components: </a:t>
            </a:r>
            <a:endParaRPr lang="en-US" sz="3600" dirty="0"/>
          </a:p>
          <a:p>
            <a:pPr lvl="1">
              <a:buFont typeface="Wingdings" pitchFamily="2" charset="2"/>
              <a:buChar char="Ø"/>
            </a:pPr>
            <a:r>
              <a:rPr lang="en-US" sz="3600" dirty="0">
                <a:solidFill>
                  <a:srgbClr val="FF0000"/>
                </a:solidFill>
                <a:effectLst/>
              </a:rPr>
              <a:t>Features data </a:t>
            </a:r>
            <a:r>
              <a:rPr lang="en-US" sz="3600" dirty="0">
                <a:effectLst/>
              </a:rPr>
              <a:t>(or input data) is data that is given as input to an algorithm. In a financial context, this might be, for example, the income and the savings of a potential debtor. </a:t>
            </a:r>
          </a:p>
          <a:p>
            <a:pPr lvl="1">
              <a:buFont typeface="Wingdings" pitchFamily="2" charset="2"/>
              <a:buChar char="Ø"/>
            </a:pPr>
            <a:r>
              <a:rPr lang="en-US" sz="3600" dirty="0">
                <a:solidFill>
                  <a:srgbClr val="FF0000"/>
                </a:solidFill>
                <a:effectLst/>
              </a:rPr>
              <a:t>Labels data </a:t>
            </a:r>
            <a:r>
              <a:rPr lang="en-US" sz="3600" dirty="0">
                <a:effectLst/>
              </a:rPr>
              <a:t>(or output data) is data that is given as the relevant output to be learned, for example, by a supervised learning algorithm. In a financial context, this might be the creditworthiness of a potential debtor. </a:t>
            </a:r>
            <a:endParaRPr lang="en-US" sz="3600" dirty="0"/>
          </a:p>
          <a:p>
            <a:endParaRPr lang="en-US" sz="3600" dirty="0"/>
          </a:p>
        </p:txBody>
      </p:sp>
      <p:sp>
        <p:nvSpPr>
          <p:cNvPr id="4" name="Footer Placeholder 3">
            <a:extLst>
              <a:ext uri="{FF2B5EF4-FFF2-40B4-BE49-F238E27FC236}">
                <a16:creationId xmlns:a16="http://schemas.microsoft.com/office/drawing/2014/main" id="{C543B52E-37E2-EBAE-DB57-66613B7B05A8}"/>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6FD12E1A-F04F-4171-6C14-CF0997C1EEBA}"/>
              </a:ext>
            </a:extLst>
          </p:cNvPr>
          <p:cNvSpPr>
            <a:spLocks noGrp="1"/>
          </p:cNvSpPr>
          <p:nvPr>
            <p:ph type="sldNum" sz="quarter" idx="12"/>
          </p:nvPr>
        </p:nvSpPr>
        <p:spPr/>
        <p:txBody>
          <a:bodyPr/>
          <a:lstStyle/>
          <a:p>
            <a:fld id="{270120A2-F708-4D21-AF84-DA39ED789A47}" type="slidenum">
              <a:rPr lang="en-US" smtClean="0"/>
              <a:t>11</a:t>
            </a:fld>
            <a:endParaRPr lang="en-US" dirty="0"/>
          </a:p>
        </p:txBody>
      </p:sp>
    </p:spTree>
    <p:extLst>
      <p:ext uri="{BB962C8B-B14F-4D97-AF65-F5344CB8AC3E}">
        <p14:creationId xmlns:p14="http://schemas.microsoft.com/office/powerpoint/2010/main" val="146903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40F5-0291-77A6-4716-85F38DD94F9C}"/>
              </a:ext>
            </a:extLst>
          </p:cNvPr>
          <p:cNvSpPr>
            <a:spLocks noGrp="1"/>
          </p:cNvSpPr>
          <p:nvPr>
            <p:ph type="title"/>
          </p:nvPr>
        </p:nvSpPr>
        <p:spPr/>
        <p:txBody>
          <a:bodyPr/>
          <a:lstStyle/>
          <a:p>
            <a:r>
              <a:rPr lang="en-US" dirty="0"/>
              <a:t>Types of learning </a:t>
            </a:r>
          </a:p>
        </p:txBody>
      </p:sp>
      <p:sp>
        <p:nvSpPr>
          <p:cNvPr id="3" name="Content Placeholder 2">
            <a:extLst>
              <a:ext uri="{FF2B5EF4-FFF2-40B4-BE49-F238E27FC236}">
                <a16:creationId xmlns:a16="http://schemas.microsoft.com/office/drawing/2014/main" id="{257A95D6-944F-C62D-AB92-85B45A7ECDBA}"/>
              </a:ext>
            </a:extLst>
          </p:cNvPr>
          <p:cNvSpPr>
            <a:spLocks noGrp="1"/>
          </p:cNvSpPr>
          <p:nvPr>
            <p:ph idx="1"/>
          </p:nvPr>
        </p:nvSpPr>
        <p:spPr/>
        <p:txBody>
          <a:bodyPr>
            <a:normAutofit/>
          </a:bodyPr>
          <a:lstStyle/>
          <a:p>
            <a:r>
              <a:rPr lang="en-US" sz="3600" dirty="0"/>
              <a:t>There are three major types of learning algorithms: unsupervised, supervised and reinforcement learning.</a:t>
            </a:r>
          </a:p>
          <a:p>
            <a:pPr lvl="1"/>
            <a:r>
              <a:rPr lang="en-US" sz="3200" dirty="0">
                <a:solidFill>
                  <a:srgbClr val="FF0000"/>
                </a:solidFill>
              </a:rPr>
              <a:t>Unsupervised learning </a:t>
            </a:r>
            <a:r>
              <a:rPr lang="en-US" sz="3200" dirty="0"/>
              <a:t>are algorithms that learn from a given sample data set of features (input) values only, often with the goal of finding structure in the data. </a:t>
            </a:r>
          </a:p>
          <a:p>
            <a:pPr lvl="1"/>
            <a:r>
              <a:rPr lang="en-US" sz="3200" dirty="0"/>
              <a:t>They are supposed to learn about the input data set, given, for example, some guiding parameters. </a:t>
            </a:r>
          </a:p>
          <a:p>
            <a:pPr lvl="1"/>
            <a:r>
              <a:rPr lang="en-US" sz="3200" dirty="0"/>
              <a:t>Clustering algorithms fall into that category. In a financial context, such algorithms might cluster stocks into certain groups.</a:t>
            </a:r>
          </a:p>
          <a:p>
            <a:pPr marL="457200" lvl="1" indent="0">
              <a:buNone/>
            </a:pPr>
            <a:endParaRPr lang="en-US" sz="3200" dirty="0"/>
          </a:p>
          <a:p>
            <a:endParaRPr lang="en-US" sz="3600" dirty="0"/>
          </a:p>
        </p:txBody>
      </p:sp>
      <p:sp>
        <p:nvSpPr>
          <p:cNvPr id="4" name="Footer Placeholder 3">
            <a:extLst>
              <a:ext uri="{FF2B5EF4-FFF2-40B4-BE49-F238E27FC236}">
                <a16:creationId xmlns:a16="http://schemas.microsoft.com/office/drawing/2014/main" id="{A5EFFC10-6FEC-C0BB-861A-85988632ACD4}"/>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E67BFCEE-0705-7AFA-3E82-52896069DD72}"/>
              </a:ext>
            </a:extLst>
          </p:cNvPr>
          <p:cNvSpPr>
            <a:spLocks noGrp="1"/>
          </p:cNvSpPr>
          <p:nvPr>
            <p:ph type="sldNum" sz="quarter" idx="12"/>
          </p:nvPr>
        </p:nvSpPr>
        <p:spPr/>
        <p:txBody>
          <a:bodyPr/>
          <a:lstStyle/>
          <a:p>
            <a:fld id="{270120A2-F708-4D21-AF84-DA39ED789A47}" type="slidenum">
              <a:rPr lang="en-US" smtClean="0"/>
              <a:t>12</a:t>
            </a:fld>
            <a:endParaRPr lang="en-US" dirty="0"/>
          </a:p>
        </p:txBody>
      </p:sp>
    </p:spTree>
    <p:extLst>
      <p:ext uri="{BB962C8B-B14F-4D97-AF65-F5344CB8AC3E}">
        <p14:creationId xmlns:p14="http://schemas.microsoft.com/office/powerpoint/2010/main" val="284696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3C17A-6EA6-F180-BB7A-B97EE64CC7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89B358-4109-7B64-5D3B-271CE999D30B}"/>
              </a:ext>
            </a:extLst>
          </p:cNvPr>
          <p:cNvSpPr>
            <a:spLocks noGrp="1"/>
          </p:cNvSpPr>
          <p:nvPr>
            <p:ph type="title"/>
          </p:nvPr>
        </p:nvSpPr>
        <p:spPr/>
        <p:txBody>
          <a:bodyPr/>
          <a:lstStyle/>
          <a:p>
            <a:r>
              <a:rPr lang="en-US" dirty="0"/>
              <a:t>Types of learning</a:t>
            </a:r>
          </a:p>
        </p:txBody>
      </p:sp>
      <p:sp>
        <p:nvSpPr>
          <p:cNvPr id="3" name="Content Placeholder 2">
            <a:extLst>
              <a:ext uri="{FF2B5EF4-FFF2-40B4-BE49-F238E27FC236}">
                <a16:creationId xmlns:a16="http://schemas.microsoft.com/office/drawing/2014/main" id="{B3D75F52-6CC3-21B7-0922-2D7E395F7EE0}"/>
              </a:ext>
            </a:extLst>
          </p:cNvPr>
          <p:cNvSpPr>
            <a:spLocks noGrp="1"/>
          </p:cNvSpPr>
          <p:nvPr>
            <p:ph idx="1"/>
          </p:nvPr>
        </p:nvSpPr>
        <p:spPr/>
        <p:txBody>
          <a:bodyPr>
            <a:normAutofit/>
          </a:bodyPr>
          <a:lstStyle/>
          <a:p>
            <a:r>
              <a:rPr lang="en-US" sz="3200" dirty="0">
                <a:solidFill>
                  <a:srgbClr val="FF0000"/>
                </a:solidFill>
              </a:rPr>
              <a:t>Supervised learning </a:t>
            </a:r>
            <a:r>
              <a:rPr lang="en-US" sz="3200" dirty="0"/>
              <a:t>(SL) are algorithms that learn from a given sample data set of features (input) and labels (output) values. </a:t>
            </a:r>
          </a:p>
          <a:p>
            <a:r>
              <a:rPr lang="en-US" sz="3200" dirty="0"/>
              <a:t>Examples are ordinary least-squares regression and neural networks. </a:t>
            </a:r>
          </a:p>
          <a:p>
            <a:r>
              <a:rPr lang="en-US" sz="3200" dirty="0"/>
              <a:t>Supervised learning aims to learn the relationship between the input and output values. </a:t>
            </a:r>
          </a:p>
          <a:p>
            <a:r>
              <a:rPr lang="en-US" sz="3200" dirty="0"/>
              <a:t>In finance, such algorithms might be trained to predict whether a potential debtor is creditworthy. For this book, these are the most important types of algorithms.</a:t>
            </a:r>
          </a:p>
        </p:txBody>
      </p:sp>
      <p:sp>
        <p:nvSpPr>
          <p:cNvPr id="4" name="Footer Placeholder 3">
            <a:extLst>
              <a:ext uri="{FF2B5EF4-FFF2-40B4-BE49-F238E27FC236}">
                <a16:creationId xmlns:a16="http://schemas.microsoft.com/office/drawing/2014/main" id="{F0526199-A237-C0A2-D5C0-B5CF5F96E07C}"/>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12A8F3BB-3100-C3DB-7A8A-9A06AD07F619}"/>
              </a:ext>
            </a:extLst>
          </p:cNvPr>
          <p:cNvSpPr>
            <a:spLocks noGrp="1"/>
          </p:cNvSpPr>
          <p:nvPr>
            <p:ph type="sldNum" sz="quarter" idx="12"/>
          </p:nvPr>
        </p:nvSpPr>
        <p:spPr/>
        <p:txBody>
          <a:bodyPr/>
          <a:lstStyle/>
          <a:p>
            <a:fld id="{270120A2-F708-4D21-AF84-DA39ED789A47}" type="slidenum">
              <a:rPr lang="en-US" smtClean="0"/>
              <a:t>13</a:t>
            </a:fld>
            <a:endParaRPr lang="en-US" dirty="0"/>
          </a:p>
        </p:txBody>
      </p:sp>
    </p:spTree>
    <p:extLst>
      <p:ext uri="{BB962C8B-B14F-4D97-AF65-F5344CB8AC3E}">
        <p14:creationId xmlns:p14="http://schemas.microsoft.com/office/powerpoint/2010/main" val="428354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601C-60A1-439C-46B6-4B1D04AF6DA3}"/>
              </a:ext>
            </a:extLst>
          </p:cNvPr>
          <p:cNvSpPr>
            <a:spLocks noGrp="1"/>
          </p:cNvSpPr>
          <p:nvPr>
            <p:ph type="title"/>
          </p:nvPr>
        </p:nvSpPr>
        <p:spPr/>
        <p:txBody>
          <a:bodyPr/>
          <a:lstStyle/>
          <a:p>
            <a:r>
              <a:rPr lang="en-US" dirty="0"/>
              <a:t>Types of learning</a:t>
            </a:r>
          </a:p>
        </p:txBody>
      </p:sp>
      <p:sp>
        <p:nvSpPr>
          <p:cNvPr id="3" name="Content Placeholder 2">
            <a:extLst>
              <a:ext uri="{FF2B5EF4-FFF2-40B4-BE49-F238E27FC236}">
                <a16:creationId xmlns:a16="http://schemas.microsoft.com/office/drawing/2014/main" id="{98790828-0CB7-8A44-C63A-BA311FE4D0B5}"/>
              </a:ext>
            </a:extLst>
          </p:cNvPr>
          <p:cNvSpPr>
            <a:spLocks noGrp="1"/>
          </p:cNvSpPr>
          <p:nvPr>
            <p:ph idx="1"/>
          </p:nvPr>
        </p:nvSpPr>
        <p:spPr/>
        <p:txBody>
          <a:bodyPr>
            <a:normAutofit/>
          </a:bodyPr>
          <a:lstStyle/>
          <a:p>
            <a:r>
              <a:rPr lang="en-US" dirty="0">
                <a:solidFill>
                  <a:srgbClr val="FF0000"/>
                </a:solidFill>
              </a:rPr>
              <a:t>Reinforcement learning </a:t>
            </a:r>
            <a:r>
              <a:rPr lang="en-US" dirty="0"/>
              <a:t>(RL) algorithms learn from trial and error by receiving a reward for taking an action. </a:t>
            </a:r>
          </a:p>
          <a:p>
            <a:r>
              <a:rPr lang="en-US" dirty="0"/>
              <a:t>They update an optimal action policy according to what rewards and punishments they receive. </a:t>
            </a:r>
          </a:p>
          <a:p>
            <a:r>
              <a:rPr lang="en-US" dirty="0"/>
              <a:t>Such algorithms are, for example, used for environments where actions must be taken continuously, and rewards are received immediately, such as in a computer game.</a:t>
            </a:r>
          </a:p>
          <a:p>
            <a:endParaRPr lang="en-US" dirty="0"/>
          </a:p>
          <a:p>
            <a:r>
              <a:rPr lang="en-US" dirty="0"/>
              <a:t>Let’s see some of these examples. </a:t>
            </a:r>
          </a:p>
          <a:p>
            <a:r>
              <a:rPr lang="en-US" dirty="0" err="1"/>
              <a:t>Contd</a:t>
            </a:r>
            <a:r>
              <a:rPr lang="en-US" dirty="0"/>
              <a:t> in the notebook</a:t>
            </a:r>
          </a:p>
        </p:txBody>
      </p:sp>
      <p:sp>
        <p:nvSpPr>
          <p:cNvPr id="4" name="Footer Placeholder 3">
            <a:extLst>
              <a:ext uri="{FF2B5EF4-FFF2-40B4-BE49-F238E27FC236}">
                <a16:creationId xmlns:a16="http://schemas.microsoft.com/office/drawing/2014/main" id="{DD50EA68-0170-2472-05EA-EE7CC9E868C6}"/>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19D43CC0-220B-3CE7-970D-58EA05B31E79}"/>
              </a:ext>
            </a:extLst>
          </p:cNvPr>
          <p:cNvSpPr>
            <a:spLocks noGrp="1"/>
          </p:cNvSpPr>
          <p:nvPr>
            <p:ph type="sldNum" sz="quarter" idx="12"/>
          </p:nvPr>
        </p:nvSpPr>
        <p:spPr/>
        <p:txBody>
          <a:bodyPr/>
          <a:lstStyle/>
          <a:p>
            <a:fld id="{270120A2-F708-4D21-AF84-DA39ED789A47}" type="slidenum">
              <a:rPr lang="en-US" smtClean="0"/>
              <a:t>14</a:t>
            </a:fld>
            <a:endParaRPr lang="en-US" dirty="0"/>
          </a:p>
        </p:txBody>
      </p:sp>
    </p:spTree>
    <p:extLst>
      <p:ext uri="{BB962C8B-B14F-4D97-AF65-F5344CB8AC3E}">
        <p14:creationId xmlns:p14="http://schemas.microsoft.com/office/powerpoint/2010/main" val="38458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AA0B-25E5-55C4-7E8A-6C2552C0F298}"/>
              </a:ext>
            </a:extLst>
          </p:cNvPr>
          <p:cNvSpPr>
            <a:spLocks noGrp="1"/>
          </p:cNvSpPr>
          <p:nvPr>
            <p:ph type="title"/>
          </p:nvPr>
        </p:nvSpPr>
        <p:spPr/>
        <p:txBody>
          <a:bodyPr/>
          <a:lstStyle/>
          <a:p>
            <a:r>
              <a:rPr lang="en-US" dirty="0"/>
              <a:t>AI, ML and Data Science</a:t>
            </a:r>
          </a:p>
        </p:txBody>
      </p:sp>
      <p:sp>
        <p:nvSpPr>
          <p:cNvPr id="4" name="Footer Placeholder 3">
            <a:extLst>
              <a:ext uri="{FF2B5EF4-FFF2-40B4-BE49-F238E27FC236}">
                <a16:creationId xmlns:a16="http://schemas.microsoft.com/office/drawing/2014/main" id="{C6AF8358-DE90-6CBE-33BA-08D6F64BFD36}"/>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DEEA86EA-2282-7E0B-8A1B-0FAB1FE1DEC5}"/>
              </a:ext>
            </a:extLst>
          </p:cNvPr>
          <p:cNvSpPr>
            <a:spLocks noGrp="1"/>
          </p:cNvSpPr>
          <p:nvPr>
            <p:ph type="sldNum" sz="quarter" idx="12"/>
          </p:nvPr>
        </p:nvSpPr>
        <p:spPr/>
        <p:txBody>
          <a:bodyPr/>
          <a:lstStyle/>
          <a:p>
            <a:fld id="{270120A2-F708-4D21-AF84-DA39ED789A47}" type="slidenum">
              <a:rPr lang="en-US" smtClean="0"/>
              <a:t>15</a:t>
            </a:fld>
            <a:endParaRPr lang="en-US" dirty="0"/>
          </a:p>
        </p:txBody>
      </p:sp>
      <p:pic>
        <p:nvPicPr>
          <p:cNvPr id="1026" name="Picture 2" descr="Artificial Intelligence vs. Machine Learning vs. Data Science | Insights |  DevIQ">
            <a:extLst>
              <a:ext uri="{FF2B5EF4-FFF2-40B4-BE49-F238E27FC236}">
                <a16:creationId xmlns:a16="http://schemas.microsoft.com/office/drawing/2014/main" id="{CFA29055-5990-EB7F-0507-6BBFB9BA7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547" y="948152"/>
            <a:ext cx="6638645" cy="49616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D87879D-57C8-26DF-C0AD-808DEE7A3B07}"/>
              </a:ext>
            </a:extLst>
          </p:cNvPr>
          <p:cNvSpPr txBox="1"/>
          <p:nvPr/>
        </p:nvSpPr>
        <p:spPr>
          <a:xfrm>
            <a:off x="536027" y="5987018"/>
            <a:ext cx="6096000" cy="369332"/>
          </a:xfrm>
          <a:prstGeom prst="rect">
            <a:avLst/>
          </a:prstGeom>
          <a:noFill/>
        </p:spPr>
        <p:txBody>
          <a:bodyPr wrap="square">
            <a:spAutoFit/>
          </a:bodyPr>
          <a:lstStyle/>
          <a:p>
            <a:r>
              <a:rPr lang="en-US" dirty="0"/>
              <a:t>Image: https://</a:t>
            </a:r>
            <a:r>
              <a:rPr lang="en-US" dirty="0" err="1"/>
              <a:t>www.deviq.io</a:t>
            </a:r>
            <a:r>
              <a:rPr lang="en-US" dirty="0"/>
              <a:t>/</a:t>
            </a:r>
          </a:p>
        </p:txBody>
      </p:sp>
      <p:sp>
        <p:nvSpPr>
          <p:cNvPr id="9" name="TextBox 8">
            <a:extLst>
              <a:ext uri="{FF2B5EF4-FFF2-40B4-BE49-F238E27FC236}">
                <a16:creationId xmlns:a16="http://schemas.microsoft.com/office/drawing/2014/main" id="{512A7080-6026-48E3-C5E3-D16B064160EA}"/>
              </a:ext>
            </a:extLst>
          </p:cNvPr>
          <p:cNvSpPr txBox="1"/>
          <p:nvPr/>
        </p:nvSpPr>
        <p:spPr>
          <a:xfrm>
            <a:off x="7010400" y="1209843"/>
            <a:ext cx="5152697" cy="4524315"/>
          </a:xfrm>
          <a:prstGeom prst="rect">
            <a:avLst/>
          </a:prstGeom>
          <a:noFill/>
        </p:spPr>
        <p:txBody>
          <a:bodyPr wrap="square">
            <a:spAutoFit/>
          </a:bodyPr>
          <a:lstStyle/>
          <a:p>
            <a:pPr marL="285750" indent="-285750">
              <a:buFont typeface="Arial" panose="020B0604020202020204" pitchFamily="34" charset="0"/>
              <a:buChar char="•"/>
            </a:pPr>
            <a:r>
              <a:rPr lang="en-US" sz="2400" dirty="0"/>
              <a:t>Machine learning inherently involves data (experience), while artificial intelligence does not necessarily require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An example of an AI method that is not machine learning is rule-based systems (often called expert systems). These systems operate based on predefined rules and logic rather than learning from data.</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1171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A301D9-66A4-31B7-D1B3-731C06EB10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204000" cy="6869074"/>
          </a:xfrm>
          <a:prstGeom prst="rect">
            <a:avLst/>
          </a:prstGeom>
        </p:spPr>
      </p:pic>
      <p:sp>
        <p:nvSpPr>
          <p:cNvPr id="5" name="Title 1">
            <a:extLst>
              <a:ext uri="{FF2B5EF4-FFF2-40B4-BE49-F238E27FC236}">
                <a16:creationId xmlns:a16="http://schemas.microsoft.com/office/drawing/2014/main" id="{96948668-D2E1-95CA-5BD5-D1C048B9A8F7}"/>
              </a:ext>
            </a:extLst>
          </p:cNvPr>
          <p:cNvSpPr txBox="1">
            <a:spLocks/>
          </p:cNvSpPr>
          <p:nvPr/>
        </p:nvSpPr>
        <p:spPr>
          <a:xfrm>
            <a:off x="4166484" y="3953588"/>
            <a:ext cx="6975944" cy="1393906"/>
          </a:xfrm>
          <a:prstGeom prst="rect">
            <a:avLst/>
          </a:prstGeom>
        </p:spPr>
        <p:txBody>
          <a:bodyPr vert="horz" lIns="91440" tIns="45720" rIns="91440" bIns="45720" rtlCol="1"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a:solidFill>
                  <a:schemeClr val="bg1"/>
                </a:solidFill>
              </a:rPr>
              <a:t>Cuneyt.Akcora@ucf.edu</a:t>
            </a:r>
            <a:endParaRPr lang="en-US" sz="4800" dirty="0">
              <a:solidFill>
                <a:schemeClr val="bg1"/>
              </a:solidFill>
            </a:endParaRPr>
          </a:p>
        </p:txBody>
      </p:sp>
      <p:sp>
        <p:nvSpPr>
          <p:cNvPr id="6" name="TextBox 5">
            <a:extLst>
              <a:ext uri="{FF2B5EF4-FFF2-40B4-BE49-F238E27FC236}">
                <a16:creationId xmlns:a16="http://schemas.microsoft.com/office/drawing/2014/main" id="{434B33DE-E89F-3E9D-AE75-6C9BAB73389D}"/>
              </a:ext>
            </a:extLst>
          </p:cNvPr>
          <p:cNvSpPr txBox="1"/>
          <p:nvPr/>
        </p:nvSpPr>
        <p:spPr>
          <a:xfrm>
            <a:off x="4531582" y="3184147"/>
            <a:ext cx="6245748" cy="769441"/>
          </a:xfrm>
          <a:prstGeom prst="rect">
            <a:avLst/>
          </a:prstGeom>
          <a:noFill/>
        </p:spPr>
        <p:txBody>
          <a:bodyPr wrap="square">
            <a:spAutoFit/>
          </a:bodyPr>
          <a:lstStyle/>
          <a:p>
            <a:pPr indent="-311089" algn="ctr">
              <a:spcAft>
                <a:spcPts val="0"/>
              </a:spcAft>
              <a:buSzPct val="25000"/>
              <a:buNone/>
            </a:pPr>
            <a:r>
              <a:rPr lang="en-US" sz="4400" dirty="0">
                <a:solidFill>
                  <a:schemeClr val="bg1"/>
                </a:solidFill>
              </a:rPr>
              <a:t>Thanks for attending!</a:t>
            </a:r>
          </a:p>
        </p:txBody>
      </p:sp>
      <p:sp>
        <p:nvSpPr>
          <p:cNvPr id="2" name="Slide Number Placeholder 1">
            <a:extLst>
              <a:ext uri="{FF2B5EF4-FFF2-40B4-BE49-F238E27FC236}">
                <a16:creationId xmlns:a16="http://schemas.microsoft.com/office/drawing/2014/main" id="{9A93BF7C-9A5C-0B99-9AA4-3183D293C6F2}"/>
              </a:ext>
            </a:extLst>
          </p:cNvPr>
          <p:cNvSpPr>
            <a:spLocks noGrp="1"/>
          </p:cNvSpPr>
          <p:nvPr>
            <p:ph type="sldNum" sz="quarter" idx="12"/>
          </p:nvPr>
        </p:nvSpPr>
        <p:spPr/>
        <p:txBody>
          <a:bodyPr/>
          <a:lstStyle/>
          <a:p>
            <a:fld id="{270120A2-F708-4D21-AF84-DA39ED789A47}" type="slidenum">
              <a:rPr lang="en-US" smtClean="0"/>
              <a:t>16</a:t>
            </a:fld>
            <a:endParaRPr lang="en-US" dirty="0"/>
          </a:p>
        </p:txBody>
      </p:sp>
      <p:sp>
        <p:nvSpPr>
          <p:cNvPr id="7" name="Footer Placeholder 6">
            <a:extLst>
              <a:ext uri="{FF2B5EF4-FFF2-40B4-BE49-F238E27FC236}">
                <a16:creationId xmlns:a16="http://schemas.microsoft.com/office/drawing/2014/main" id="{B518AE92-EFB9-2266-9EAE-21BA0811058E}"/>
              </a:ext>
            </a:extLst>
          </p:cNvPr>
          <p:cNvSpPr>
            <a:spLocks noGrp="1"/>
          </p:cNvSpPr>
          <p:nvPr>
            <p:ph type="ftr" sz="quarter" idx="11"/>
          </p:nvPr>
        </p:nvSpPr>
        <p:spPr/>
        <p:txBody>
          <a:bodyPr/>
          <a:lstStyle/>
          <a:p>
            <a:r>
              <a:rPr lang="en-US"/>
              <a:t>Akcora: AI in Finance. University of Central Florida</a:t>
            </a:r>
            <a:endParaRPr lang="en-US" dirty="0"/>
          </a:p>
        </p:txBody>
      </p:sp>
    </p:spTree>
    <p:extLst>
      <p:ext uri="{BB962C8B-B14F-4D97-AF65-F5344CB8AC3E}">
        <p14:creationId xmlns:p14="http://schemas.microsoft.com/office/powerpoint/2010/main" val="169437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7E2A-4349-48D1-ADBD-907A4AC5B335}"/>
              </a:ext>
            </a:extLst>
          </p:cNvPr>
          <p:cNvSpPr>
            <a:spLocks noGrp="1"/>
          </p:cNvSpPr>
          <p:nvPr>
            <p:ph type="title"/>
          </p:nvPr>
        </p:nvSpPr>
        <p:spPr/>
        <p:txBody>
          <a:bodyPr/>
          <a:lstStyle/>
          <a:p>
            <a:r>
              <a:rPr lang="en-US" dirty="0"/>
              <a:t>Local Search</a:t>
            </a:r>
            <a:endParaRPr lang="en-CA" dirty="0"/>
          </a:p>
        </p:txBody>
      </p:sp>
      <p:sp>
        <p:nvSpPr>
          <p:cNvPr id="3" name="Content Placeholder 2">
            <a:extLst>
              <a:ext uri="{FF2B5EF4-FFF2-40B4-BE49-F238E27FC236}">
                <a16:creationId xmlns:a16="http://schemas.microsoft.com/office/drawing/2014/main" id="{1FEB6F5B-E238-4727-8A22-2C70523AA508}"/>
              </a:ext>
            </a:extLst>
          </p:cNvPr>
          <p:cNvSpPr>
            <a:spLocks noGrp="1"/>
          </p:cNvSpPr>
          <p:nvPr>
            <p:ph idx="1"/>
          </p:nvPr>
        </p:nvSpPr>
        <p:spPr>
          <a:xfrm>
            <a:off x="0" y="1351646"/>
            <a:ext cx="11520000" cy="4825317"/>
          </a:xfrm>
        </p:spPr>
        <p:txBody>
          <a:bodyPr>
            <a:normAutofit/>
          </a:bodyPr>
          <a:lstStyle/>
          <a:p>
            <a:r>
              <a:rPr lang="en-US" dirty="0"/>
              <a:t>Local search algorithms are very effective in solving many Constraint Satisfaction Problems.</a:t>
            </a:r>
          </a:p>
          <a:p>
            <a:endParaRPr lang="en-US" dirty="0"/>
          </a:p>
          <a:p>
            <a:r>
              <a:rPr lang="en-US" dirty="0"/>
              <a:t>They use a complete-state formulation where each state assigns a value to every variable, and the search changes the value of one variable at a time.</a:t>
            </a:r>
          </a:p>
          <a:p>
            <a:endParaRPr lang="en-US" dirty="0"/>
          </a:p>
          <a:p>
            <a:r>
              <a:rPr lang="en-US" dirty="0"/>
              <a:t>Consider the 8-queens problem: we start with a complete assignment that will possibly violate several constraints.</a:t>
            </a:r>
          </a:p>
          <a:p>
            <a:endParaRPr lang="en-US" dirty="0"/>
          </a:p>
          <a:p>
            <a:endParaRPr lang="en-CA" dirty="0"/>
          </a:p>
        </p:txBody>
      </p:sp>
    </p:spTree>
    <p:extLst>
      <p:ext uri="{BB962C8B-B14F-4D97-AF65-F5344CB8AC3E}">
        <p14:creationId xmlns:p14="http://schemas.microsoft.com/office/powerpoint/2010/main" val="52371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ght queens puzzle - Wikipedia">
            <a:extLst>
              <a:ext uri="{FF2B5EF4-FFF2-40B4-BE49-F238E27FC236}">
                <a16:creationId xmlns:a16="http://schemas.microsoft.com/office/drawing/2014/main" id="{19315A5A-5B4D-488A-9F93-5A7840D58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518" y="224882"/>
            <a:ext cx="5889702" cy="5889702"/>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Crown with solid fill">
            <a:extLst>
              <a:ext uri="{FF2B5EF4-FFF2-40B4-BE49-F238E27FC236}">
                <a16:creationId xmlns:a16="http://schemas.microsoft.com/office/drawing/2014/main" id="{33B9B8BC-F59F-440B-AA5B-E1F1F1C2B10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75518" y="931127"/>
            <a:ext cx="720000" cy="720000"/>
          </a:xfrm>
          <a:prstGeom prst="rect">
            <a:avLst/>
          </a:prstGeom>
        </p:spPr>
      </p:pic>
      <p:pic>
        <p:nvPicPr>
          <p:cNvPr id="7" name="Graphic 6" descr="Crown with solid fill">
            <a:extLst>
              <a:ext uri="{FF2B5EF4-FFF2-40B4-BE49-F238E27FC236}">
                <a16:creationId xmlns:a16="http://schemas.microsoft.com/office/drawing/2014/main" id="{5F155AC6-AC74-42FF-9E88-E287B46E6F8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4238" y="1651127"/>
            <a:ext cx="720000" cy="720000"/>
          </a:xfrm>
          <a:prstGeom prst="rect">
            <a:avLst/>
          </a:prstGeom>
        </p:spPr>
      </p:pic>
      <p:pic>
        <p:nvPicPr>
          <p:cNvPr id="8" name="Graphic 7" descr="Crown with solid fill">
            <a:extLst>
              <a:ext uri="{FF2B5EF4-FFF2-40B4-BE49-F238E27FC236}">
                <a16:creationId xmlns:a16="http://schemas.microsoft.com/office/drawing/2014/main" id="{F82BBB56-539F-4E64-9BC8-0FFFD6FB68A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4238" y="2341200"/>
            <a:ext cx="720000" cy="720000"/>
          </a:xfrm>
          <a:prstGeom prst="rect">
            <a:avLst/>
          </a:prstGeom>
        </p:spPr>
      </p:pic>
      <p:pic>
        <p:nvPicPr>
          <p:cNvPr id="9" name="Graphic 8" descr="Crown with solid fill">
            <a:extLst>
              <a:ext uri="{FF2B5EF4-FFF2-40B4-BE49-F238E27FC236}">
                <a16:creationId xmlns:a16="http://schemas.microsoft.com/office/drawing/2014/main" id="{9E07274C-8374-419C-85F6-6637A5D2397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0318" y="3169733"/>
            <a:ext cx="720000" cy="720000"/>
          </a:xfrm>
          <a:prstGeom prst="rect">
            <a:avLst/>
          </a:prstGeom>
        </p:spPr>
      </p:pic>
      <p:pic>
        <p:nvPicPr>
          <p:cNvPr id="10" name="Graphic 9" descr="Crown with solid fill">
            <a:extLst>
              <a:ext uri="{FF2B5EF4-FFF2-40B4-BE49-F238E27FC236}">
                <a16:creationId xmlns:a16="http://schemas.microsoft.com/office/drawing/2014/main" id="{24B323A3-2FB1-4BB0-A736-EABA01BECC7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7215" y="4594301"/>
            <a:ext cx="720000" cy="720000"/>
          </a:xfrm>
          <a:prstGeom prst="rect">
            <a:avLst/>
          </a:prstGeom>
        </p:spPr>
      </p:pic>
      <p:pic>
        <p:nvPicPr>
          <p:cNvPr id="11" name="Graphic 10" descr="Crown with solid fill">
            <a:extLst>
              <a:ext uri="{FF2B5EF4-FFF2-40B4-BE49-F238E27FC236}">
                <a16:creationId xmlns:a16="http://schemas.microsoft.com/office/drawing/2014/main" id="{31606F63-889A-44F4-8009-8F0C991CA0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4238" y="156117"/>
            <a:ext cx="720000" cy="720000"/>
          </a:xfrm>
          <a:prstGeom prst="rect">
            <a:avLst/>
          </a:prstGeom>
        </p:spPr>
      </p:pic>
      <p:pic>
        <p:nvPicPr>
          <p:cNvPr id="12" name="Graphic 11" descr="Crown with solid fill">
            <a:extLst>
              <a:ext uri="{FF2B5EF4-FFF2-40B4-BE49-F238E27FC236}">
                <a16:creationId xmlns:a16="http://schemas.microsoft.com/office/drawing/2014/main" id="{BD3BB39C-562E-490F-891C-3C8BB17271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6523" y="3819293"/>
            <a:ext cx="720000" cy="720000"/>
          </a:xfrm>
          <a:prstGeom prst="rect">
            <a:avLst/>
          </a:prstGeom>
        </p:spPr>
      </p:pic>
      <p:pic>
        <p:nvPicPr>
          <p:cNvPr id="13" name="Graphic 12" descr="Crown with solid fill">
            <a:extLst>
              <a:ext uri="{FF2B5EF4-FFF2-40B4-BE49-F238E27FC236}">
                <a16:creationId xmlns:a16="http://schemas.microsoft.com/office/drawing/2014/main" id="{5B27590E-1B1E-4796-866E-8646C933E78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5220" y="5387896"/>
            <a:ext cx="720000" cy="720000"/>
          </a:xfrm>
          <a:prstGeom prst="rect">
            <a:avLst/>
          </a:prstGeom>
        </p:spPr>
      </p:pic>
      <p:sp>
        <p:nvSpPr>
          <p:cNvPr id="6" name="TextBox 5">
            <a:extLst>
              <a:ext uri="{FF2B5EF4-FFF2-40B4-BE49-F238E27FC236}">
                <a16:creationId xmlns:a16="http://schemas.microsoft.com/office/drawing/2014/main" id="{1993C551-47A7-410B-9E36-49246ED38522}"/>
              </a:ext>
            </a:extLst>
          </p:cNvPr>
          <p:cNvSpPr txBox="1"/>
          <p:nvPr/>
        </p:nvSpPr>
        <p:spPr>
          <a:xfrm>
            <a:off x="2157572" y="6183349"/>
            <a:ext cx="8040029" cy="523220"/>
          </a:xfrm>
          <a:prstGeom prst="rect">
            <a:avLst/>
          </a:prstGeom>
          <a:noFill/>
        </p:spPr>
        <p:txBody>
          <a:bodyPr wrap="square" rtlCol="0">
            <a:spAutoFit/>
          </a:bodyPr>
          <a:lstStyle/>
          <a:p>
            <a:pPr algn="ctr"/>
            <a:r>
              <a:rPr lang="en-US" sz="2800" dirty="0"/>
              <a:t>Random initialization</a:t>
            </a:r>
            <a:endParaRPr lang="en-CA" sz="2800" dirty="0"/>
          </a:p>
        </p:txBody>
      </p:sp>
      <p:sp>
        <p:nvSpPr>
          <p:cNvPr id="14" name="TextBox 13">
            <a:extLst>
              <a:ext uri="{FF2B5EF4-FFF2-40B4-BE49-F238E27FC236}">
                <a16:creationId xmlns:a16="http://schemas.microsoft.com/office/drawing/2014/main" id="{E0875EA3-3F45-460C-9D19-BCD578AE0816}"/>
              </a:ext>
            </a:extLst>
          </p:cNvPr>
          <p:cNvSpPr txBox="1"/>
          <p:nvPr/>
        </p:nvSpPr>
        <p:spPr>
          <a:xfrm>
            <a:off x="490654" y="516117"/>
            <a:ext cx="1427356" cy="769441"/>
          </a:xfrm>
          <a:prstGeom prst="rect">
            <a:avLst/>
          </a:prstGeom>
          <a:noFill/>
        </p:spPr>
        <p:txBody>
          <a:bodyPr wrap="square" rtlCol="0">
            <a:spAutoFit/>
          </a:bodyPr>
          <a:lstStyle/>
          <a:p>
            <a:pPr algn="ctr"/>
            <a:r>
              <a:rPr lang="en-US" sz="4400" b="1" dirty="0"/>
              <a:t>1</a:t>
            </a:r>
            <a:endParaRPr lang="en-CA" sz="4400" b="1" dirty="0"/>
          </a:p>
        </p:txBody>
      </p:sp>
    </p:spTree>
    <p:extLst>
      <p:ext uri="{BB962C8B-B14F-4D97-AF65-F5344CB8AC3E}">
        <p14:creationId xmlns:p14="http://schemas.microsoft.com/office/powerpoint/2010/main" val="45652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ght queens puzzle - Wikipedia">
            <a:extLst>
              <a:ext uri="{FF2B5EF4-FFF2-40B4-BE49-F238E27FC236}">
                <a16:creationId xmlns:a16="http://schemas.microsoft.com/office/drawing/2014/main" id="{19315A5A-5B4D-488A-9F93-5A7840D58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518" y="224882"/>
            <a:ext cx="5889702" cy="5889702"/>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Crown with solid fill">
            <a:extLst>
              <a:ext uri="{FF2B5EF4-FFF2-40B4-BE49-F238E27FC236}">
                <a16:creationId xmlns:a16="http://schemas.microsoft.com/office/drawing/2014/main" id="{33B9B8BC-F59F-440B-AA5B-E1F1F1C2B10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75518" y="931127"/>
            <a:ext cx="720000" cy="720000"/>
          </a:xfrm>
          <a:prstGeom prst="rect">
            <a:avLst/>
          </a:prstGeom>
        </p:spPr>
      </p:pic>
      <p:pic>
        <p:nvPicPr>
          <p:cNvPr id="7" name="Graphic 6" descr="Crown with solid fill">
            <a:extLst>
              <a:ext uri="{FF2B5EF4-FFF2-40B4-BE49-F238E27FC236}">
                <a16:creationId xmlns:a16="http://schemas.microsoft.com/office/drawing/2014/main" id="{5F155AC6-AC74-42FF-9E88-E287B46E6F8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4238" y="1651127"/>
            <a:ext cx="720000" cy="720000"/>
          </a:xfrm>
          <a:prstGeom prst="rect">
            <a:avLst/>
          </a:prstGeom>
        </p:spPr>
      </p:pic>
      <p:pic>
        <p:nvPicPr>
          <p:cNvPr id="8" name="Graphic 7" descr="Crown with solid fill">
            <a:extLst>
              <a:ext uri="{FF2B5EF4-FFF2-40B4-BE49-F238E27FC236}">
                <a16:creationId xmlns:a16="http://schemas.microsoft.com/office/drawing/2014/main" id="{F82BBB56-539F-4E64-9BC8-0FFFD6FB68A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4238" y="2341200"/>
            <a:ext cx="720000" cy="720000"/>
          </a:xfrm>
          <a:prstGeom prst="rect">
            <a:avLst/>
          </a:prstGeom>
        </p:spPr>
      </p:pic>
      <p:pic>
        <p:nvPicPr>
          <p:cNvPr id="9" name="Graphic 8" descr="Crown with solid fill">
            <a:extLst>
              <a:ext uri="{FF2B5EF4-FFF2-40B4-BE49-F238E27FC236}">
                <a16:creationId xmlns:a16="http://schemas.microsoft.com/office/drawing/2014/main" id="{9E07274C-8374-419C-85F6-6637A5D2397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0318" y="3169733"/>
            <a:ext cx="720000" cy="720000"/>
          </a:xfrm>
          <a:prstGeom prst="rect">
            <a:avLst/>
          </a:prstGeom>
        </p:spPr>
      </p:pic>
      <p:pic>
        <p:nvPicPr>
          <p:cNvPr id="10" name="Graphic 9" descr="Crown with solid fill">
            <a:extLst>
              <a:ext uri="{FF2B5EF4-FFF2-40B4-BE49-F238E27FC236}">
                <a16:creationId xmlns:a16="http://schemas.microsoft.com/office/drawing/2014/main" id="{24B323A3-2FB1-4BB0-A736-EABA01BECC7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7215" y="4594301"/>
            <a:ext cx="720000" cy="720000"/>
          </a:xfrm>
          <a:prstGeom prst="rect">
            <a:avLst/>
          </a:prstGeom>
        </p:spPr>
      </p:pic>
      <p:pic>
        <p:nvPicPr>
          <p:cNvPr id="11" name="Graphic 10" descr="Crown with solid fill">
            <a:extLst>
              <a:ext uri="{FF2B5EF4-FFF2-40B4-BE49-F238E27FC236}">
                <a16:creationId xmlns:a16="http://schemas.microsoft.com/office/drawing/2014/main" id="{31606F63-889A-44F4-8009-8F0C991CA0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4238" y="156117"/>
            <a:ext cx="720000" cy="720000"/>
          </a:xfrm>
          <a:prstGeom prst="rect">
            <a:avLst/>
          </a:prstGeom>
        </p:spPr>
      </p:pic>
      <p:pic>
        <p:nvPicPr>
          <p:cNvPr id="12" name="Graphic 11" descr="Crown with solid fill">
            <a:extLst>
              <a:ext uri="{FF2B5EF4-FFF2-40B4-BE49-F238E27FC236}">
                <a16:creationId xmlns:a16="http://schemas.microsoft.com/office/drawing/2014/main" id="{BD3BB39C-562E-490F-891C-3C8BB17271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6523" y="3819293"/>
            <a:ext cx="720000" cy="720000"/>
          </a:xfrm>
          <a:prstGeom prst="rect">
            <a:avLst/>
          </a:prstGeom>
        </p:spPr>
      </p:pic>
      <p:pic>
        <p:nvPicPr>
          <p:cNvPr id="13" name="Graphic 12" descr="Crown with solid fill">
            <a:extLst>
              <a:ext uri="{FF2B5EF4-FFF2-40B4-BE49-F238E27FC236}">
                <a16:creationId xmlns:a16="http://schemas.microsoft.com/office/drawing/2014/main" id="{5B27590E-1B1E-4796-866E-8646C933E784}"/>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5220" y="5387896"/>
            <a:ext cx="720000" cy="720000"/>
          </a:xfrm>
          <a:prstGeom prst="rect">
            <a:avLst/>
          </a:prstGeom>
        </p:spPr>
      </p:pic>
      <p:sp>
        <p:nvSpPr>
          <p:cNvPr id="6" name="TextBox 5">
            <a:extLst>
              <a:ext uri="{FF2B5EF4-FFF2-40B4-BE49-F238E27FC236}">
                <a16:creationId xmlns:a16="http://schemas.microsoft.com/office/drawing/2014/main" id="{1993C551-47A7-410B-9E36-49246ED38522}"/>
              </a:ext>
            </a:extLst>
          </p:cNvPr>
          <p:cNvSpPr txBox="1"/>
          <p:nvPr/>
        </p:nvSpPr>
        <p:spPr>
          <a:xfrm>
            <a:off x="2157572" y="6183349"/>
            <a:ext cx="8040029" cy="523220"/>
          </a:xfrm>
          <a:prstGeom prst="rect">
            <a:avLst/>
          </a:prstGeom>
          <a:noFill/>
        </p:spPr>
        <p:txBody>
          <a:bodyPr wrap="square" rtlCol="0">
            <a:spAutoFit/>
          </a:bodyPr>
          <a:lstStyle/>
          <a:p>
            <a:pPr algn="ctr"/>
            <a:r>
              <a:rPr lang="en-US" sz="2800" dirty="0"/>
              <a:t>Select a queen and see the vertical violations</a:t>
            </a:r>
            <a:endParaRPr lang="en-CA" sz="2800" dirty="0"/>
          </a:p>
        </p:txBody>
      </p:sp>
      <p:sp>
        <p:nvSpPr>
          <p:cNvPr id="14" name="TextBox 13">
            <a:extLst>
              <a:ext uri="{FF2B5EF4-FFF2-40B4-BE49-F238E27FC236}">
                <a16:creationId xmlns:a16="http://schemas.microsoft.com/office/drawing/2014/main" id="{E0875EA3-3F45-460C-9D19-BCD578AE0816}"/>
              </a:ext>
            </a:extLst>
          </p:cNvPr>
          <p:cNvSpPr txBox="1"/>
          <p:nvPr/>
        </p:nvSpPr>
        <p:spPr>
          <a:xfrm>
            <a:off x="490654" y="516117"/>
            <a:ext cx="1427356" cy="769441"/>
          </a:xfrm>
          <a:prstGeom prst="rect">
            <a:avLst/>
          </a:prstGeom>
          <a:noFill/>
        </p:spPr>
        <p:txBody>
          <a:bodyPr wrap="square" rtlCol="0">
            <a:spAutoFit/>
          </a:bodyPr>
          <a:lstStyle/>
          <a:p>
            <a:pPr algn="ctr"/>
            <a:r>
              <a:rPr lang="en-US" sz="4400" b="1" dirty="0"/>
              <a:t>2</a:t>
            </a:r>
            <a:endParaRPr lang="en-CA" sz="4400" b="1" dirty="0"/>
          </a:p>
        </p:txBody>
      </p:sp>
      <p:sp>
        <p:nvSpPr>
          <p:cNvPr id="15" name="TextBox 14">
            <a:extLst>
              <a:ext uri="{FF2B5EF4-FFF2-40B4-BE49-F238E27FC236}">
                <a16:creationId xmlns:a16="http://schemas.microsoft.com/office/drawing/2014/main" id="{F6D1F438-F4FD-4074-8D9E-94DE8EF6240D}"/>
              </a:ext>
            </a:extLst>
          </p:cNvPr>
          <p:cNvSpPr txBox="1"/>
          <p:nvPr/>
        </p:nvSpPr>
        <p:spPr>
          <a:xfrm>
            <a:off x="7782806" y="224882"/>
            <a:ext cx="1427356" cy="769441"/>
          </a:xfrm>
          <a:prstGeom prst="rect">
            <a:avLst/>
          </a:prstGeom>
          <a:noFill/>
        </p:spPr>
        <p:txBody>
          <a:bodyPr wrap="square" rtlCol="0">
            <a:spAutoFit/>
          </a:bodyPr>
          <a:lstStyle/>
          <a:p>
            <a:pPr algn="ctr"/>
            <a:r>
              <a:rPr lang="en-US" sz="4400" b="1" dirty="0"/>
              <a:t>2</a:t>
            </a:r>
            <a:endParaRPr lang="en-CA" sz="4400" b="1" dirty="0"/>
          </a:p>
        </p:txBody>
      </p:sp>
      <p:sp>
        <p:nvSpPr>
          <p:cNvPr id="16" name="TextBox 15">
            <a:extLst>
              <a:ext uri="{FF2B5EF4-FFF2-40B4-BE49-F238E27FC236}">
                <a16:creationId xmlns:a16="http://schemas.microsoft.com/office/drawing/2014/main" id="{F140B742-64FF-4041-BCA2-F3BDFECF4EDB}"/>
              </a:ext>
            </a:extLst>
          </p:cNvPr>
          <p:cNvSpPr txBox="1"/>
          <p:nvPr/>
        </p:nvSpPr>
        <p:spPr>
          <a:xfrm>
            <a:off x="7782806" y="2345468"/>
            <a:ext cx="1427356" cy="769441"/>
          </a:xfrm>
          <a:prstGeom prst="rect">
            <a:avLst/>
          </a:prstGeom>
          <a:noFill/>
        </p:spPr>
        <p:txBody>
          <a:bodyPr wrap="square" rtlCol="0">
            <a:spAutoFit/>
          </a:bodyPr>
          <a:lstStyle/>
          <a:p>
            <a:pPr algn="ctr"/>
            <a:r>
              <a:rPr lang="en-US" sz="4400" b="1" dirty="0"/>
              <a:t>2</a:t>
            </a:r>
            <a:endParaRPr lang="en-CA" sz="4400" b="1" dirty="0"/>
          </a:p>
        </p:txBody>
      </p:sp>
      <p:sp>
        <p:nvSpPr>
          <p:cNvPr id="17" name="TextBox 16">
            <a:extLst>
              <a:ext uri="{FF2B5EF4-FFF2-40B4-BE49-F238E27FC236}">
                <a16:creationId xmlns:a16="http://schemas.microsoft.com/office/drawing/2014/main" id="{5816F267-0519-4EC6-A184-19E197ED4EE1}"/>
              </a:ext>
            </a:extLst>
          </p:cNvPr>
          <p:cNvSpPr txBox="1"/>
          <p:nvPr/>
        </p:nvSpPr>
        <p:spPr>
          <a:xfrm>
            <a:off x="7782806" y="3142775"/>
            <a:ext cx="1427356" cy="769441"/>
          </a:xfrm>
          <a:prstGeom prst="rect">
            <a:avLst/>
          </a:prstGeom>
          <a:noFill/>
        </p:spPr>
        <p:txBody>
          <a:bodyPr wrap="square" rtlCol="0">
            <a:spAutoFit/>
          </a:bodyPr>
          <a:lstStyle/>
          <a:p>
            <a:pPr algn="ctr"/>
            <a:r>
              <a:rPr lang="en-US" sz="4400" b="1" dirty="0"/>
              <a:t>3</a:t>
            </a:r>
            <a:endParaRPr lang="en-CA" sz="4400" b="1" dirty="0"/>
          </a:p>
        </p:txBody>
      </p:sp>
      <p:sp>
        <p:nvSpPr>
          <p:cNvPr id="18" name="TextBox 17">
            <a:extLst>
              <a:ext uri="{FF2B5EF4-FFF2-40B4-BE49-F238E27FC236}">
                <a16:creationId xmlns:a16="http://schemas.microsoft.com/office/drawing/2014/main" id="{E498A1B4-2B6D-47E8-9ADF-E4F364613FA6}"/>
              </a:ext>
            </a:extLst>
          </p:cNvPr>
          <p:cNvSpPr txBox="1"/>
          <p:nvPr/>
        </p:nvSpPr>
        <p:spPr>
          <a:xfrm>
            <a:off x="7782806" y="4588734"/>
            <a:ext cx="1427356" cy="769441"/>
          </a:xfrm>
          <a:prstGeom prst="rect">
            <a:avLst/>
          </a:prstGeom>
          <a:noFill/>
        </p:spPr>
        <p:txBody>
          <a:bodyPr wrap="square" rtlCol="0">
            <a:spAutoFit/>
          </a:bodyPr>
          <a:lstStyle/>
          <a:p>
            <a:pPr algn="ctr"/>
            <a:r>
              <a:rPr lang="en-US" sz="4400" b="1" dirty="0"/>
              <a:t>2</a:t>
            </a:r>
            <a:endParaRPr lang="en-CA" sz="4400" b="1" dirty="0"/>
          </a:p>
        </p:txBody>
      </p:sp>
      <p:sp>
        <p:nvSpPr>
          <p:cNvPr id="19" name="TextBox 18">
            <a:extLst>
              <a:ext uri="{FF2B5EF4-FFF2-40B4-BE49-F238E27FC236}">
                <a16:creationId xmlns:a16="http://schemas.microsoft.com/office/drawing/2014/main" id="{305DDDAD-5CD2-4AFD-8093-0ABB48272F27}"/>
              </a:ext>
            </a:extLst>
          </p:cNvPr>
          <p:cNvSpPr txBox="1"/>
          <p:nvPr/>
        </p:nvSpPr>
        <p:spPr>
          <a:xfrm>
            <a:off x="7782806" y="1670278"/>
            <a:ext cx="1427356" cy="769441"/>
          </a:xfrm>
          <a:prstGeom prst="rect">
            <a:avLst/>
          </a:prstGeom>
          <a:noFill/>
        </p:spPr>
        <p:txBody>
          <a:bodyPr wrap="square" rtlCol="0">
            <a:spAutoFit/>
          </a:bodyPr>
          <a:lstStyle/>
          <a:p>
            <a:pPr algn="ctr"/>
            <a:r>
              <a:rPr lang="en-US" sz="4400" b="1" dirty="0"/>
              <a:t>1</a:t>
            </a:r>
            <a:endParaRPr lang="en-CA" sz="4400" b="1" dirty="0"/>
          </a:p>
        </p:txBody>
      </p:sp>
      <p:sp>
        <p:nvSpPr>
          <p:cNvPr id="20" name="TextBox 19">
            <a:extLst>
              <a:ext uri="{FF2B5EF4-FFF2-40B4-BE49-F238E27FC236}">
                <a16:creationId xmlns:a16="http://schemas.microsoft.com/office/drawing/2014/main" id="{708D200B-F129-4827-AAE3-72BA11E5C827}"/>
              </a:ext>
            </a:extLst>
          </p:cNvPr>
          <p:cNvSpPr txBox="1"/>
          <p:nvPr/>
        </p:nvSpPr>
        <p:spPr>
          <a:xfrm>
            <a:off x="7782806" y="3769852"/>
            <a:ext cx="1427356" cy="769441"/>
          </a:xfrm>
          <a:prstGeom prst="rect">
            <a:avLst/>
          </a:prstGeom>
          <a:noFill/>
        </p:spPr>
        <p:txBody>
          <a:bodyPr wrap="square" rtlCol="0">
            <a:spAutoFit/>
          </a:bodyPr>
          <a:lstStyle/>
          <a:p>
            <a:pPr algn="ctr"/>
            <a:r>
              <a:rPr lang="en-US" sz="4400" b="1" dirty="0"/>
              <a:t>1</a:t>
            </a:r>
            <a:endParaRPr lang="en-CA" sz="4400" b="1" dirty="0"/>
          </a:p>
        </p:txBody>
      </p:sp>
      <p:sp>
        <p:nvSpPr>
          <p:cNvPr id="21" name="TextBox 20">
            <a:extLst>
              <a:ext uri="{FF2B5EF4-FFF2-40B4-BE49-F238E27FC236}">
                <a16:creationId xmlns:a16="http://schemas.microsoft.com/office/drawing/2014/main" id="{2C5AA8DA-9D0D-4DDB-BC8B-2E7DA8D1C10E}"/>
              </a:ext>
            </a:extLst>
          </p:cNvPr>
          <p:cNvSpPr txBox="1"/>
          <p:nvPr/>
        </p:nvSpPr>
        <p:spPr>
          <a:xfrm>
            <a:off x="7782806" y="953597"/>
            <a:ext cx="1427356" cy="769441"/>
          </a:xfrm>
          <a:prstGeom prst="rect">
            <a:avLst/>
          </a:prstGeom>
          <a:noFill/>
        </p:spPr>
        <p:txBody>
          <a:bodyPr wrap="square" rtlCol="0">
            <a:spAutoFit/>
          </a:bodyPr>
          <a:lstStyle/>
          <a:p>
            <a:pPr algn="ctr"/>
            <a:r>
              <a:rPr lang="en-US" sz="4400" b="1" dirty="0"/>
              <a:t>2</a:t>
            </a:r>
            <a:endParaRPr lang="en-CA" sz="4400" b="1" dirty="0"/>
          </a:p>
        </p:txBody>
      </p:sp>
    </p:spTree>
    <p:extLst>
      <p:ext uri="{BB962C8B-B14F-4D97-AF65-F5344CB8AC3E}">
        <p14:creationId xmlns:p14="http://schemas.microsoft.com/office/powerpoint/2010/main" val="273560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12192000" cy="840510"/>
          </a:xfrm>
        </p:spPr>
        <p:txBody>
          <a:bodyPr>
            <a:normAutofit/>
          </a:bodyPr>
          <a:lstStyle/>
          <a:p>
            <a:r>
              <a:rPr lang="en-US" dirty="0"/>
              <a:t>Today</a:t>
            </a:r>
          </a:p>
        </p:txBody>
      </p:sp>
      <p:sp>
        <p:nvSpPr>
          <p:cNvPr id="9219" name="Rectangle 3"/>
          <p:cNvSpPr>
            <a:spLocks noGrp="1" noChangeArrowheads="1"/>
          </p:cNvSpPr>
          <p:nvPr>
            <p:ph idx="1"/>
          </p:nvPr>
        </p:nvSpPr>
        <p:spPr>
          <a:xfrm>
            <a:off x="406400" y="1042988"/>
            <a:ext cx="6613832" cy="5133975"/>
          </a:xfrm>
        </p:spPr>
        <p:txBody>
          <a:bodyPr>
            <a:normAutofit/>
          </a:bodyPr>
          <a:lstStyle/>
          <a:p>
            <a:endParaRPr lang="en-US" dirty="0"/>
          </a:p>
          <a:p>
            <a:r>
              <a:rPr lang="en-US" dirty="0"/>
              <a:t>Hardware for AI</a:t>
            </a:r>
          </a:p>
          <a:p>
            <a:endParaRPr lang="en-US" dirty="0"/>
          </a:p>
          <a:p>
            <a:r>
              <a:rPr lang="en-US" dirty="0"/>
              <a:t>Intelligence types</a:t>
            </a:r>
          </a:p>
          <a:p>
            <a:endParaRPr lang="en-US" dirty="0"/>
          </a:p>
          <a:p>
            <a:r>
              <a:rPr lang="en-US" dirty="0"/>
              <a:t>Machine Learning</a:t>
            </a:r>
          </a:p>
          <a:p>
            <a:endParaRPr lang="en-US" dirty="0"/>
          </a:p>
          <a:p>
            <a:r>
              <a:rPr lang="en-US" dirty="0"/>
              <a:t>ML code examples</a:t>
            </a:r>
          </a:p>
        </p:txBody>
      </p:sp>
      <p:sp>
        <p:nvSpPr>
          <p:cNvPr id="2" name="Footer Placeholder 1">
            <a:extLst>
              <a:ext uri="{FF2B5EF4-FFF2-40B4-BE49-F238E27FC236}">
                <a16:creationId xmlns:a16="http://schemas.microsoft.com/office/drawing/2014/main" id="{691436AD-063A-748E-BF69-968D7C1C5CC2}"/>
              </a:ext>
            </a:extLst>
          </p:cNvPr>
          <p:cNvSpPr>
            <a:spLocks noGrp="1"/>
          </p:cNvSpPr>
          <p:nvPr>
            <p:ph type="ftr" sz="quarter" idx="11"/>
          </p:nvPr>
        </p:nvSpPr>
        <p:spPr>
          <a:xfrm>
            <a:off x="4038600" y="6356350"/>
            <a:ext cx="4114800" cy="365125"/>
          </a:xfrm>
        </p:spPr>
        <p:txBody>
          <a:bodyPr/>
          <a:lstStyle/>
          <a:p>
            <a:r>
              <a:rPr lang="en-US"/>
              <a:t>Akcora: AI in Finance. University of Central Florida</a:t>
            </a:r>
            <a:endParaRPr lang="en-US" dirty="0"/>
          </a:p>
        </p:txBody>
      </p:sp>
      <p:sp>
        <p:nvSpPr>
          <p:cNvPr id="6" name="Slide Number Placeholder 5">
            <a:extLst>
              <a:ext uri="{FF2B5EF4-FFF2-40B4-BE49-F238E27FC236}">
                <a16:creationId xmlns:a16="http://schemas.microsoft.com/office/drawing/2014/main" id="{D4CE9BAA-8C83-EE92-1787-ED60E92D2B65}"/>
              </a:ext>
            </a:extLst>
          </p:cNvPr>
          <p:cNvSpPr>
            <a:spLocks noGrp="1"/>
          </p:cNvSpPr>
          <p:nvPr>
            <p:ph type="sldNum" sz="quarter" idx="12"/>
          </p:nvPr>
        </p:nvSpPr>
        <p:spPr>
          <a:xfrm>
            <a:off x="8610600" y="6356350"/>
            <a:ext cx="2743200" cy="365125"/>
          </a:xfrm>
        </p:spPr>
        <p:txBody>
          <a:bodyPr/>
          <a:lstStyle/>
          <a:p>
            <a:fld id="{270120A2-F708-4D21-AF84-DA39ED789A47}" type="slidenum">
              <a:rPr lang="en-US" smtClean="0"/>
              <a:pPr/>
              <a:t>2</a:t>
            </a:fld>
            <a:endParaRPr lang="en-US" dirty="0"/>
          </a:p>
        </p:txBody>
      </p:sp>
      <p:pic>
        <p:nvPicPr>
          <p:cNvPr id="5" name="Picture 4">
            <a:extLst>
              <a:ext uri="{FF2B5EF4-FFF2-40B4-BE49-F238E27FC236}">
                <a16:creationId xmlns:a16="http://schemas.microsoft.com/office/drawing/2014/main" id="{FA6FE974-E08C-244E-D854-67CAB685DDC4}"/>
              </a:ext>
            </a:extLst>
          </p:cNvPr>
          <p:cNvPicPr>
            <a:picLocks noChangeAspect="1"/>
          </p:cNvPicPr>
          <p:nvPr/>
        </p:nvPicPr>
        <p:blipFill>
          <a:blip r:embed="rId3"/>
          <a:stretch>
            <a:fillRect/>
          </a:stretch>
        </p:blipFill>
        <p:spPr>
          <a:xfrm>
            <a:off x="7466498" y="1533833"/>
            <a:ext cx="4137402" cy="3994339"/>
          </a:xfrm>
          <a:prstGeom prst="rect">
            <a:avLst/>
          </a:prstGeom>
        </p:spPr>
      </p:pic>
    </p:spTree>
    <p:extLst>
      <p:ext uri="{BB962C8B-B14F-4D97-AF65-F5344CB8AC3E}">
        <p14:creationId xmlns:p14="http://schemas.microsoft.com/office/powerpoint/2010/main" val="2903525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ght queens puzzle - Wikipedia">
            <a:extLst>
              <a:ext uri="{FF2B5EF4-FFF2-40B4-BE49-F238E27FC236}">
                <a16:creationId xmlns:a16="http://schemas.microsoft.com/office/drawing/2014/main" id="{19315A5A-5B4D-488A-9F93-5A7840D58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518" y="224882"/>
            <a:ext cx="5889702" cy="5889702"/>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Crown with solid fill">
            <a:extLst>
              <a:ext uri="{FF2B5EF4-FFF2-40B4-BE49-F238E27FC236}">
                <a16:creationId xmlns:a16="http://schemas.microsoft.com/office/drawing/2014/main" id="{33B9B8BC-F59F-440B-AA5B-E1F1F1C2B10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75518" y="931127"/>
            <a:ext cx="720000" cy="720000"/>
          </a:xfrm>
          <a:prstGeom prst="rect">
            <a:avLst/>
          </a:prstGeom>
        </p:spPr>
      </p:pic>
      <p:pic>
        <p:nvPicPr>
          <p:cNvPr id="7" name="Graphic 6" descr="Crown with solid fill">
            <a:extLst>
              <a:ext uri="{FF2B5EF4-FFF2-40B4-BE49-F238E27FC236}">
                <a16:creationId xmlns:a16="http://schemas.microsoft.com/office/drawing/2014/main" id="{5F155AC6-AC74-42FF-9E88-E287B46E6F8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4238" y="1651127"/>
            <a:ext cx="720000" cy="720000"/>
          </a:xfrm>
          <a:prstGeom prst="rect">
            <a:avLst/>
          </a:prstGeom>
        </p:spPr>
      </p:pic>
      <p:pic>
        <p:nvPicPr>
          <p:cNvPr id="8" name="Graphic 7" descr="Crown with solid fill">
            <a:extLst>
              <a:ext uri="{FF2B5EF4-FFF2-40B4-BE49-F238E27FC236}">
                <a16:creationId xmlns:a16="http://schemas.microsoft.com/office/drawing/2014/main" id="{F82BBB56-539F-4E64-9BC8-0FFFD6FB68A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4238" y="2341200"/>
            <a:ext cx="720000" cy="720000"/>
          </a:xfrm>
          <a:prstGeom prst="rect">
            <a:avLst/>
          </a:prstGeom>
        </p:spPr>
      </p:pic>
      <p:pic>
        <p:nvPicPr>
          <p:cNvPr id="9" name="Graphic 8" descr="Crown with solid fill">
            <a:extLst>
              <a:ext uri="{FF2B5EF4-FFF2-40B4-BE49-F238E27FC236}">
                <a16:creationId xmlns:a16="http://schemas.microsoft.com/office/drawing/2014/main" id="{9E07274C-8374-419C-85F6-6637A5D2397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0318" y="3169733"/>
            <a:ext cx="720000" cy="720000"/>
          </a:xfrm>
          <a:prstGeom prst="rect">
            <a:avLst/>
          </a:prstGeom>
        </p:spPr>
      </p:pic>
      <p:pic>
        <p:nvPicPr>
          <p:cNvPr id="10" name="Graphic 9" descr="Crown with solid fill">
            <a:extLst>
              <a:ext uri="{FF2B5EF4-FFF2-40B4-BE49-F238E27FC236}">
                <a16:creationId xmlns:a16="http://schemas.microsoft.com/office/drawing/2014/main" id="{24B323A3-2FB1-4BB0-A736-EABA01BECC7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7215" y="4594301"/>
            <a:ext cx="720000" cy="720000"/>
          </a:xfrm>
          <a:prstGeom prst="rect">
            <a:avLst/>
          </a:prstGeom>
        </p:spPr>
      </p:pic>
      <p:pic>
        <p:nvPicPr>
          <p:cNvPr id="11" name="Graphic 10" descr="Crown with solid fill">
            <a:extLst>
              <a:ext uri="{FF2B5EF4-FFF2-40B4-BE49-F238E27FC236}">
                <a16:creationId xmlns:a16="http://schemas.microsoft.com/office/drawing/2014/main" id="{31606F63-889A-44F4-8009-8F0C991CA0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4238" y="156117"/>
            <a:ext cx="720000" cy="720000"/>
          </a:xfrm>
          <a:prstGeom prst="rect">
            <a:avLst/>
          </a:prstGeom>
        </p:spPr>
      </p:pic>
      <p:pic>
        <p:nvPicPr>
          <p:cNvPr id="12" name="Graphic 11" descr="Crown with solid fill">
            <a:extLst>
              <a:ext uri="{FF2B5EF4-FFF2-40B4-BE49-F238E27FC236}">
                <a16:creationId xmlns:a16="http://schemas.microsoft.com/office/drawing/2014/main" id="{BD3BB39C-562E-490F-891C-3C8BB17271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6523" y="3819293"/>
            <a:ext cx="720000" cy="720000"/>
          </a:xfrm>
          <a:prstGeom prst="rect">
            <a:avLst/>
          </a:prstGeom>
        </p:spPr>
      </p:pic>
      <p:pic>
        <p:nvPicPr>
          <p:cNvPr id="13" name="Graphic 12" descr="Crown with solid fill">
            <a:extLst>
              <a:ext uri="{FF2B5EF4-FFF2-40B4-BE49-F238E27FC236}">
                <a16:creationId xmlns:a16="http://schemas.microsoft.com/office/drawing/2014/main" id="{5B27590E-1B1E-4796-866E-8646C933E784}"/>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6523" y="1662088"/>
            <a:ext cx="720000" cy="720000"/>
          </a:xfrm>
          <a:prstGeom prst="rect">
            <a:avLst/>
          </a:prstGeom>
        </p:spPr>
      </p:pic>
      <p:sp>
        <p:nvSpPr>
          <p:cNvPr id="6" name="TextBox 5">
            <a:extLst>
              <a:ext uri="{FF2B5EF4-FFF2-40B4-BE49-F238E27FC236}">
                <a16:creationId xmlns:a16="http://schemas.microsoft.com/office/drawing/2014/main" id="{1993C551-47A7-410B-9E36-49246ED38522}"/>
              </a:ext>
            </a:extLst>
          </p:cNvPr>
          <p:cNvSpPr txBox="1"/>
          <p:nvPr/>
        </p:nvSpPr>
        <p:spPr>
          <a:xfrm>
            <a:off x="2157572" y="6183349"/>
            <a:ext cx="8040029" cy="523220"/>
          </a:xfrm>
          <a:prstGeom prst="rect">
            <a:avLst/>
          </a:prstGeom>
          <a:noFill/>
        </p:spPr>
        <p:txBody>
          <a:bodyPr wrap="square" rtlCol="0">
            <a:spAutoFit/>
          </a:bodyPr>
          <a:lstStyle/>
          <a:p>
            <a:pPr algn="ctr"/>
            <a:r>
              <a:rPr lang="en-US" sz="2800" dirty="0"/>
              <a:t>Move the queen to the least attacked position</a:t>
            </a:r>
            <a:endParaRPr lang="en-CA" sz="2800" dirty="0"/>
          </a:p>
        </p:txBody>
      </p:sp>
      <p:sp>
        <p:nvSpPr>
          <p:cNvPr id="14" name="TextBox 13">
            <a:extLst>
              <a:ext uri="{FF2B5EF4-FFF2-40B4-BE49-F238E27FC236}">
                <a16:creationId xmlns:a16="http://schemas.microsoft.com/office/drawing/2014/main" id="{E0875EA3-3F45-460C-9D19-BCD578AE0816}"/>
              </a:ext>
            </a:extLst>
          </p:cNvPr>
          <p:cNvSpPr txBox="1"/>
          <p:nvPr/>
        </p:nvSpPr>
        <p:spPr>
          <a:xfrm>
            <a:off x="490654" y="516117"/>
            <a:ext cx="1427356" cy="769441"/>
          </a:xfrm>
          <a:prstGeom prst="rect">
            <a:avLst/>
          </a:prstGeom>
          <a:noFill/>
        </p:spPr>
        <p:txBody>
          <a:bodyPr wrap="square" rtlCol="0">
            <a:spAutoFit/>
          </a:bodyPr>
          <a:lstStyle/>
          <a:p>
            <a:pPr algn="ctr"/>
            <a:r>
              <a:rPr lang="en-US" sz="4400" b="1" dirty="0"/>
              <a:t>3</a:t>
            </a:r>
            <a:endParaRPr lang="en-CA" sz="4400" b="1" dirty="0"/>
          </a:p>
        </p:txBody>
      </p:sp>
    </p:spTree>
    <p:extLst>
      <p:ext uri="{BB962C8B-B14F-4D97-AF65-F5344CB8AC3E}">
        <p14:creationId xmlns:p14="http://schemas.microsoft.com/office/powerpoint/2010/main" val="62093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ght queens puzzle - Wikipedia">
            <a:extLst>
              <a:ext uri="{FF2B5EF4-FFF2-40B4-BE49-F238E27FC236}">
                <a16:creationId xmlns:a16="http://schemas.microsoft.com/office/drawing/2014/main" id="{19315A5A-5B4D-488A-9F93-5A7840D58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518" y="224882"/>
            <a:ext cx="5889702" cy="5889702"/>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Crown with solid fill">
            <a:extLst>
              <a:ext uri="{FF2B5EF4-FFF2-40B4-BE49-F238E27FC236}">
                <a16:creationId xmlns:a16="http://schemas.microsoft.com/office/drawing/2014/main" id="{33B9B8BC-F59F-440B-AA5B-E1F1F1C2B10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75518" y="931127"/>
            <a:ext cx="720000" cy="720000"/>
          </a:xfrm>
          <a:prstGeom prst="rect">
            <a:avLst/>
          </a:prstGeom>
        </p:spPr>
      </p:pic>
      <p:pic>
        <p:nvPicPr>
          <p:cNvPr id="7" name="Graphic 6" descr="Crown with solid fill">
            <a:extLst>
              <a:ext uri="{FF2B5EF4-FFF2-40B4-BE49-F238E27FC236}">
                <a16:creationId xmlns:a16="http://schemas.microsoft.com/office/drawing/2014/main" id="{5F155AC6-AC74-42FF-9E88-E287B46E6F8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4238" y="1651127"/>
            <a:ext cx="720000" cy="720000"/>
          </a:xfrm>
          <a:prstGeom prst="rect">
            <a:avLst/>
          </a:prstGeom>
        </p:spPr>
      </p:pic>
      <p:pic>
        <p:nvPicPr>
          <p:cNvPr id="8" name="Graphic 7" descr="Crown with solid fill">
            <a:extLst>
              <a:ext uri="{FF2B5EF4-FFF2-40B4-BE49-F238E27FC236}">
                <a16:creationId xmlns:a16="http://schemas.microsoft.com/office/drawing/2014/main" id="{F82BBB56-539F-4E64-9BC8-0FFFD6FB68A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4238" y="2341200"/>
            <a:ext cx="720000" cy="720000"/>
          </a:xfrm>
          <a:prstGeom prst="rect">
            <a:avLst/>
          </a:prstGeom>
        </p:spPr>
      </p:pic>
      <p:pic>
        <p:nvPicPr>
          <p:cNvPr id="9" name="Graphic 8" descr="Crown with solid fill">
            <a:extLst>
              <a:ext uri="{FF2B5EF4-FFF2-40B4-BE49-F238E27FC236}">
                <a16:creationId xmlns:a16="http://schemas.microsoft.com/office/drawing/2014/main" id="{9E07274C-8374-419C-85F6-6637A5D2397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0318" y="3169733"/>
            <a:ext cx="720000" cy="720000"/>
          </a:xfrm>
          <a:prstGeom prst="rect">
            <a:avLst/>
          </a:prstGeom>
        </p:spPr>
      </p:pic>
      <p:pic>
        <p:nvPicPr>
          <p:cNvPr id="10" name="Graphic 9" descr="Crown with solid fill">
            <a:extLst>
              <a:ext uri="{FF2B5EF4-FFF2-40B4-BE49-F238E27FC236}">
                <a16:creationId xmlns:a16="http://schemas.microsoft.com/office/drawing/2014/main" id="{24B323A3-2FB1-4BB0-A736-EABA01BECC7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7215" y="4594301"/>
            <a:ext cx="720000" cy="720000"/>
          </a:xfrm>
          <a:prstGeom prst="rect">
            <a:avLst/>
          </a:prstGeom>
        </p:spPr>
      </p:pic>
      <p:pic>
        <p:nvPicPr>
          <p:cNvPr id="11" name="Graphic 10" descr="Crown with solid fill">
            <a:extLst>
              <a:ext uri="{FF2B5EF4-FFF2-40B4-BE49-F238E27FC236}">
                <a16:creationId xmlns:a16="http://schemas.microsoft.com/office/drawing/2014/main" id="{31606F63-889A-44F4-8009-8F0C991CA0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4238" y="156117"/>
            <a:ext cx="720000" cy="720000"/>
          </a:xfrm>
          <a:prstGeom prst="rect">
            <a:avLst/>
          </a:prstGeom>
        </p:spPr>
      </p:pic>
      <p:pic>
        <p:nvPicPr>
          <p:cNvPr id="12" name="Graphic 11" descr="Crown with solid fill">
            <a:extLst>
              <a:ext uri="{FF2B5EF4-FFF2-40B4-BE49-F238E27FC236}">
                <a16:creationId xmlns:a16="http://schemas.microsoft.com/office/drawing/2014/main" id="{BD3BB39C-562E-490F-891C-3C8BB172710A}"/>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26523" y="3819293"/>
            <a:ext cx="720000" cy="720000"/>
          </a:xfrm>
          <a:prstGeom prst="rect">
            <a:avLst/>
          </a:prstGeom>
        </p:spPr>
      </p:pic>
      <p:pic>
        <p:nvPicPr>
          <p:cNvPr id="13" name="Graphic 12" descr="Crown with solid fill">
            <a:extLst>
              <a:ext uri="{FF2B5EF4-FFF2-40B4-BE49-F238E27FC236}">
                <a16:creationId xmlns:a16="http://schemas.microsoft.com/office/drawing/2014/main" id="{5B27590E-1B1E-4796-866E-8646C933E78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4238" y="1662088"/>
            <a:ext cx="720000" cy="720000"/>
          </a:xfrm>
          <a:prstGeom prst="rect">
            <a:avLst/>
          </a:prstGeom>
        </p:spPr>
      </p:pic>
      <p:sp>
        <p:nvSpPr>
          <p:cNvPr id="6" name="TextBox 5">
            <a:extLst>
              <a:ext uri="{FF2B5EF4-FFF2-40B4-BE49-F238E27FC236}">
                <a16:creationId xmlns:a16="http://schemas.microsoft.com/office/drawing/2014/main" id="{1993C551-47A7-410B-9E36-49246ED38522}"/>
              </a:ext>
            </a:extLst>
          </p:cNvPr>
          <p:cNvSpPr txBox="1"/>
          <p:nvPr/>
        </p:nvSpPr>
        <p:spPr>
          <a:xfrm>
            <a:off x="2157572" y="6183349"/>
            <a:ext cx="8040029" cy="523220"/>
          </a:xfrm>
          <a:prstGeom prst="rect">
            <a:avLst/>
          </a:prstGeom>
          <a:noFill/>
        </p:spPr>
        <p:txBody>
          <a:bodyPr wrap="square" rtlCol="0">
            <a:spAutoFit/>
          </a:bodyPr>
          <a:lstStyle/>
          <a:p>
            <a:pPr algn="ctr"/>
            <a:r>
              <a:rPr lang="en-US" sz="2800" dirty="0"/>
              <a:t>Second queen is not attacked – leave it as it is</a:t>
            </a:r>
            <a:endParaRPr lang="en-CA" sz="2800" dirty="0"/>
          </a:p>
        </p:txBody>
      </p:sp>
      <p:sp>
        <p:nvSpPr>
          <p:cNvPr id="14" name="TextBox 13">
            <a:extLst>
              <a:ext uri="{FF2B5EF4-FFF2-40B4-BE49-F238E27FC236}">
                <a16:creationId xmlns:a16="http://schemas.microsoft.com/office/drawing/2014/main" id="{E0875EA3-3F45-460C-9D19-BCD578AE0816}"/>
              </a:ext>
            </a:extLst>
          </p:cNvPr>
          <p:cNvSpPr txBox="1"/>
          <p:nvPr/>
        </p:nvSpPr>
        <p:spPr>
          <a:xfrm>
            <a:off x="490654" y="516117"/>
            <a:ext cx="1427356" cy="769441"/>
          </a:xfrm>
          <a:prstGeom prst="rect">
            <a:avLst/>
          </a:prstGeom>
          <a:noFill/>
        </p:spPr>
        <p:txBody>
          <a:bodyPr wrap="square" rtlCol="0">
            <a:spAutoFit/>
          </a:bodyPr>
          <a:lstStyle/>
          <a:p>
            <a:pPr algn="ctr"/>
            <a:r>
              <a:rPr lang="en-US" sz="4400" b="1" dirty="0"/>
              <a:t>4</a:t>
            </a:r>
            <a:endParaRPr lang="en-CA" sz="4400" b="1" dirty="0"/>
          </a:p>
        </p:txBody>
      </p:sp>
    </p:spTree>
    <p:extLst>
      <p:ext uri="{BB962C8B-B14F-4D97-AF65-F5344CB8AC3E}">
        <p14:creationId xmlns:p14="http://schemas.microsoft.com/office/powerpoint/2010/main" val="286005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ght queens puzzle - Wikipedia">
            <a:extLst>
              <a:ext uri="{FF2B5EF4-FFF2-40B4-BE49-F238E27FC236}">
                <a16:creationId xmlns:a16="http://schemas.microsoft.com/office/drawing/2014/main" id="{19315A5A-5B4D-488A-9F93-5A7840D58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518" y="224882"/>
            <a:ext cx="5889702" cy="5889702"/>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Crown with solid fill">
            <a:extLst>
              <a:ext uri="{FF2B5EF4-FFF2-40B4-BE49-F238E27FC236}">
                <a16:creationId xmlns:a16="http://schemas.microsoft.com/office/drawing/2014/main" id="{33B9B8BC-F59F-440B-AA5B-E1F1F1C2B10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75518" y="931127"/>
            <a:ext cx="720000" cy="720000"/>
          </a:xfrm>
          <a:prstGeom prst="rect">
            <a:avLst/>
          </a:prstGeom>
        </p:spPr>
      </p:pic>
      <p:pic>
        <p:nvPicPr>
          <p:cNvPr id="7" name="Graphic 6" descr="Crown with solid fill">
            <a:extLst>
              <a:ext uri="{FF2B5EF4-FFF2-40B4-BE49-F238E27FC236}">
                <a16:creationId xmlns:a16="http://schemas.microsoft.com/office/drawing/2014/main" id="{5F155AC6-AC74-42FF-9E88-E287B46E6F8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4238" y="1651127"/>
            <a:ext cx="720000" cy="720000"/>
          </a:xfrm>
          <a:prstGeom prst="rect">
            <a:avLst/>
          </a:prstGeom>
        </p:spPr>
      </p:pic>
      <p:pic>
        <p:nvPicPr>
          <p:cNvPr id="8" name="Graphic 7" descr="Crown with solid fill">
            <a:extLst>
              <a:ext uri="{FF2B5EF4-FFF2-40B4-BE49-F238E27FC236}">
                <a16:creationId xmlns:a16="http://schemas.microsoft.com/office/drawing/2014/main" id="{F82BBB56-539F-4E64-9BC8-0FFFD6FB68A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4238" y="2341200"/>
            <a:ext cx="720000" cy="720000"/>
          </a:xfrm>
          <a:prstGeom prst="rect">
            <a:avLst/>
          </a:prstGeom>
        </p:spPr>
      </p:pic>
      <p:pic>
        <p:nvPicPr>
          <p:cNvPr id="9" name="Graphic 8" descr="Crown with solid fill">
            <a:extLst>
              <a:ext uri="{FF2B5EF4-FFF2-40B4-BE49-F238E27FC236}">
                <a16:creationId xmlns:a16="http://schemas.microsoft.com/office/drawing/2014/main" id="{9E07274C-8374-419C-85F6-6637A5D2397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0318" y="3169733"/>
            <a:ext cx="720000" cy="720000"/>
          </a:xfrm>
          <a:prstGeom prst="rect">
            <a:avLst/>
          </a:prstGeom>
        </p:spPr>
      </p:pic>
      <p:pic>
        <p:nvPicPr>
          <p:cNvPr id="10" name="Graphic 9" descr="Crown with solid fill">
            <a:extLst>
              <a:ext uri="{FF2B5EF4-FFF2-40B4-BE49-F238E27FC236}">
                <a16:creationId xmlns:a16="http://schemas.microsoft.com/office/drawing/2014/main" id="{24B323A3-2FB1-4BB0-A736-EABA01BECC7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7215" y="4594301"/>
            <a:ext cx="720000" cy="720000"/>
          </a:xfrm>
          <a:prstGeom prst="rect">
            <a:avLst/>
          </a:prstGeom>
        </p:spPr>
      </p:pic>
      <p:pic>
        <p:nvPicPr>
          <p:cNvPr id="11" name="Graphic 10" descr="Crown with solid fill">
            <a:extLst>
              <a:ext uri="{FF2B5EF4-FFF2-40B4-BE49-F238E27FC236}">
                <a16:creationId xmlns:a16="http://schemas.microsoft.com/office/drawing/2014/main" id="{31606F63-889A-44F4-8009-8F0C991CA0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4238" y="156117"/>
            <a:ext cx="720000" cy="720000"/>
          </a:xfrm>
          <a:prstGeom prst="rect">
            <a:avLst/>
          </a:prstGeom>
        </p:spPr>
      </p:pic>
      <p:pic>
        <p:nvPicPr>
          <p:cNvPr id="12" name="Graphic 11" descr="Crown with solid fill">
            <a:extLst>
              <a:ext uri="{FF2B5EF4-FFF2-40B4-BE49-F238E27FC236}">
                <a16:creationId xmlns:a16="http://schemas.microsoft.com/office/drawing/2014/main" id="{BD3BB39C-562E-490F-891C-3C8BB17271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6523" y="3819293"/>
            <a:ext cx="720000" cy="720000"/>
          </a:xfrm>
          <a:prstGeom prst="rect">
            <a:avLst/>
          </a:prstGeom>
        </p:spPr>
      </p:pic>
      <p:pic>
        <p:nvPicPr>
          <p:cNvPr id="13" name="Graphic 12" descr="Crown with solid fill">
            <a:extLst>
              <a:ext uri="{FF2B5EF4-FFF2-40B4-BE49-F238E27FC236}">
                <a16:creationId xmlns:a16="http://schemas.microsoft.com/office/drawing/2014/main" id="{5B27590E-1B1E-4796-866E-8646C933E78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4561" y="1699994"/>
            <a:ext cx="720000" cy="720000"/>
          </a:xfrm>
          <a:prstGeom prst="rect">
            <a:avLst/>
          </a:prstGeom>
        </p:spPr>
      </p:pic>
      <p:sp>
        <p:nvSpPr>
          <p:cNvPr id="6" name="TextBox 5">
            <a:extLst>
              <a:ext uri="{FF2B5EF4-FFF2-40B4-BE49-F238E27FC236}">
                <a16:creationId xmlns:a16="http://schemas.microsoft.com/office/drawing/2014/main" id="{1993C551-47A7-410B-9E36-49246ED38522}"/>
              </a:ext>
            </a:extLst>
          </p:cNvPr>
          <p:cNvSpPr txBox="1"/>
          <p:nvPr/>
        </p:nvSpPr>
        <p:spPr>
          <a:xfrm>
            <a:off x="2157572" y="6183349"/>
            <a:ext cx="8040029" cy="523220"/>
          </a:xfrm>
          <a:prstGeom prst="rect">
            <a:avLst/>
          </a:prstGeom>
          <a:noFill/>
        </p:spPr>
        <p:txBody>
          <a:bodyPr wrap="square" rtlCol="0">
            <a:spAutoFit/>
          </a:bodyPr>
          <a:lstStyle/>
          <a:p>
            <a:pPr algn="ctr"/>
            <a:r>
              <a:rPr lang="en-US" sz="2800" dirty="0"/>
              <a:t>Move the third queen to its least attacked position</a:t>
            </a:r>
            <a:endParaRPr lang="en-CA" sz="2800" dirty="0"/>
          </a:p>
        </p:txBody>
      </p:sp>
      <p:sp>
        <p:nvSpPr>
          <p:cNvPr id="14" name="TextBox 13">
            <a:extLst>
              <a:ext uri="{FF2B5EF4-FFF2-40B4-BE49-F238E27FC236}">
                <a16:creationId xmlns:a16="http://schemas.microsoft.com/office/drawing/2014/main" id="{E0875EA3-3F45-460C-9D19-BCD578AE0816}"/>
              </a:ext>
            </a:extLst>
          </p:cNvPr>
          <p:cNvSpPr txBox="1"/>
          <p:nvPr/>
        </p:nvSpPr>
        <p:spPr>
          <a:xfrm>
            <a:off x="490654" y="516117"/>
            <a:ext cx="1427356" cy="769441"/>
          </a:xfrm>
          <a:prstGeom prst="rect">
            <a:avLst/>
          </a:prstGeom>
          <a:noFill/>
        </p:spPr>
        <p:txBody>
          <a:bodyPr wrap="square" rtlCol="0">
            <a:spAutoFit/>
          </a:bodyPr>
          <a:lstStyle/>
          <a:p>
            <a:pPr algn="ctr"/>
            <a:r>
              <a:rPr lang="en-US" sz="4400" b="1" dirty="0"/>
              <a:t>5</a:t>
            </a:r>
            <a:endParaRPr lang="en-CA" sz="4400" b="1" dirty="0"/>
          </a:p>
        </p:txBody>
      </p:sp>
      <p:sp>
        <p:nvSpPr>
          <p:cNvPr id="15" name="TextBox 14">
            <a:extLst>
              <a:ext uri="{FF2B5EF4-FFF2-40B4-BE49-F238E27FC236}">
                <a16:creationId xmlns:a16="http://schemas.microsoft.com/office/drawing/2014/main" id="{F6D1F438-F4FD-4074-8D9E-94DE8EF6240D}"/>
              </a:ext>
            </a:extLst>
          </p:cNvPr>
          <p:cNvSpPr txBox="1"/>
          <p:nvPr/>
        </p:nvSpPr>
        <p:spPr>
          <a:xfrm>
            <a:off x="6291714" y="2400291"/>
            <a:ext cx="1427356" cy="769441"/>
          </a:xfrm>
          <a:prstGeom prst="rect">
            <a:avLst/>
          </a:prstGeom>
          <a:noFill/>
        </p:spPr>
        <p:txBody>
          <a:bodyPr wrap="square" rtlCol="0">
            <a:spAutoFit/>
          </a:bodyPr>
          <a:lstStyle/>
          <a:p>
            <a:pPr algn="ctr"/>
            <a:r>
              <a:rPr lang="en-US" sz="4400" b="1" dirty="0"/>
              <a:t>2</a:t>
            </a:r>
            <a:endParaRPr lang="en-CA" sz="4400" b="1" dirty="0"/>
          </a:p>
        </p:txBody>
      </p:sp>
      <p:sp>
        <p:nvSpPr>
          <p:cNvPr id="17" name="TextBox 16">
            <a:extLst>
              <a:ext uri="{FF2B5EF4-FFF2-40B4-BE49-F238E27FC236}">
                <a16:creationId xmlns:a16="http://schemas.microsoft.com/office/drawing/2014/main" id="{5816F267-0519-4EC6-A184-19E197ED4EE1}"/>
              </a:ext>
            </a:extLst>
          </p:cNvPr>
          <p:cNvSpPr txBox="1"/>
          <p:nvPr/>
        </p:nvSpPr>
        <p:spPr>
          <a:xfrm>
            <a:off x="6291714" y="177596"/>
            <a:ext cx="1427356" cy="769441"/>
          </a:xfrm>
          <a:prstGeom prst="rect">
            <a:avLst/>
          </a:prstGeom>
          <a:noFill/>
        </p:spPr>
        <p:txBody>
          <a:bodyPr wrap="square" rtlCol="0">
            <a:spAutoFit/>
          </a:bodyPr>
          <a:lstStyle/>
          <a:p>
            <a:pPr algn="ctr"/>
            <a:r>
              <a:rPr lang="en-US" sz="4400" b="1" dirty="0"/>
              <a:t>3</a:t>
            </a:r>
            <a:endParaRPr lang="en-CA" sz="4400" b="1" dirty="0"/>
          </a:p>
        </p:txBody>
      </p:sp>
      <p:sp>
        <p:nvSpPr>
          <p:cNvPr id="19" name="TextBox 18">
            <a:extLst>
              <a:ext uri="{FF2B5EF4-FFF2-40B4-BE49-F238E27FC236}">
                <a16:creationId xmlns:a16="http://schemas.microsoft.com/office/drawing/2014/main" id="{305DDDAD-5CD2-4AFD-8093-0ABB48272F27}"/>
              </a:ext>
            </a:extLst>
          </p:cNvPr>
          <p:cNvSpPr txBox="1"/>
          <p:nvPr/>
        </p:nvSpPr>
        <p:spPr>
          <a:xfrm>
            <a:off x="6314844" y="5366474"/>
            <a:ext cx="1427356" cy="769441"/>
          </a:xfrm>
          <a:prstGeom prst="rect">
            <a:avLst/>
          </a:prstGeom>
          <a:noFill/>
        </p:spPr>
        <p:txBody>
          <a:bodyPr wrap="square" rtlCol="0">
            <a:spAutoFit/>
          </a:bodyPr>
          <a:lstStyle/>
          <a:p>
            <a:pPr algn="ctr"/>
            <a:r>
              <a:rPr lang="en-US" sz="4400" b="1" dirty="0"/>
              <a:t>0</a:t>
            </a:r>
            <a:endParaRPr lang="en-CA" sz="4400" b="1" dirty="0"/>
          </a:p>
        </p:txBody>
      </p:sp>
      <p:sp>
        <p:nvSpPr>
          <p:cNvPr id="21" name="TextBox 20">
            <a:extLst>
              <a:ext uri="{FF2B5EF4-FFF2-40B4-BE49-F238E27FC236}">
                <a16:creationId xmlns:a16="http://schemas.microsoft.com/office/drawing/2014/main" id="{2C5AA8DA-9D0D-4DDB-BC8B-2E7DA8D1C10E}"/>
              </a:ext>
            </a:extLst>
          </p:cNvPr>
          <p:cNvSpPr txBox="1"/>
          <p:nvPr/>
        </p:nvSpPr>
        <p:spPr>
          <a:xfrm>
            <a:off x="6274238" y="3841683"/>
            <a:ext cx="1427356" cy="769441"/>
          </a:xfrm>
          <a:prstGeom prst="rect">
            <a:avLst/>
          </a:prstGeom>
          <a:noFill/>
        </p:spPr>
        <p:txBody>
          <a:bodyPr wrap="square" rtlCol="0">
            <a:spAutoFit/>
          </a:bodyPr>
          <a:lstStyle/>
          <a:p>
            <a:pPr algn="ctr"/>
            <a:r>
              <a:rPr lang="en-US" sz="4400" b="1" dirty="0"/>
              <a:t>2</a:t>
            </a:r>
            <a:endParaRPr lang="en-CA" sz="4400" b="1" dirty="0"/>
          </a:p>
        </p:txBody>
      </p:sp>
      <p:sp>
        <p:nvSpPr>
          <p:cNvPr id="22" name="TextBox 21">
            <a:extLst>
              <a:ext uri="{FF2B5EF4-FFF2-40B4-BE49-F238E27FC236}">
                <a16:creationId xmlns:a16="http://schemas.microsoft.com/office/drawing/2014/main" id="{CB092457-FFB1-4387-9D8D-93051C264BC0}"/>
              </a:ext>
            </a:extLst>
          </p:cNvPr>
          <p:cNvSpPr txBox="1"/>
          <p:nvPr/>
        </p:nvSpPr>
        <p:spPr>
          <a:xfrm>
            <a:off x="6366604" y="930553"/>
            <a:ext cx="1427356" cy="769441"/>
          </a:xfrm>
          <a:prstGeom prst="rect">
            <a:avLst/>
          </a:prstGeom>
          <a:noFill/>
        </p:spPr>
        <p:txBody>
          <a:bodyPr wrap="square" rtlCol="0">
            <a:spAutoFit/>
          </a:bodyPr>
          <a:lstStyle/>
          <a:p>
            <a:pPr algn="ctr"/>
            <a:r>
              <a:rPr lang="en-US" sz="4400" b="1" dirty="0"/>
              <a:t>3</a:t>
            </a:r>
            <a:endParaRPr lang="en-CA" sz="4400" b="1" dirty="0"/>
          </a:p>
        </p:txBody>
      </p:sp>
      <p:sp>
        <p:nvSpPr>
          <p:cNvPr id="23" name="TextBox 22">
            <a:extLst>
              <a:ext uri="{FF2B5EF4-FFF2-40B4-BE49-F238E27FC236}">
                <a16:creationId xmlns:a16="http://schemas.microsoft.com/office/drawing/2014/main" id="{F74C5A3F-F759-4639-A57C-79DA38D9C91A}"/>
              </a:ext>
            </a:extLst>
          </p:cNvPr>
          <p:cNvSpPr txBox="1"/>
          <p:nvPr/>
        </p:nvSpPr>
        <p:spPr>
          <a:xfrm>
            <a:off x="6274238" y="3144073"/>
            <a:ext cx="1427356" cy="769441"/>
          </a:xfrm>
          <a:prstGeom prst="rect">
            <a:avLst/>
          </a:prstGeom>
          <a:noFill/>
        </p:spPr>
        <p:txBody>
          <a:bodyPr wrap="square" rtlCol="0">
            <a:spAutoFit/>
          </a:bodyPr>
          <a:lstStyle/>
          <a:p>
            <a:pPr algn="ctr"/>
            <a:r>
              <a:rPr lang="en-US" sz="4400" b="1" dirty="0"/>
              <a:t>3</a:t>
            </a:r>
            <a:endParaRPr lang="en-CA" sz="4400" b="1" dirty="0"/>
          </a:p>
        </p:txBody>
      </p:sp>
      <p:sp>
        <p:nvSpPr>
          <p:cNvPr id="24" name="TextBox 23">
            <a:extLst>
              <a:ext uri="{FF2B5EF4-FFF2-40B4-BE49-F238E27FC236}">
                <a16:creationId xmlns:a16="http://schemas.microsoft.com/office/drawing/2014/main" id="{65B149A6-C3ED-47A4-8D1B-6A7E34910155}"/>
              </a:ext>
            </a:extLst>
          </p:cNvPr>
          <p:cNvSpPr txBox="1"/>
          <p:nvPr/>
        </p:nvSpPr>
        <p:spPr>
          <a:xfrm>
            <a:off x="6314844" y="4568163"/>
            <a:ext cx="1427356" cy="769441"/>
          </a:xfrm>
          <a:prstGeom prst="rect">
            <a:avLst/>
          </a:prstGeom>
          <a:noFill/>
        </p:spPr>
        <p:txBody>
          <a:bodyPr wrap="square" rtlCol="0">
            <a:spAutoFit/>
          </a:bodyPr>
          <a:lstStyle/>
          <a:p>
            <a:pPr algn="ctr"/>
            <a:r>
              <a:rPr lang="en-US" sz="4400" b="1" dirty="0"/>
              <a:t>3</a:t>
            </a:r>
            <a:endParaRPr lang="en-CA" sz="4400" b="1" dirty="0"/>
          </a:p>
        </p:txBody>
      </p:sp>
    </p:spTree>
    <p:extLst>
      <p:ext uri="{BB962C8B-B14F-4D97-AF65-F5344CB8AC3E}">
        <p14:creationId xmlns:p14="http://schemas.microsoft.com/office/powerpoint/2010/main" val="370274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ght queens puzzle - Wikipedia">
            <a:extLst>
              <a:ext uri="{FF2B5EF4-FFF2-40B4-BE49-F238E27FC236}">
                <a16:creationId xmlns:a16="http://schemas.microsoft.com/office/drawing/2014/main" id="{19315A5A-5B4D-488A-9F93-5A7840D58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518" y="224882"/>
            <a:ext cx="5889702" cy="5889702"/>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Crown with solid fill">
            <a:extLst>
              <a:ext uri="{FF2B5EF4-FFF2-40B4-BE49-F238E27FC236}">
                <a16:creationId xmlns:a16="http://schemas.microsoft.com/office/drawing/2014/main" id="{33B9B8BC-F59F-440B-AA5B-E1F1F1C2B10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75518" y="931127"/>
            <a:ext cx="720000" cy="720000"/>
          </a:xfrm>
          <a:prstGeom prst="rect">
            <a:avLst/>
          </a:prstGeom>
        </p:spPr>
      </p:pic>
      <p:pic>
        <p:nvPicPr>
          <p:cNvPr id="8" name="Graphic 7" descr="Crown with solid fill">
            <a:extLst>
              <a:ext uri="{FF2B5EF4-FFF2-40B4-BE49-F238E27FC236}">
                <a16:creationId xmlns:a16="http://schemas.microsoft.com/office/drawing/2014/main" id="{F82BBB56-539F-4E64-9BC8-0FFFD6FB68A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4238" y="2341200"/>
            <a:ext cx="720000" cy="720000"/>
          </a:xfrm>
          <a:prstGeom prst="rect">
            <a:avLst/>
          </a:prstGeom>
        </p:spPr>
      </p:pic>
      <p:pic>
        <p:nvPicPr>
          <p:cNvPr id="9" name="Graphic 8" descr="Crown with solid fill">
            <a:extLst>
              <a:ext uri="{FF2B5EF4-FFF2-40B4-BE49-F238E27FC236}">
                <a16:creationId xmlns:a16="http://schemas.microsoft.com/office/drawing/2014/main" id="{9E07274C-8374-419C-85F6-6637A5D2397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0318" y="3169733"/>
            <a:ext cx="720000" cy="720000"/>
          </a:xfrm>
          <a:prstGeom prst="rect">
            <a:avLst/>
          </a:prstGeom>
        </p:spPr>
      </p:pic>
      <p:pic>
        <p:nvPicPr>
          <p:cNvPr id="10" name="Graphic 9" descr="Crown with solid fill">
            <a:extLst>
              <a:ext uri="{FF2B5EF4-FFF2-40B4-BE49-F238E27FC236}">
                <a16:creationId xmlns:a16="http://schemas.microsoft.com/office/drawing/2014/main" id="{24B323A3-2FB1-4BB0-A736-EABA01BECC7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7215" y="4594301"/>
            <a:ext cx="720000" cy="720000"/>
          </a:xfrm>
          <a:prstGeom prst="rect">
            <a:avLst/>
          </a:prstGeom>
        </p:spPr>
      </p:pic>
      <p:pic>
        <p:nvPicPr>
          <p:cNvPr id="11" name="Graphic 10" descr="Crown with solid fill">
            <a:extLst>
              <a:ext uri="{FF2B5EF4-FFF2-40B4-BE49-F238E27FC236}">
                <a16:creationId xmlns:a16="http://schemas.microsoft.com/office/drawing/2014/main" id="{31606F63-889A-44F4-8009-8F0C991CA0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4238" y="156117"/>
            <a:ext cx="720000" cy="720000"/>
          </a:xfrm>
          <a:prstGeom prst="rect">
            <a:avLst/>
          </a:prstGeom>
        </p:spPr>
      </p:pic>
      <p:pic>
        <p:nvPicPr>
          <p:cNvPr id="12" name="Graphic 11" descr="Crown with solid fill">
            <a:extLst>
              <a:ext uri="{FF2B5EF4-FFF2-40B4-BE49-F238E27FC236}">
                <a16:creationId xmlns:a16="http://schemas.microsoft.com/office/drawing/2014/main" id="{BD3BB39C-562E-490F-891C-3C8BB17271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6523" y="3819293"/>
            <a:ext cx="720000" cy="720000"/>
          </a:xfrm>
          <a:prstGeom prst="rect">
            <a:avLst/>
          </a:prstGeom>
        </p:spPr>
      </p:pic>
      <p:pic>
        <p:nvPicPr>
          <p:cNvPr id="13" name="Graphic 12" descr="Crown with solid fill">
            <a:extLst>
              <a:ext uri="{FF2B5EF4-FFF2-40B4-BE49-F238E27FC236}">
                <a16:creationId xmlns:a16="http://schemas.microsoft.com/office/drawing/2014/main" id="{5B27590E-1B1E-4796-866E-8646C933E78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5220" y="1662088"/>
            <a:ext cx="720000" cy="720000"/>
          </a:xfrm>
          <a:prstGeom prst="rect">
            <a:avLst/>
          </a:prstGeom>
        </p:spPr>
      </p:pic>
      <p:sp>
        <p:nvSpPr>
          <p:cNvPr id="6" name="TextBox 5">
            <a:extLst>
              <a:ext uri="{FF2B5EF4-FFF2-40B4-BE49-F238E27FC236}">
                <a16:creationId xmlns:a16="http://schemas.microsoft.com/office/drawing/2014/main" id="{1993C551-47A7-410B-9E36-49246ED38522}"/>
              </a:ext>
            </a:extLst>
          </p:cNvPr>
          <p:cNvSpPr txBox="1"/>
          <p:nvPr/>
        </p:nvSpPr>
        <p:spPr>
          <a:xfrm>
            <a:off x="2157572" y="6183349"/>
            <a:ext cx="8040029" cy="523220"/>
          </a:xfrm>
          <a:prstGeom prst="rect">
            <a:avLst/>
          </a:prstGeom>
          <a:noFill/>
        </p:spPr>
        <p:txBody>
          <a:bodyPr wrap="square" rtlCol="0">
            <a:spAutoFit/>
          </a:bodyPr>
          <a:lstStyle/>
          <a:p>
            <a:pPr algn="ctr"/>
            <a:r>
              <a:rPr lang="en-US" sz="2800" dirty="0"/>
              <a:t>Complete solution!!</a:t>
            </a:r>
            <a:endParaRPr lang="en-CA" sz="2800" dirty="0"/>
          </a:p>
        </p:txBody>
      </p:sp>
      <p:sp>
        <p:nvSpPr>
          <p:cNvPr id="14" name="TextBox 13">
            <a:extLst>
              <a:ext uri="{FF2B5EF4-FFF2-40B4-BE49-F238E27FC236}">
                <a16:creationId xmlns:a16="http://schemas.microsoft.com/office/drawing/2014/main" id="{E0875EA3-3F45-460C-9D19-BCD578AE0816}"/>
              </a:ext>
            </a:extLst>
          </p:cNvPr>
          <p:cNvSpPr txBox="1"/>
          <p:nvPr/>
        </p:nvSpPr>
        <p:spPr>
          <a:xfrm>
            <a:off x="490654" y="516117"/>
            <a:ext cx="1427356" cy="769441"/>
          </a:xfrm>
          <a:prstGeom prst="rect">
            <a:avLst/>
          </a:prstGeom>
          <a:noFill/>
        </p:spPr>
        <p:txBody>
          <a:bodyPr wrap="square" rtlCol="0">
            <a:spAutoFit/>
          </a:bodyPr>
          <a:lstStyle/>
          <a:p>
            <a:pPr algn="ctr"/>
            <a:r>
              <a:rPr lang="en-US" sz="4400" b="1" dirty="0"/>
              <a:t>6</a:t>
            </a:r>
            <a:endParaRPr lang="en-CA" sz="4400" b="1" dirty="0"/>
          </a:p>
        </p:txBody>
      </p:sp>
      <p:pic>
        <p:nvPicPr>
          <p:cNvPr id="20" name="Graphic 19" descr="Crown with solid fill">
            <a:extLst>
              <a:ext uri="{FF2B5EF4-FFF2-40B4-BE49-F238E27FC236}">
                <a16:creationId xmlns:a16="http://schemas.microsoft.com/office/drawing/2014/main" id="{B3A41033-4DDD-4680-8EA8-94965D93DBC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4238" y="5394584"/>
            <a:ext cx="720000" cy="720000"/>
          </a:xfrm>
          <a:prstGeom prst="rect">
            <a:avLst/>
          </a:prstGeom>
        </p:spPr>
      </p:pic>
    </p:spTree>
    <p:extLst>
      <p:ext uri="{BB962C8B-B14F-4D97-AF65-F5344CB8AC3E}">
        <p14:creationId xmlns:p14="http://schemas.microsoft.com/office/powerpoint/2010/main" val="180109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839B-8F7D-B0AB-D3C2-CBF65F2F093C}"/>
              </a:ext>
            </a:extLst>
          </p:cNvPr>
          <p:cNvSpPr>
            <a:spLocks noGrp="1"/>
          </p:cNvSpPr>
          <p:nvPr>
            <p:ph type="title"/>
          </p:nvPr>
        </p:nvSpPr>
        <p:spPr/>
        <p:txBody>
          <a:bodyPr/>
          <a:lstStyle/>
          <a:p>
            <a:r>
              <a:rPr lang="en-US" dirty="0"/>
              <a:t>Form of Intelligence</a:t>
            </a:r>
          </a:p>
        </p:txBody>
      </p:sp>
      <p:sp>
        <p:nvSpPr>
          <p:cNvPr id="3" name="Content Placeholder 2">
            <a:extLst>
              <a:ext uri="{FF2B5EF4-FFF2-40B4-BE49-F238E27FC236}">
                <a16:creationId xmlns:a16="http://schemas.microsoft.com/office/drawing/2014/main" id="{B8295CA4-8A2D-754C-BB3C-7DE88A96587C}"/>
              </a:ext>
            </a:extLst>
          </p:cNvPr>
          <p:cNvSpPr>
            <a:spLocks noGrp="1"/>
          </p:cNvSpPr>
          <p:nvPr>
            <p:ph idx="1"/>
          </p:nvPr>
        </p:nvSpPr>
        <p:spPr/>
        <p:txBody>
          <a:bodyPr>
            <a:normAutofit/>
          </a:bodyPr>
          <a:lstStyle/>
          <a:p>
            <a:r>
              <a:rPr lang="en-US" dirty="0">
                <a:solidFill>
                  <a:srgbClr val="FF0000"/>
                </a:solidFill>
              </a:rPr>
              <a:t>Artificial narrow intelligence </a:t>
            </a:r>
            <a:r>
              <a:rPr lang="en-US" dirty="0"/>
              <a:t>(ANI): This specifies an AI agent that exceeds human-expert-level capabilities and skills in a narrow field. AlphaZero can be considered an ANI in Go, chess, and shogi. An algorithmic stock-trading AI agent that realizes a net return of consistently 100% per year on the invested capital could be considered an ANI.</a:t>
            </a:r>
          </a:p>
          <a:p>
            <a:r>
              <a:rPr lang="en-US" i="1" dirty="0">
                <a:solidFill>
                  <a:srgbClr val="FF0000"/>
                </a:solidFill>
                <a:effectLst/>
              </a:rPr>
              <a:t>Artificial general intelligence </a:t>
            </a:r>
            <a:r>
              <a:rPr lang="en-US" i="1" dirty="0">
                <a:effectLst/>
              </a:rPr>
              <a:t>(AGI) : </a:t>
            </a:r>
            <a:r>
              <a:rPr lang="en-US" dirty="0">
                <a:effectLst/>
              </a:rPr>
              <a:t>This specifies an AI agent that reaches human-level intelligence in any field, such as chess, mathematics, text composition, or finance, and might exceed human-level intelligence in some other domains. </a:t>
            </a:r>
          </a:p>
          <a:p>
            <a:r>
              <a:rPr lang="en-US" i="1" dirty="0">
                <a:solidFill>
                  <a:srgbClr val="FF0000"/>
                </a:solidFill>
                <a:effectLst/>
              </a:rPr>
              <a:t>Superintelligence</a:t>
            </a:r>
            <a:r>
              <a:rPr lang="en-US" i="1" dirty="0">
                <a:effectLst/>
              </a:rPr>
              <a:t> (SI) : </a:t>
            </a:r>
            <a:r>
              <a:rPr lang="en-US" dirty="0">
                <a:effectLst/>
              </a:rPr>
              <a:t>This specifies an intellect or AI agent that exceeds human-level intelligence in any respect. </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7C4F2959-1EEC-96E0-5270-0EB52A2A9C4F}"/>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F2568067-DAE9-E851-F3AF-374BA6102DA9}"/>
              </a:ext>
            </a:extLst>
          </p:cNvPr>
          <p:cNvSpPr>
            <a:spLocks noGrp="1"/>
          </p:cNvSpPr>
          <p:nvPr>
            <p:ph type="sldNum" sz="quarter" idx="12"/>
          </p:nvPr>
        </p:nvSpPr>
        <p:spPr/>
        <p:txBody>
          <a:bodyPr/>
          <a:lstStyle/>
          <a:p>
            <a:fld id="{270120A2-F708-4D21-AF84-DA39ED789A47}" type="slidenum">
              <a:rPr lang="en-US" smtClean="0"/>
              <a:t>3</a:t>
            </a:fld>
            <a:endParaRPr lang="en-US" dirty="0"/>
          </a:p>
        </p:txBody>
      </p:sp>
    </p:spTree>
    <p:extLst>
      <p:ext uri="{BB962C8B-B14F-4D97-AF65-F5344CB8AC3E}">
        <p14:creationId xmlns:p14="http://schemas.microsoft.com/office/powerpoint/2010/main" val="64803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85D0-E301-FBD7-EDA1-A4A485E7814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D2AF6B9-2311-F6E3-3B53-9709EF0C7235}"/>
              </a:ext>
            </a:extLst>
          </p:cNvPr>
          <p:cNvSpPr>
            <a:spLocks noGrp="1"/>
          </p:cNvSpPr>
          <p:nvPr>
            <p:ph idx="1"/>
          </p:nvPr>
        </p:nvSpPr>
        <p:spPr/>
        <p:txBody>
          <a:bodyPr>
            <a:normAutofit/>
          </a:bodyPr>
          <a:lstStyle/>
          <a:p>
            <a:r>
              <a:rPr lang="en-US" sz="3600" dirty="0">
                <a:effectLst/>
                <a:latin typeface="MinionPro"/>
              </a:rPr>
              <a:t>An ANI can reach a complex goal in a narrow field on a level higher than any human. </a:t>
            </a:r>
          </a:p>
          <a:p>
            <a:r>
              <a:rPr lang="en-US" sz="3600" dirty="0">
                <a:effectLst/>
                <a:latin typeface="MinionPro"/>
              </a:rPr>
              <a:t>An AGI is equally as good as any human being in achieving complex goals in a wide variety of fields. </a:t>
            </a:r>
          </a:p>
          <a:p>
            <a:r>
              <a:rPr lang="en-US" sz="3600" dirty="0">
                <a:effectLst/>
                <a:latin typeface="MinionPro"/>
              </a:rPr>
              <a:t>Finally, a superintelligence is significantly better at achieving complex goals in almost any conceivable field than any human being or even a collective of human beings. </a:t>
            </a:r>
            <a:endParaRPr lang="en-US" sz="4800" dirty="0"/>
          </a:p>
          <a:p>
            <a:endParaRPr lang="en-US" sz="4800" dirty="0"/>
          </a:p>
        </p:txBody>
      </p:sp>
      <p:sp>
        <p:nvSpPr>
          <p:cNvPr id="4" name="Footer Placeholder 3">
            <a:extLst>
              <a:ext uri="{FF2B5EF4-FFF2-40B4-BE49-F238E27FC236}">
                <a16:creationId xmlns:a16="http://schemas.microsoft.com/office/drawing/2014/main" id="{1A5F1603-EF4D-34A3-DB65-3E711713BCBC}"/>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0E761523-07C4-F66B-BA48-E14829E69950}"/>
              </a:ext>
            </a:extLst>
          </p:cNvPr>
          <p:cNvSpPr>
            <a:spLocks noGrp="1"/>
          </p:cNvSpPr>
          <p:nvPr>
            <p:ph type="sldNum" sz="quarter" idx="12"/>
          </p:nvPr>
        </p:nvSpPr>
        <p:spPr/>
        <p:txBody>
          <a:bodyPr/>
          <a:lstStyle/>
          <a:p>
            <a:fld id="{270120A2-F708-4D21-AF84-DA39ED789A47}" type="slidenum">
              <a:rPr lang="en-US" smtClean="0"/>
              <a:t>4</a:t>
            </a:fld>
            <a:endParaRPr lang="en-US" dirty="0"/>
          </a:p>
        </p:txBody>
      </p:sp>
    </p:spTree>
    <p:extLst>
      <p:ext uri="{BB962C8B-B14F-4D97-AF65-F5344CB8AC3E}">
        <p14:creationId xmlns:p14="http://schemas.microsoft.com/office/powerpoint/2010/main" val="329951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D82B-F921-C551-027B-727B3A9D8626}"/>
              </a:ext>
            </a:extLst>
          </p:cNvPr>
          <p:cNvSpPr>
            <a:spLocks noGrp="1"/>
          </p:cNvSpPr>
          <p:nvPr>
            <p:ph type="title"/>
          </p:nvPr>
        </p:nvSpPr>
        <p:spPr/>
        <p:txBody>
          <a:bodyPr/>
          <a:lstStyle/>
          <a:p>
            <a:r>
              <a:rPr lang="en-US" dirty="0"/>
              <a:t>Singularity</a:t>
            </a:r>
          </a:p>
        </p:txBody>
      </p:sp>
      <p:sp>
        <p:nvSpPr>
          <p:cNvPr id="3" name="Content Placeholder 2">
            <a:extLst>
              <a:ext uri="{FF2B5EF4-FFF2-40B4-BE49-F238E27FC236}">
                <a16:creationId xmlns:a16="http://schemas.microsoft.com/office/drawing/2014/main" id="{F2C145B2-1A1A-C822-312B-417EBD3BC31E}"/>
              </a:ext>
            </a:extLst>
          </p:cNvPr>
          <p:cNvSpPr>
            <a:spLocks noGrp="1"/>
          </p:cNvSpPr>
          <p:nvPr>
            <p:ph idx="1"/>
          </p:nvPr>
        </p:nvSpPr>
        <p:spPr/>
        <p:txBody>
          <a:bodyPr>
            <a:normAutofit/>
          </a:bodyPr>
          <a:lstStyle/>
          <a:p>
            <a:r>
              <a:rPr lang="en-US" sz="2400" dirty="0">
                <a:effectLst/>
                <a:latin typeface="MinionPro"/>
              </a:rPr>
              <a:t>The fact that there are many paths that lead to superintelligence should increase our confidence that we will eventually get there. If one path turns out to be blocked, we can still progress. Nick Bostrom (2014) </a:t>
            </a:r>
            <a:endParaRPr lang="en-US" sz="3600" dirty="0"/>
          </a:p>
          <a:p>
            <a:r>
              <a:rPr lang="en-US" sz="2400" dirty="0">
                <a:effectLst/>
                <a:latin typeface="MinionPro"/>
              </a:rPr>
              <a:t>There are multiple definitions for the term </a:t>
            </a:r>
            <a:r>
              <a:rPr lang="en-US" sz="2400" i="1" dirty="0">
                <a:effectLst/>
                <a:latin typeface="MinionPro"/>
              </a:rPr>
              <a:t>technological singularity</a:t>
            </a:r>
            <a:r>
              <a:rPr lang="en-US" sz="2400" dirty="0">
                <a:effectLst/>
                <a:latin typeface="MinionPro"/>
              </a:rPr>
              <a:t>. Its use dates back at least to the article by Vinge (1993), which the author provocatively begins like this: </a:t>
            </a:r>
            <a:endParaRPr lang="en-US" sz="3600" dirty="0"/>
          </a:p>
          <a:p>
            <a:pPr marL="457200" lvl="1" indent="0">
              <a:buNone/>
            </a:pPr>
            <a:r>
              <a:rPr lang="en-US" sz="1800" dirty="0">
                <a:effectLst/>
                <a:latin typeface="MinionPro"/>
              </a:rPr>
              <a:t>Within thirty years, we will have the technological means to create superhuman intelligence. Shortly after, the human era will be ended. </a:t>
            </a:r>
            <a:endParaRPr lang="en-US" sz="3200" dirty="0"/>
          </a:p>
          <a:p>
            <a:r>
              <a:rPr lang="en-US" sz="2400" dirty="0">
                <a:latin typeface="MinionPro"/>
              </a:rPr>
              <a:t>T</a:t>
            </a:r>
            <a:r>
              <a:rPr lang="en-US" sz="2400" dirty="0">
                <a:effectLst/>
                <a:latin typeface="MinionPro"/>
              </a:rPr>
              <a:t>echnological singularity refers to a point in time at which certain machines achieve superhuman intelligence or superintelligence.</a:t>
            </a:r>
          </a:p>
          <a:p>
            <a:r>
              <a:rPr lang="en-US" sz="2400" dirty="0">
                <a:effectLst/>
                <a:latin typeface="MinionPro"/>
              </a:rPr>
              <a:t>The expression </a:t>
            </a:r>
            <a:r>
              <a:rPr lang="en-US" sz="2400" i="1" dirty="0">
                <a:effectLst/>
                <a:latin typeface="MinionPro"/>
              </a:rPr>
              <a:t>of technological singularity itself originates in the concept of</a:t>
            </a:r>
            <a:r>
              <a:rPr lang="en-US" sz="2400" dirty="0">
                <a:effectLst/>
                <a:latin typeface="MinionPro"/>
              </a:rPr>
              <a:t> </a:t>
            </a:r>
            <a:r>
              <a:rPr lang="en-US" sz="2400" i="1" dirty="0">
                <a:effectLst/>
                <a:latin typeface="MinionPro"/>
              </a:rPr>
              <a:t>singularity </a:t>
            </a:r>
            <a:r>
              <a:rPr lang="en-US" sz="2400" dirty="0">
                <a:effectLst/>
                <a:latin typeface="MinionPro"/>
              </a:rPr>
              <a:t>in physics. It refers to the center of a black hole, where mass is highly concentrated, gravitation becomes infinite, and traditional laws of physics break down. </a:t>
            </a:r>
          </a:p>
          <a:p>
            <a:r>
              <a:rPr lang="en-US" sz="2400" dirty="0">
                <a:effectLst/>
                <a:latin typeface="MinionPro"/>
              </a:rPr>
              <a:t>The beginning of the universe, the so-called Big Bang, is also called a singularity. </a:t>
            </a:r>
            <a:endParaRPr lang="en-US" sz="3600" dirty="0"/>
          </a:p>
          <a:p>
            <a:endParaRPr lang="en-US" sz="3600" dirty="0"/>
          </a:p>
          <a:p>
            <a:endParaRPr lang="en-US" sz="3600" dirty="0"/>
          </a:p>
        </p:txBody>
      </p:sp>
      <p:sp>
        <p:nvSpPr>
          <p:cNvPr id="4" name="Footer Placeholder 3">
            <a:extLst>
              <a:ext uri="{FF2B5EF4-FFF2-40B4-BE49-F238E27FC236}">
                <a16:creationId xmlns:a16="http://schemas.microsoft.com/office/drawing/2014/main" id="{98CC1DF5-7C08-5902-3E8A-74698BCF4126}"/>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EE12C4A5-7BC3-EFB2-B505-C01CB10E2455}"/>
              </a:ext>
            </a:extLst>
          </p:cNvPr>
          <p:cNvSpPr>
            <a:spLocks noGrp="1"/>
          </p:cNvSpPr>
          <p:nvPr>
            <p:ph type="sldNum" sz="quarter" idx="12"/>
          </p:nvPr>
        </p:nvSpPr>
        <p:spPr/>
        <p:txBody>
          <a:bodyPr/>
          <a:lstStyle/>
          <a:p>
            <a:fld id="{270120A2-F708-4D21-AF84-DA39ED789A47}" type="slidenum">
              <a:rPr lang="en-US" smtClean="0"/>
              <a:t>5</a:t>
            </a:fld>
            <a:endParaRPr lang="en-US" dirty="0"/>
          </a:p>
        </p:txBody>
      </p:sp>
    </p:spTree>
    <p:extLst>
      <p:ext uri="{BB962C8B-B14F-4D97-AF65-F5344CB8AC3E}">
        <p14:creationId xmlns:p14="http://schemas.microsoft.com/office/powerpoint/2010/main" val="203677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2FDC-7E67-D11D-00DC-3265ADFA277F}"/>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id="{E82697E5-1DF5-C5B9-44E6-37B1D3675321}"/>
              </a:ext>
            </a:extLst>
          </p:cNvPr>
          <p:cNvSpPr>
            <a:spLocks noGrp="1"/>
          </p:cNvSpPr>
          <p:nvPr>
            <p:ph idx="1"/>
          </p:nvPr>
        </p:nvSpPr>
        <p:spPr/>
        <p:txBody>
          <a:bodyPr>
            <a:normAutofit/>
          </a:bodyPr>
          <a:lstStyle/>
          <a:p>
            <a:r>
              <a:rPr lang="en-US" dirty="0">
                <a:effectLst/>
              </a:rPr>
              <a:t>The first major hardware push in AI came from GPUs. </a:t>
            </a:r>
          </a:p>
          <a:p>
            <a:r>
              <a:rPr lang="en-US" dirty="0">
                <a:effectLst/>
              </a:rPr>
              <a:t>Although developed originally to generate fast high-resolution graphics for computer games, modern GPUs can be used for many other purposes as well. </a:t>
            </a:r>
          </a:p>
          <a:p>
            <a:r>
              <a:rPr lang="en-US" dirty="0">
                <a:effectLst/>
              </a:rPr>
              <a:t>One of these other purposes involves linear algebra (for example, in the form of matrix multiplication), a mathematical discipline of paramount importance for AI in general and neural networks in particular. </a:t>
            </a:r>
          </a:p>
          <a:p>
            <a:r>
              <a:rPr lang="en-US" dirty="0"/>
              <a:t>In modern computing, two pivotal components—</a:t>
            </a:r>
            <a:r>
              <a:rPr lang="en-US" dirty="0">
                <a:solidFill>
                  <a:srgbClr val="FF0000"/>
                </a:solidFill>
              </a:rPr>
              <a:t>Central Processing Units </a:t>
            </a:r>
            <a:r>
              <a:rPr lang="en-US" dirty="0"/>
              <a:t>and </a:t>
            </a:r>
            <a:r>
              <a:rPr lang="en-US" dirty="0">
                <a:solidFill>
                  <a:srgbClr val="FF0000"/>
                </a:solidFill>
              </a:rPr>
              <a:t>Graphics Processing Units</a:t>
            </a:r>
            <a:r>
              <a:rPr lang="en-US" dirty="0"/>
              <a:t>—collaborate to execute a wide array of tasks, each excelling in specific operations due to their distinct architectures and functionalities.</a:t>
            </a:r>
          </a:p>
          <a:p>
            <a:endParaRPr lang="en-US" dirty="0"/>
          </a:p>
        </p:txBody>
      </p:sp>
      <p:sp>
        <p:nvSpPr>
          <p:cNvPr id="4" name="Footer Placeholder 3">
            <a:extLst>
              <a:ext uri="{FF2B5EF4-FFF2-40B4-BE49-F238E27FC236}">
                <a16:creationId xmlns:a16="http://schemas.microsoft.com/office/drawing/2014/main" id="{F6552865-9858-92D4-0A5C-422C392FB2E4}"/>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F713BA80-AAE3-5497-32FA-E34075238EC4}"/>
              </a:ext>
            </a:extLst>
          </p:cNvPr>
          <p:cNvSpPr>
            <a:spLocks noGrp="1"/>
          </p:cNvSpPr>
          <p:nvPr>
            <p:ph type="sldNum" sz="quarter" idx="12"/>
          </p:nvPr>
        </p:nvSpPr>
        <p:spPr/>
        <p:txBody>
          <a:bodyPr/>
          <a:lstStyle/>
          <a:p>
            <a:fld id="{270120A2-F708-4D21-AF84-DA39ED789A47}" type="slidenum">
              <a:rPr lang="en-US" smtClean="0"/>
              <a:t>6</a:t>
            </a:fld>
            <a:endParaRPr lang="en-US" dirty="0"/>
          </a:p>
        </p:txBody>
      </p:sp>
    </p:spTree>
    <p:extLst>
      <p:ext uri="{BB962C8B-B14F-4D97-AF65-F5344CB8AC3E}">
        <p14:creationId xmlns:p14="http://schemas.microsoft.com/office/powerpoint/2010/main" val="388518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3DFBC-288F-13A6-0DD4-7D31C71A89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AF4BB8-9339-B068-3F65-FF2463442566}"/>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id="{E047327A-5CDA-184A-5CB2-DA06DA4116CE}"/>
              </a:ext>
            </a:extLst>
          </p:cNvPr>
          <p:cNvSpPr>
            <a:spLocks noGrp="1"/>
          </p:cNvSpPr>
          <p:nvPr>
            <p:ph idx="1"/>
          </p:nvPr>
        </p:nvSpPr>
        <p:spPr/>
        <p:txBody>
          <a:bodyPr>
            <a:normAutofit/>
          </a:bodyPr>
          <a:lstStyle/>
          <a:p>
            <a:r>
              <a:rPr lang="en-US" b="1" dirty="0"/>
              <a:t>Central Processing Unit</a:t>
            </a:r>
            <a:r>
              <a:rPr lang="en-US" dirty="0"/>
              <a:t> (CPU): Often referred to as the computer's "brain, " the CPU is a general-purpose processor responsible for executing a broad spectrum of tasks. </a:t>
            </a:r>
          </a:p>
          <a:p>
            <a:r>
              <a:rPr lang="en-US" dirty="0"/>
              <a:t>It comprises a few powerful cores optimized for sequential processing, enabling efficient handling of complex computations and logical operations. </a:t>
            </a:r>
          </a:p>
          <a:p>
            <a:r>
              <a:rPr lang="en-US" dirty="0"/>
              <a:t>CPUs manage system operations, run applications, and coordinate communication between computer components.</a:t>
            </a:r>
          </a:p>
          <a:p>
            <a:r>
              <a:rPr lang="en-US" dirty="0"/>
              <a:t> In a typical laptop, the central processing unit usually features between 2 to 8 cores, with 4 to 6 cores being standard in mid-range models.</a:t>
            </a:r>
          </a:p>
          <a:p>
            <a:endParaRPr lang="en-US" dirty="0"/>
          </a:p>
          <a:p>
            <a:endParaRPr lang="en-US" dirty="0"/>
          </a:p>
        </p:txBody>
      </p:sp>
      <p:sp>
        <p:nvSpPr>
          <p:cNvPr id="4" name="Footer Placeholder 3">
            <a:extLst>
              <a:ext uri="{FF2B5EF4-FFF2-40B4-BE49-F238E27FC236}">
                <a16:creationId xmlns:a16="http://schemas.microsoft.com/office/drawing/2014/main" id="{3377A5E8-C9EE-D36E-CDAD-E12495D907E5}"/>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3883985E-B754-1FAC-5CA7-F79BAF72F1AB}"/>
              </a:ext>
            </a:extLst>
          </p:cNvPr>
          <p:cNvSpPr>
            <a:spLocks noGrp="1"/>
          </p:cNvSpPr>
          <p:nvPr>
            <p:ph type="sldNum" sz="quarter" idx="12"/>
          </p:nvPr>
        </p:nvSpPr>
        <p:spPr/>
        <p:txBody>
          <a:bodyPr/>
          <a:lstStyle/>
          <a:p>
            <a:fld id="{270120A2-F708-4D21-AF84-DA39ED789A47}" type="slidenum">
              <a:rPr lang="en-US" smtClean="0"/>
              <a:t>7</a:t>
            </a:fld>
            <a:endParaRPr lang="en-US" dirty="0"/>
          </a:p>
        </p:txBody>
      </p:sp>
    </p:spTree>
    <p:extLst>
      <p:ext uri="{BB962C8B-B14F-4D97-AF65-F5344CB8AC3E}">
        <p14:creationId xmlns:p14="http://schemas.microsoft.com/office/powerpoint/2010/main" val="27728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CD7B9-CFFD-6918-662E-135F3594D1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949ACF-F924-F38D-9F8A-961629625BA1}"/>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id="{899B2C22-246F-4B34-47C9-94656E823961}"/>
              </a:ext>
            </a:extLst>
          </p:cNvPr>
          <p:cNvSpPr>
            <a:spLocks noGrp="1"/>
          </p:cNvSpPr>
          <p:nvPr>
            <p:ph idx="1"/>
          </p:nvPr>
        </p:nvSpPr>
        <p:spPr/>
        <p:txBody>
          <a:bodyPr>
            <a:normAutofit fontScale="92500" lnSpcReduction="10000"/>
          </a:bodyPr>
          <a:lstStyle/>
          <a:p>
            <a:r>
              <a:rPr lang="en-US" b="1" dirty="0"/>
              <a:t>Graphics Processing Unit </a:t>
            </a:r>
            <a:r>
              <a:rPr lang="en-US" dirty="0"/>
              <a:t>(GPU): GPUs are specialized processors designed to handle tasks involving parallel processing, mainly graphics and image rendering. </a:t>
            </a:r>
          </a:p>
          <a:p>
            <a:r>
              <a:rPr lang="en-US" dirty="0"/>
              <a:t>They consist of thousands of smaller, efficient cores capable of performing multiple operations simultaneously, making them ideal for rendering high-resolution images, processing videos, and executing complex algorithms in parallel. </a:t>
            </a:r>
          </a:p>
          <a:p>
            <a:r>
              <a:rPr lang="en-US" dirty="0"/>
              <a:t>Most laptops come with an integrated GPU built into the CPU, sufficient for standard computing needs. </a:t>
            </a:r>
          </a:p>
          <a:p>
            <a:r>
              <a:rPr lang="en-US" dirty="0"/>
              <a:t>However, laptops designed for gaming or professional graphics work often include a dedicated GPU from manufacturers like NVIDIA or AMD, enhancing performance in graphics-intensive applications. </a:t>
            </a:r>
          </a:p>
          <a:p>
            <a:r>
              <a:rPr lang="en-US" dirty="0"/>
              <a:t>While integrated GPUs share system memory, dedicated GPUs have their own video memory (you will see this as VRAM on ads), for improved graphics performance.  </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12202483-B373-8E4E-1EB8-D9DC004E049D}"/>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698C68F6-8DE3-CD3E-0E77-AD0086ED680A}"/>
              </a:ext>
            </a:extLst>
          </p:cNvPr>
          <p:cNvSpPr>
            <a:spLocks noGrp="1"/>
          </p:cNvSpPr>
          <p:nvPr>
            <p:ph type="sldNum" sz="quarter" idx="12"/>
          </p:nvPr>
        </p:nvSpPr>
        <p:spPr/>
        <p:txBody>
          <a:bodyPr/>
          <a:lstStyle/>
          <a:p>
            <a:fld id="{270120A2-F708-4D21-AF84-DA39ED789A47}" type="slidenum">
              <a:rPr lang="en-US" smtClean="0"/>
              <a:t>8</a:t>
            </a:fld>
            <a:endParaRPr lang="en-US" dirty="0"/>
          </a:p>
        </p:txBody>
      </p:sp>
    </p:spTree>
    <p:extLst>
      <p:ext uri="{BB962C8B-B14F-4D97-AF65-F5344CB8AC3E}">
        <p14:creationId xmlns:p14="http://schemas.microsoft.com/office/powerpoint/2010/main" val="228947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0389-2772-DB23-59B0-4806E4204BB4}"/>
              </a:ext>
            </a:extLst>
          </p:cNvPr>
          <p:cNvSpPr>
            <a:spLocks noGrp="1"/>
          </p:cNvSpPr>
          <p:nvPr>
            <p:ph type="title"/>
          </p:nvPr>
        </p:nvSpPr>
        <p:spPr/>
        <p:txBody>
          <a:bodyPr/>
          <a:lstStyle/>
          <a:p>
            <a:r>
              <a:rPr lang="en-US" dirty="0"/>
              <a:t>High Performance Computing</a:t>
            </a:r>
          </a:p>
        </p:txBody>
      </p:sp>
      <p:sp>
        <p:nvSpPr>
          <p:cNvPr id="3" name="Content Placeholder 2">
            <a:extLst>
              <a:ext uri="{FF2B5EF4-FFF2-40B4-BE49-F238E27FC236}">
                <a16:creationId xmlns:a16="http://schemas.microsoft.com/office/drawing/2014/main" id="{CF3122AF-0B6E-0396-267F-EFA09C7CE072}"/>
              </a:ext>
            </a:extLst>
          </p:cNvPr>
          <p:cNvSpPr>
            <a:spLocks noGrp="1"/>
          </p:cNvSpPr>
          <p:nvPr>
            <p:ph idx="1"/>
          </p:nvPr>
        </p:nvSpPr>
        <p:spPr/>
        <p:txBody>
          <a:bodyPr/>
          <a:lstStyle/>
          <a:p>
            <a:r>
              <a:rPr lang="en-US" dirty="0"/>
              <a:t>We use a different set of GPUs in our AI research: HPC GPUs</a:t>
            </a:r>
          </a:p>
          <a:p>
            <a:r>
              <a:rPr lang="en-US" b="1" dirty="0"/>
              <a:t>HPC GPUs:</a:t>
            </a:r>
            <a:r>
              <a:rPr lang="en-US" dirty="0"/>
              <a:t> Engineered to handle complex computational tasks such as scientific simulations, data analysis, and machine learning. These GPUs prioritize double-precision floating-point performance (FP64) and are optimized for parallel processing workloads. </a:t>
            </a:r>
          </a:p>
          <a:p>
            <a:r>
              <a:rPr lang="en-US" dirty="0"/>
              <a:t>Most importantly, </a:t>
            </a:r>
            <a:r>
              <a:rPr lang="en-US" b="1" dirty="0"/>
              <a:t>HPC GPUs </a:t>
            </a:r>
            <a:r>
              <a:rPr lang="en-US" dirty="0"/>
              <a:t>are supported by specialized drivers and software ecosystems tailored for computational workloads, such as NVIDIA's CUDA platform, facilitating the development of parallel applications.</a:t>
            </a:r>
          </a:p>
          <a:p>
            <a:r>
              <a:rPr lang="en-US" dirty="0"/>
              <a:t>https://</a:t>
            </a:r>
            <a:r>
              <a:rPr lang="en-US" dirty="0" err="1"/>
              <a:t>rci.research.ucf.edu</a:t>
            </a:r>
            <a:r>
              <a:rPr lang="en-US" dirty="0"/>
              <a:t>/resource/newton/</a:t>
            </a:r>
          </a:p>
        </p:txBody>
      </p:sp>
      <p:sp>
        <p:nvSpPr>
          <p:cNvPr id="4" name="Footer Placeholder 3">
            <a:extLst>
              <a:ext uri="{FF2B5EF4-FFF2-40B4-BE49-F238E27FC236}">
                <a16:creationId xmlns:a16="http://schemas.microsoft.com/office/drawing/2014/main" id="{A7F3E016-BA1F-553E-0F82-64ADA943E3A5}"/>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BF37530B-0FE2-7E56-87A4-C061C78C3C2A}"/>
              </a:ext>
            </a:extLst>
          </p:cNvPr>
          <p:cNvSpPr>
            <a:spLocks noGrp="1"/>
          </p:cNvSpPr>
          <p:nvPr>
            <p:ph type="sldNum" sz="quarter" idx="12"/>
          </p:nvPr>
        </p:nvSpPr>
        <p:spPr/>
        <p:txBody>
          <a:bodyPr/>
          <a:lstStyle/>
          <a:p>
            <a:fld id="{270120A2-F708-4D21-AF84-DA39ED789A47}" type="slidenum">
              <a:rPr lang="en-US" smtClean="0"/>
              <a:t>9</a:t>
            </a:fld>
            <a:endParaRPr lang="en-US" dirty="0"/>
          </a:p>
        </p:txBody>
      </p:sp>
    </p:spTree>
    <p:extLst>
      <p:ext uri="{BB962C8B-B14F-4D97-AF65-F5344CB8AC3E}">
        <p14:creationId xmlns:p14="http://schemas.microsoft.com/office/powerpoint/2010/main" val="388451590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335B74"/>
      </a:dk2>
      <a:lt2>
        <a:srgbClr val="DFE3E5"/>
      </a:lt2>
      <a:accent1>
        <a:srgbClr val="1CADE4"/>
      </a:accent1>
      <a:accent2>
        <a:srgbClr val="FF0000"/>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5970</TotalTime>
  <Words>1719</Words>
  <Application>Microsoft Macintosh PowerPoint</Application>
  <PresentationFormat>Widescreen</PresentationFormat>
  <Paragraphs>147</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MinionPro</vt:lpstr>
      <vt:lpstr>Times New Roman</vt:lpstr>
      <vt:lpstr>Wingdings</vt:lpstr>
      <vt:lpstr>Office Theme</vt:lpstr>
      <vt:lpstr>AI for Finance: Graduate Course in the Fintech Master's Program</vt:lpstr>
      <vt:lpstr>Today</vt:lpstr>
      <vt:lpstr>Form of Intelligence</vt:lpstr>
      <vt:lpstr>PowerPoint Presentation</vt:lpstr>
      <vt:lpstr>Singularity</vt:lpstr>
      <vt:lpstr>Hardware</vt:lpstr>
      <vt:lpstr>Hardware</vt:lpstr>
      <vt:lpstr>Hardware</vt:lpstr>
      <vt:lpstr>High Performance Computing</vt:lpstr>
      <vt:lpstr>Hardware – a summary</vt:lpstr>
      <vt:lpstr>Types of Data</vt:lpstr>
      <vt:lpstr>Types of learning </vt:lpstr>
      <vt:lpstr>Types of learning</vt:lpstr>
      <vt:lpstr>Types of learning</vt:lpstr>
      <vt:lpstr>AI, ML and Data Science</vt:lpstr>
      <vt:lpstr>PowerPoint Presentation</vt:lpstr>
      <vt:lpstr>Local Search</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Graph Mining:  from Social Networks and Event Logs to Blockchain</dc:title>
  <dc:creator>Akcora, Cuneyt</dc:creator>
  <cp:lastModifiedBy>Cuneyt Akcora</cp:lastModifiedBy>
  <cp:revision>197</cp:revision>
  <dcterms:created xsi:type="dcterms:W3CDTF">2018-12-05T21:20:03Z</dcterms:created>
  <dcterms:modified xsi:type="dcterms:W3CDTF">2025-01-15T16:56:12Z</dcterms:modified>
</cp:coreProperties>
</file>