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7" r:id="rId2"/>
    <p:sldId id="590" r:id="rId3"/>
    <p:sldId id="591" r:id="rId4"/>
    <p:sldId id="592" r:id="rId5"/>
    <p:sldId id="593" r:id="rId6"/>
    <p:sldId id="594" r:id="rId7"/>
    <p:sldId id="595" r:id="rId8"/>
    <p:sldId id="596" r:id="rId9"/>
    <p:sldId id="597" r:id="rId10"/>
    <p:sldId id="598" r:id="rId11"/>
    <p:sldId id="599" r:id="rId12"/>
    <p:sldId id="386" r:id="rId13"/>
    <p:sldId id="600"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cora, Cuneyt" initials="AC" lastIdx="8" clrIdx="0">
    <p:extLst>
      <p:ext uri="{19B8F6BF-5375-455C-9EA6-DF929625EA0E}">
        <p15:presenceInfo xmlns:p15="http://schemas.microsoft.com/office/powerpoint/2012/main" userId="S-1-5-21-796845957-1580818891-1343024091-41276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24"/>
    <p:restoredTop sz="94694"/>
  </p:normalViewPr>
  <p:slideViewPr>
    <p:cSldViewPr snapToGrid="0">
      <p:cViewPr varScale="1">
        <p:scale>
          <a:sx n="121" d="100"/>
          <a:sy n="121" d="100"/>
        </p:scale>
        <p:origin x="1016" y="176"/>
      </p:cViewPr>
      <p:guideLst/>
    </p:cSldViewPr>
  </p:slideViewPr>
  <p:notesTextViewPr>
    <p:cViewPr>
      <p:scale>
        <a:sx n="1" d="1"/>
        <a:sy n="1" d="1"/>
      </p:scale>
      <p:origin x="0" y="0"/>
    </p:cViewPr>
  </p:notesTextViewPr>
  <p:sorterViewPr>
    <p:cViewPr>
      <p:scale>
        <a:sx n="41" d="100"/>
        <a:sy n="41" d="100"/>
      </p:scale>
      <p:origin x="0" y="-6768"/>
    </p:cViewPr>
  </p:sorterViewPr>
  <p:notesViewPr>
    <p:cSldViewPr snapToGrid="0">
      <p:cViewPr varScale="1">
        <p:scale>
          <a:sx n="62" d="100"/>
          <a:sy n="62" d="100"/>
        </p:scale>
        <p:origin x="2371"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1CB772-3C50-4CFA-AF2B-D8F945E2FF60}" type="datetimeFigureOut">
              <a:rPr lang="en-US" smtClean="0"/>
              <a:t>1/15/25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5F06F-EE8B-4CCE-BAB0-D74E84F2E24B}" type="slidenum">
              <a:rPr lang="en-US" smtClean="0"/>
              <a:t>‹#›</a:t>
            </a:fld>
            <a:endParaRPr lang="en-US"/>
          </a:p>
        </p:txBody>
      </p:sp>
    </p:spTree>
    <p:extLst>
      <p:ext uri="{BB962C8B-B14F-4D97-AF65-F5344CB8AC3E}">
        <p14:creationId xmlns:p14="http://schemas.microsoft.com/office/powerpoint/2010/main" val="2171503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txBox="1"/>
          <p:nvPr/>
        </p:nvSpPr>
        <p:spPr>
          <a:xfrm>
            <a:off x="4278312" y="10156825"/>
            <a:ext cx="3278186" cy="531811"/>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B3B3B3"/>
              </a:buClr>
              <a:buSzPct val="25000"/>
              <a:buFont typeface="Times New Roman"/>
              <a:buNone/>
            </a:pPr>
            <a:fld id="{00000000-1234-1234-1234-123412341234}" type="slidenum">
              <a:rPr lang="en-US" sz="1400" b="0" i="0" u="none">
                <a:solidFill>
                  <a:srgbClr val="B3B3B3"/>
                </a:solidFill>
                <a:latin typeface="Times New Roman"/>
                <a:ea typeface="Times New Roman"/>
                <a:cs typeface="Times New Roman"/>
                <a:sym typeface="Times New Roman"/>
              </a:rPr>
              <a:pPr marL="0" marR="0" lvl="0" indent="0" algn="r" rtl="0">
                <a:lnSpc>
                  <a:spcPct val="95000"/>
                </a:lnSpc>
                <a:spcBef>
                  <a:spcPts val="0"/>
                </a:spcBef>
                <a:spcAft>
                  <a:spcPts val="0"/>
                </a:spcAft>
                <a:buClr>
                  <a:srgbClr val="B3B3B3"/>
                </a:buClr>
                <a:buSzPct val="25000"/>
                <a:buFont typeface="Times New Roman"/>
                <a:buNone/>
              </a:pPr>
              <a:t>1</a:t>
            </a:fld>
            <a:endParaRPr lang="en-US" sz="1400" b="0" i="0" u="none">
              <a:solidFill>
                <a:srgbClr val="B3B3B3"/>
              </a:solidFill>
              <a:latin typeface="Times New Roman"/>
              <a:ea typeface="Times New Roman"/>
              <a:cs typeface="Times New Roman"/>
              <a:sym typeface="Times New Roman"/>
            </a:endParaRPr>
          </a:p>
        </p:txBody>
      </p:sp>
      <p:sp>
        <p:nvSpPr>
          <p:cNvPr id="67" name="Shape 67"/>
          <p:cNvSpPr>
            <a:spLocks noGrp="1" noRot="1" noChangeAspect="1"/>
          </p:cNvSpPr>
          <p:nvPr>
            <p:ph type="sldImg" idx="2"/>
          </p:nvPr>
        </p:nvSpPr>
        <p:spPr>
          <a:xfrm>
            <a:off x="217488" y="812800"/>
            <a:ext cx="7123112"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68" name="Shape 68"/>
          <p:cNvSpPr txBox="1">
            <a:spLocks noGrp="1"/>
          </p:cNvSpPr>
          <p:nvPr>
            <p:ph type="body" idx="1"/>
          </p:nvPr>
        </p:nvSpPr>
        <p:spPr>
          <a:xfrm>
            <a:off x="755650" y="5078412"/>
            <a:ext cx="6048374" cy="4811712"/>
          </a:xfrm>
          <a:prstGeom prst="rect">
            <a:avLst/>
          </a:prstGeom>
          <a:noFill/>
          <a:ln>
            <a:noFill/>
          </a:ln>
        </p:spPr>
        <p:txBody>
          <a:bodyPr lIns="0" tIns="0" rIns="0" bIns="0" anchor="ctr" anchorCtr="0">
            <a:noAutofit/>
          </a:bodyPr>
          <a:lstStyle/>
          <a:p>
            <a:pPr marL="0" marR="0" lvl="0" indent="0" algn="l" rtl="0">
              <a:spcBef>
                <a:spcPts val="0"/>
              </a:spcBef>
              <a:buSzPct val="25000"/>
              <a:buNone/>
            </a:pPr>
            <a:endParaRPr sz="1800" b="0" i="0" u="none" strike="noStrike" cap="none"/>
          </a:p>
        </p:txBody>
      </p:sp>
    </p:spTree>
    <p:extLst>
      <p:ext uri="{BB962C8B-B14F-4D97-AF65-F5344CB8AC3E}">
        <p14:creationId xmlns:p14="http://schemas.microsoft.com/office/powerpoint/2010/main" val="590121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Akcora: AI in Finance. University of Central Florida</a:t>
            </a:r>
          </a:p>
        </p:txBody>
      </p:sp>
      <p:sp>
        <p:nvSpPr>
          <p:cNvPr id="6" name="Slide Number Placeholder 5"/>
          <p:cNvSpPr>
            <a:spLocks noGrp="1"/>
          </p:cNvSpPr>
          <p:nvPr>
            <p:ph type="sldNum" sz="quarter" idx="12"/>
          </p:nvPr>
        </p:nvSpPr>
        <p:spPr/>
        <p:txBody>
          <a:bodyPr/>
          <a:lstStyle/>
          <a:p>
            <a:fld id="{270120A2-F708-4D21-AF84-DA39ED789A47}" type="slidenum">
              <a:rPr lang="en-US" smtClean="0"/>
              <a:t>‹#›</a:t>
            </a:fld>
            <a:endParaRPr lang="en-US"/>
          </a:p>
        </p:txBody>
      </p:sp>
    </p:spTree>
    <p:extLst>
      <p:ext uri="{BB962C8B-B14F-4D97-AF65-F5344CB8AC3E}">
        <p14:creationId xmlns:p14="http://schemas.microsoft.com/office/powerpoint/2010/main" val="1553725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Akcora: AI in Finance. University of Central Florida</a:t>
            </a:r>
          </a:p>
        </p:txBody>
      </p:sp>
      <p:sp>
        <p:nvSpPr>
          <p:cNvPr id="6" name="Slide Number Placeholder 5"/>
          <p:cNvSpPr>
            <a:spLocks noGrp="1"/>
          </p:cNvSpPr>
          <p:nvPr>
            <p:ph type="sldNum" sz="quarter" idx="12"/>
          </p:nvPr>
        </p:nvSpPr>
        <p:spPr/>
        <p:txBody>
          <a:bodyPr/>
          <a:lstStyle/>
          <a:p>
            <a:fld id="{270120A2-F708-4D21-AF84-DA39ED789A47}" type="slidenum">
              <a:rPr lang="en-US" smtClean="0"/>
              <a:t>‹#›</a:t>
            </a:fld>
            <a:endParaRPr lang="en-US"/>
          </a:p>
        </p:txBody>
      </p:sp>
    </p:spTree>
    <p:extLst>
      <p:ext uri="{BB962C8B-B14F-4D97-AF65-F5344CB8AC3E}">
        <p14:creationId xmlns:p14="http://schemas.microsoft.com/office/powerpoint/2010/main" val="53302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Akcora: AI in Finance. University of Central Florida</a:t>
            </a:r>
          </a:p>
        </p:txBody>
      </p:sp>
      <p:sp>
        <p:nvSpPr>
          <p:cNvPr id="6" name="Slide Number Placeholder 5"/>
          <p:cNvSpPr>
            <a:spLocks noGrp="1"/>
          </p:cNvSpPr>
          <p:nvPr>
            <p:ph type="sldNum" sz="quarter" idx="12"/>
          </p:nvPr>
        </p:nvSpPr>
        <p:spPr/>
        <p:txBody>
          <a:bodyPr/>
          <a:lstStyle/>
          <a:p>
            <a:fld id="{270120A2-F708-4D21-AF84-DA39ED789A47}" type="slidenum">
              <a:rPr lang="en-US" smtClean="0"/>
              <a:t>‹#›</a:t>
            </a:fld>
            <a:endParaRPr lang="en-US"/>
          </a:p>
        </p:txBody>
      </p:sp>
    </p:spTree>
    <p:extLst>
      <p:ext uri="{BB962C8B-B14F-4D97-AF65-F5344CB8AC3E}">
        <p14:creationId xmlns:p14="http://schemas.microsoft.com/office/powerpoint/2010/main" val="1385022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2B4000-6221-4FE4-B354-8FA34910BBF7}"/>
              </a:ext>
            </a:extLst>
          </p:cNvPr>
          <p:cNvSpPr>
            <a:spLocks noGrp="1"/>
          </p:cNvSpPr>
          <p:nvPr>
            <p:ph idx="1"/>
          </p:nvPr>
        </p:nvSpPr>
        <p:spPr>
          <a:xfrm>
            <a:off x="838200" y="308225"/>
            <a:ext cx="10515600" cy="5868738"/>
          </a:xfrm>
        </p:spPr>
        <p:txBody>
          <a:bodyPr/>
          <a:lstStyle>
            <a:lvl1pPr>
              <a:buNone/>
              <a:defRPr/>
            </a:lvl1pPr>
            <a:lvl5pPr>
              <a:buNone/>
              <a:defRPr/>
            </a:lvl5pPr>
          </a:lstStyle>
          <a:p>
            <a:pPr lvl="4"/>
            <a:endParaRPr lang="en-CA" dirty="0"/>
          </a:p>
        </p:txBody>
      </p:sp>
      <p:sp>
        <p:nvSpPr>
          <p:cNvPr id="4" name="Date Placeholder 3">
            <a:extLst>
              <a:ext uri="{FF2B5EF4-FFF2-40B4-BE49-F238E27FC236}">
                <a16:creationId xmlns:a16="http://schemas.microsoft.com/office/drawing/2014/main" id="{D47FA47A-76DC-4299-B593-1496CD6A8C35}"/>
              </a:ext>
            </a:extLst>
          </p:cNvPr>
          <p:cNvSpPr>
            <a:spLocks noGrp="1"/>
          </p:cNvSpPr>
          <p:nvPr>
            <p:ph type="dt" sz="half" idx="10"/>
          </p:nvPr>
        </p:nvSpPr>
        <p:spPr/>
        <p:txBody>
          <a:bodyPr/>
          <a:lstStyle/>
          <a:p>
            <a:endParaRPr lang="en-CA"/>
          </a:p>
        </p:txBody>
      </p:sp>
      <p:sp>
        <p:nvSpPr>
          <p:cNvPr id="5" name="Footer Placeholder 4">
            <a:extLst>
              <a:ext uri="{FF2B5EF4-FFF2-40B4-BE49-F238E27FC236}">
                <a16:creationId xmlns:a16="http://schemas.microsoft.com/office/drawing/2014/main" id="{FD68FA82-0B97-4BB7-B901-D7D55DA02E5E}"/>
              </a:ext>
            </a:extLst>
          </p:cNvPr>
          <p:cNvSpPr>
            <a:spLocks noGrp="1"/>
          </p:cNvSpPr>
          <p:nvPr>
            <p:ph type="ftr" sz="quarter" idx="11"/>
          </p:nvPr>
        </p:nvSpPr>
        <p:spPr/>
        <p:txBody>
          <a:bodyPr/>
          <a:lstStyle/>
          <a:p>
            <a:r>
              <a:rPr lang="en-CA"/>
              <a:t>Akcora: AI in Finance. University of Central Florida</a:t>
            </a:r>
          </a:p>
        </p:txBody>
      </p:sp>
      <p:sp>
        <p:nvSpPr>
          <p:cNvPr id="6" name="Slide Number Placeholder 5">
            <a:extLst>
              <a:ext uri="{FF2B5EF4-FFF2-40B4-BE49-F238E27FC236}">
                <a16:creationId xmlns:a16="http://schemas.microsoft.com/office/drawing/2014/main" id="{430D7AEB-6233-4317-BD99-F97B642C8613}"/>
              </a:ext>
            </a:extLst>
          </p:cNvPr>
          <p:cNvSpPr>
            <a:spLocks noGrp="1"/>
          </p:cNvSpPr>
          <p:nvPr>
            <p:ph type="sldNum" sz="quarter" idx="12"/>
          </p:nvPr>
        </p:nvSpPr>
        <p:spPr/>
        <p:txBody>
          <a:bodyPr/>
          <a:lstStyle/>
          <a:p>
            <a:fld id="{7E8F80E6-6D40-44E2-8C79-2189F203BA2C}" type="slidenum">
              <a:rPr lang="en-CA" smtClean="0"/>
              <a:t>‹#›</a:t>
            </a:fld>
            <a:endParaRPr lang="en-CA"/>
          </a:p>
        </p:txBody>
      </p:sp>
    </p:spTree>
    <p:extLst>
      <p:ext uri="{BB962C8B-B14F-4D97-AF65-F5344CB8AC3E}">
        <p14:creationId xmlns:p14="http://schemas.microsoft.com/office/powerpoint/2010/main" val="1046689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Layout personalizzato">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608640" y="273629"/>
            <a:ext cx="10967039" cy="1142040"/>
          </a:xfrm>
          <a:prstGeom prst="rect">
            <a:avLst/>
          </a:prstGeom>
          <a:noFill/>
          <a:ln>
            <a:noFill/>
          </a:ln>
        </p:spPr>
        <p:txBody>
          <a:bodyPr lIns="91425" tIns="91425" rIns="91425" bIns="91425" anchor="ctr" anchorCtr="0"/>
          <a:lstStyle>
            <a:lvl1pPr marL="0" marR="0" lvl="0" indent="0" algn="ctr" rtl="0">
              <a:lnSpc>
                <a:spcPct val="102000"/>
              </a:lnSpc>
              <a:spcBef>
                <a:spcPts val="0"/>
              </a:spcBef>
              <a:spcAft>
                <a:spcPts val="0"/>
              </a:spcAft>
              <a:buNone/>
              <a:defRPr sz="3992" b="1" i="0" u="none" strike="noStrike" cap="none">
                <a:solidFill>
                  <a:srgbClr val="000000"/>
                </a:solidFill>
                <a:latin typeface="Calibri"/>
                <a:ea typeface="Calibri"/>
                <a:cs typeface="Calibri"/>
                <a:sym typeface="Calibri"/>
              </a:defRPr>
            </a:lvl1pPr>
            <a:lvl2pPr marL="0" marR="0" lvl="1" indent="0" algn="ctr" rtl="0">
              <a:lnSpc>
                <a:spcPct val="102000"/>
              </a:lnSpc>
              <a:spcBef>
                <a:spcPts val="0"/>
              </a:spcBef>
              <a:spcAft>
                <a:spcPts val="0"/>
              </a:spcAft>
              <a:buNone/>
              <a:defRPr sz="3992" b="1" i="0" u="none" strike="noStrike" cap="none">
                <a:solidFill>
                  <a:srgbClr val="000000"/>
                </a:solidFill>
                <a:latin typeface="Calibri"/>
                <a:ea typeface="Calibri"/>
                <a:cs typeface="Calibri"/>
                <a:sym typeface="Calibri"/>
              </a:defRPr>
            </a:lvl2pPr>
            <a:lvl3pPr marL="0" marR="0" lvl="2" indent="0" algn="ctr" rtl="0">
              <a:lnSpc>
                <a:spcPct val="102000"/>
              </a:lnSpc>
              <a:spcBef>
                <a:spcPts val="0"/>
              </a:spcBef>
              <a:spcAft>
                <a:spcPts val="0"/>
              </a:spcAft>
              <a:buNone/>
              <a:defRPr sz="3992" b="1" i="0" u="none" strike="noStrike" cap="none">
                <a:solidFill>
                  <a:srgbClr val="000000"/>
                </a:solidFill>
                <a:latin typeface="Calibri"/>
                <a:ea typeface="Calibri"/>
                <a:cs typeface="Calibri"/>
                <a:sym typeface="Calibri"/>
              </a:defRPr>
            </a:lvl3pPr>
            <a:lvl4pPr marL="0" marR="0" lvl="3" indent="0" algn="ctr" rtl="0">
              <a:lnSpc>
                <a:spcPct val="102000"/>
              </a:lnSpc>
              <a:spcBef>
                <a:spcPts val="0"/>
              </a:spcBef>
              <a:spcAft>
                <a:spcPts val="0"/>
              </a:spcAft>
              <a:buNone/>
              <a:defRPr sz="3992" b="1" i="0" u="none" strike="noStrike" cap="none">
                <a:solidFill>
                  <a:srgbClr val="000000"/>
                </a:solidFill>
                <a:latin typeface="Calibri"/>
                <a:ea typeface="Calibri"/>
                <a:cs typeface="Calibri"/>
                <a:sym typeface="Calibri"/>
              </a:defRPr>
            </a:lvl4pPr>
            <a:lvl5pPr marL="0" marR="0" lvl="4" indent="0" algn="ctr" rtl="0">
              <a:lnSpc>
                <a:spcPct val="102000"/>
              </a:lnSpc>
              <a:spcBef>
                <a:spcPts val="0"/>
              </a:spcBef>
              <a:spcAft>
                <a:spcPts val="0"/>
              </a:spcAft>
              <a:buNone/>
              <a:defRPr sz="3992" b="1" i="0" u="none" strike="noStrike" cap="none">
                <a:solidFill>
                  <a:srgbClr val="000000"/>
                </a:solidFill>
                <a:latin typeface="Calibri"/>
                <a:ea typeface="Calibri"/>
                <a:cs typeface="Calibri"/>
                <a:sym typeface="Calibri"/>
              </a:defRPr>
            </a:lvl5pPr>
            <a:lvl6pPr marL="2281245" marR="0" lvl="5" indent="-207386" algn="ctr" rtl="0">
              <a:lnSpc>
                <a:spcPct val="102000"/>
              </a:lnSpc>
              <a:spcBef>
                <a:spcPts val="0"/>
              </a:spcBef>
              <a:spcAft>
                <a:spcPts val="0"/>
              </a:spcAft>
              <a:buNone/>
              <a:defRPr sz="3992" b="1" i="0" u="none" strike="noStrike" cap="none">
                <a:solidFill>
                  <a:srgbClr val="000000"/>
                </a:solidFill>
                <a:latin typeface="Calibri"/>
                <a:ea typeface="Calibri"/>
                <a:cs typeface="Calibri"/>
                <a:sym typeface="Calibri"/>
              </a:defRPr>
            </a:lvl6pPr>
            <a:lvl7pPr marL="2696017" marR="0" lvl="6" indent="-207386" algn="ctr" rtl="0">
              <a:lnSpc>
                <a:spcPct val="102000"/>
              </a:lnSpc>
              <a:spcBef>
                <a:spcPts val="0"/>
              </a:spcBef>
              <a:spcAft>
                <a:spcPts val="0"/>
              </a:spcAft>
              <a:buNone/>
              <a:defRPr sz="3992" b="1" i="0" u="none" strike="noStrike" cap="none">
                <a:solidFill>
                  <a:srgbClr val="000000"/>
                </a:solidFill>
                <a:latin typeface="Calibri"/>
                <a:ea typeface="Calibri"/>
                <a:cs typeface="Calibri"/>
                <a:sym typeface="Calibri"/>
              </a:defRPr>
            </a:lvl7pPr>
            <a:lvl8pPr marL="3110789" marR="0" lvl="7" indent="-207386" algn="ctr" rtl="0">
              <a:lnSpc>
                <a:spcPct val="102000"/>
              </a:lnSpc>
              <a:spcBef>
                <a:spcPts val="0"/>
              </a:spcBef>
              <a:spcAft>
                <a:spcPts val="0"/>
              </a:spcAft>
              <a:buNone/>
              <a:defRPr sz="3992" b="1" i="0" u="none" strike="noStrike" cap="none">
                <a:solidFill>
                  <a:srgbClr val="000000"/>
                </a:solidFill>
                <a:latin typeface="Calibri"/>
                <a:ea typeface="Calibri"/>
                <a:cs typeface="Calibri"/>
                <a:sym typeface="Calibri"/>
              </a:defRPr>
            </a:lvl8pPr>
            <a:lvl9pPr marL="3525561" marR="0" lvl="8" indent="-207386" algn="ctr" rtl="0">
              <a:lnSpc>
                <a:spcPct val="102000"/>
              </a:lnSpc>
              <a:spcBef>
                <a:spcPts val="0"/>
              </a:spcBef>
              <a:spcAft>
                <a:spcPts val="0"/>
              </a:spcAft>
              <a:buNone/>
              <a:defRPr sz="3992" b="1" i="0" u="none" strike="noStrike" cap="none">
                <a:solidFill>
                  <a:srgbClr val="000000"/>
                </a:solidFill>
                <a:latin typeface="Calibri"/>
                <a:ea typeface="Calibri"/>
                <a:cs typeface="Calibri"/>
                <a:sym typeface="Calibri"/>
              </a:defRPr>
            </a:lvl9pPr>
          </a:lstStyle>
          <a:p>
            <a:endParaRPr/>
          </a:p>
        </p:txBody>
      </p:sp>
      <p:sp>
        <p:nvSpPr>
          <p:cNvPr id="17" name="Shape 17"/>
          <p:cNvSpPr txBox="1">
            <a:spLocks noGrp="1"/>
          </p:cNvSpPr>
          <p:nvPr>
            <p:ph type="sldNum" idx="12"/>
          </p:nvPr>
        </p:nvSpPr>
        <p:spPr>
          <a:xfrm>
            <a:off x="8741759" y="6345306"/>
            <a:ext cx="2835839" cy="469488"/>
          </a:xfrm>
          <a:prstGeom prst="rect">
            <a:avLst/>
          </a:prstGeom>
          <a:noFill/>
          <a:ln>
            <a:noFill/>
          </a:ln>
        </p:spPr>
        <p:txBody>
          <a:bodyPr lIns="0" tIns="0" rIns="0" bIns="0" anchor="t" anchorCtr="0">
            <a:noAutofit/>
          </a:bodyPr>
          <a:lstStyle/>
          <a:p>
            <a:pPr algn="ctr">
              <a:lnSpc>
                <a:spcPct val="93000"/>
              </a:lnSpc>
              <a:buClr>
                <a:srgbClr val="808080"/>
              </a:buClr>
              <a:buSzPct val="25000"/>
            </a:pPr>
            <a:fld id="{00000000-1234-1234-1234-123412341234}" type="slidenum">
              <a:rPr lang="en-US" sz="2177" smtClean="0">
                <a:solidFill>
                  <a:srgbClr val="808080"/>
                </a:solidFill>
                <a:latin typeface="Arial"/>
                <a:ea typeface="Arial"/>
                <a:cs typeface="Arial"/>
                <a:sym typeface="Arial"/>
              </a:rPr>
              <a:pPr algn="ctr">
                <a:lnSpc>
                  <a:spcPct val="93000"/>
                </a:lnSpc>
                <a:buClr>
                  <a:srgbClr val="808080"/>
                </a:buClr>
                <a:buSzPct val="25000"/>
              </a:pPr>
              <a:t>‹#›</a:t>
            </a:fld>
            <a:endParaRPr lang="en-US" sz="2177">
              <a:solidFill>
                <a:srgbClr val="808080"/>
              </a:solidFill>
              <a:latin typeface="Arial"/>
              <a:ea typeface="Arial"/>
              <a:cs typeface="Arial"/>
              <a:sym typeface="Arial"/>
            </a:endParaRPr>
          </a:p>
        </p:txBody>
      </p:sp>
    </p:spTree>
    <p:extLst>
      <p:ext uri="{BB962C8B-B14F-4D97-AF65-F5344CB8AC3E}">
        <p14:creationId xmlns:p14="http://schemas.microsoft.com/office/powerpoint/2010/main" val="284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40510"/>
          </a:xfrm>
        </p:spPr>
        <p:txBody>
          <a:bodyPr lIns="396000"/>
          <a:lstStyle/>
          <a:p>
            <a:r>
              <a:rPr lang="en-US" dirty="0"/>
              <a:t>Click to edit Master title style</a:t>
            </a:r>
          </a:p>
        </p:txBody>
      </p:sp>
      <p:sp>
        <p:nvSpPr>
          <p:cNvPr id="3" name="Content Placeholder 2"/>
          <p:cNvSpPr>
            <a:spLocks noGrp="1"/>
          </p:cNvSpPr>
          <p:nvPr>
            <p:ph idx="1"/>
          </p:nvPr>
        </p:nvSpPr>
        <p:spPr>
          <a:xfrm>
            <a:off x="406399" y="1043709"/>
            <a:ext cx="11508509" cy="51332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56EB2A-C278-EDC8-8951-6F9A20910D4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2A684CC7-22A4-C3DC-1648-12A81B485C85}"/>
              </a:ext>
            </a:extLst>
          </p:cNvPr>
          <p:cNvSpPr>
            <a:spLocks noGrp="1"/>
          </p:cNvSpPr>
          <p:nvPr>
            <p:ph type="ftr" sz="quarter" idx="11"/>
          </p:nvPr>
        </p:nvSpPr>
        <p:spPr/>
        <p:txBody>
          <a:bodyPr/>
          <a:lstStyle/>
          <a:p>
            <a:r>
              <a:rPr lang="en-US"/>
              <a:t>Akcora: AI in Finance. University of Central Florida</a:t>
            </a:r>
            <a:endParaRPr lang="en-US" dirty="0"/>
          </a:p>
        </p:txBody>
      </p:sp>
      <p:sp>
        <p:nvSpPr>
          <p:cNvPr id="9" name="Slide Number Placeholder 8">
            <a:extLst>
              <a:ext uri="{FF2B5EF4-FFF2-40B4-BE49-F238E27FC236}">
                <a16:creationId xmlns:a16="http://schemas.microsoft.com/office/drawing/2014/main" id="{BBF9533A-6099-1B01-3D9A-7FFB86DCC883}"/>
              </a:ext>
            </a:extLst>
          </p:cNvPr>
          <p:cNvSpPr>
            <a:spLocks noGrp="1"/>
          </p:cNvSpPr>
          <p:nvPr>
            <p:ph type="sldNum" sz="quarter" idx="12"/>
          </p:nvPr>
        </p:nvSpPr>
        <p:spPr/>
        <p:txBody>
          <a:bodyPr/>
          <a:lstStyle/>
          <a:p>
            <a:fld id="{270120A2-F708-4D21-AF84-DA39ED789A47}" type="slidenum">
              <a:rPr lang="en-US" smtClean="0"/>
              <a:t>‹#›</a:t>
            </a:fld>
            <a:endParaRPr lang="en-US" dirty="0"/>
          </a:p>
        </p:txBody>
      </p:sp>
    </p:spTree>
    <p:extLst>
      <p:ext uri="{BB962C8B-B14F-4D97-AF65-F5344CB8AC3E}">
        <p14:creationId xmlns:p14="http://schemas.microsoft.com/office/powerpoint/2010/main" val="529549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Akcora: AI in Finance. University of Central Florida</a:t>
            </a:r>
          </a:p>
        </p:txBody>
      </p:sp>
      <p:sp>
        <p:nvSpPr>
          <p:cNvPr id="6" name="Slide Number Placeholder 5"/>
          <p:cNvSpPr>
            <a:spLocks noGrp="1"/>
          </p:cNvSpPr>
          <p:nvPr>
            <p:ph type="sldNum" sz="quarter" idx="12"/>
          </p:nvPr>
        </p:nvSpPr>
        <p:spPr/>
        <p:txBody>
          <a:bodyPr/>
          <a:lstStyle/>
          <a:p>
            <a:fld id="{270120A2-F708-4D21-AF84-DA39ED789A47}" type="slidenum">
              <a:rPr lang="en-US" smtClean="0"/>
              <a:t>‹#›</a:t>
            </a:fld>
            <a:endParaRPr lang="en-US"/>
          </a:p>
        </p:txBody>
      </p:sp>
    </p:spTree>
    <p:extLst>
      <p:ext uri="{BB962C8B-B14F-4D97-AF65-F5344CB8AC3E}">
        <p14:creationId xmlns:p14="http://schemas.microsoft.com/office/powerpoint/2010/main" val="147534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Akcora: AI in Finance. University of Central Florida</a:t>
            </a:r>
          </a:p>
        </p:txBody>
      </p:sp>
      <p:sp>
        <p:nvSpPr>
          <p:cNvPr id="7" name="Slide Number Placeholder 6"/>
          <p:cNvSpPr>
            <a:spLocks noGrp="1"/>
          </p:cNvSpPr>
          <p:nvPr>
            <p:ph type="sldNum" sz="quarter" idx="12"/>
          </p:nvPr>
        </p:nvSpPr>
        <p:spPr/>
        <p:txBody>
          <a:bodyPr/>
          <a:lstStyle/>
          <a:p>
            <a:fld id="{270120A2-F708-4D21-AF84-DA39ED789A47}" type="slidenum">
              <a:rPr lang="en-US" smtClean="0"/>
              <a:t>‹#›</a:t>
            </a:fld>
            <a:endParaRPr lang="en-US"/>
          </a:p>
        </p:txBody>
      </p:sp>
    </p:spTree>
    <p:extLst>
      <p:ext uri="{BB962C8B-B14F-4D97-AF65-F5344CB8AC3E}">
        <p14:creationId xmlns:p14="http://schemas.microsoft.com/office/powerpoint/2010/main" val="3771591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Akcora: AI in Finance. University of Central Florida</a:t>
            </a:r>
          </a:p>
        </p:txBody>
      </p:sp>
      <p:sp>
        <p:nvSpPr>
          <p:cNvPr id="9" name="Slide Number Placeholder 8"/>
          <p:cNvSpPr>
            <a:spLocks noGrp="1"/>
          </p:cNvSpPr>
          <p:nvPr>
            <p:ph type="sldNum" sz="quarter" idx="12"/>
          </p:nvPr>
        </p:nvSpPr>
        <p:spPr/>
        <p:txBody>
          <a:bodyPr/>
          <a:lstStyle/>
          <a:p>
            <a:fld id="{270120A2-F708-4D21-AF84-DA39ED789A47}" type="slidenum">
              <a:rPr lang="en-US" smtClean="0"/>
              <a:t>‹#›</a:t>
            </a:fld>
            <a:endParaRPr lang="en-US"/>
          </a:p>
        </p:txBody>
      </p:sp>
    </p:spTree>
    <p:extLst>
      <p:ext uri="{BB962C8B-B14F-4D97-AF65-F5344CB8AC3E}">
        <p14:creationId xmlns:p14="http://schemas.microsoft.com/office/powerpoint/2010/main" val="19554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Akcora: AI in Finance. University of Central Florida</a:t>
            </a:r>
          </a:p>
        </p:txBody>
      </p:sp>
      <p:sp>
        <p:nvSpPr>
          <p:cNvPr id="5" name="Slide Number Placeholder 4"/>
          <p:cNvSpPr>
            <a:spLocks noGrp="1"/>
          </p:cNvSpPr>
          <p:nvPr>
            <p:ph type="sldNum" sz="quarter" idx="12"/>
          </p:nvPr>
        </p:nvSpPr>
        <p:spPr/>
        <p:txBody>
          <a:bodyPr/>
          <a:lstStyle/>
          <a:p>
            <a:fld id="{270120A2-F708-4D21-AF84-DA39ED789A47}" type="slidenum">
              <a:rPr lang="en-US" smtClean="0"/>
              <a:t>‹#›</a:t>
            </a:fld>
            <a:endParaRPr lang="en-US"/>
          </a:p>
        </p:txBody>
      </p:sp>
    </p:spTree>
    <p:extLst>
      <p:ext uri="{BB962C8B-B14F-4D97-AF65-F5344CB8AC3E}">
        <p14:creationId xmlns:p14="http://schemas.microsoft.com/office/powerpoint/2010/main" val="61169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Akcora: AI in Finance. University of Central Florida</a:t>
            </a:r>
          </a:p>
        </p:txBody>
      </p:sp>
      <p:sp>
        <p:nvSpPr>
          <p:cNvPr id="4" name="Slide Number Placeholder 3"/>
          <p:cNvSpPr>
            <a:spLocks noGrp="1"/>
          </p:cNvSpPr>
          <p:nvPr>
            <p:ph type="sldNum" sz="quarter" idx="12"/>
          </p:nvPr>
        </p:nvSpPr>
        <p:spPr/>
        <p:txBody>
          <a:bodyPr/>
          <a:lstStyle/>
          <a:p>
            <a:fld id="{270120A2-F708-4D21-AF84-DA39ED789A47}" type="slidenum">
              <a:rPr lang="en-US" smtClean="0"/>
              <a:t>‹#›</a:t>
            </a:fld>
            <a:endParaRPr lang="en-US"/>
          </a:p>
        </p:txBody>
      </p:sp>
    </p:spTree>
    <p:extLst>
      <p:ext uri="{BB962C8B-B14F-4D97-AF65-F5344CB8AC3E}">
        <p14:creationId xmlns:p14="http://schemas.microsoft.com/office/powerpoint/2010/main" val="426226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Akcora: AI in Finance. University of Central Florida</a:t>
            </a:r>
          </a:p>
        </p:txBody>
      </p:sp>
      <p:sp>
        <p:nvSpPr>
          <p:cNvPr id="7" name="Slide Number Placeholder 6"/>
          <p:cNvSpPr>
            <a:spLocks noGrp="1"/>
          </p:cNvSpPr>
          <p:nvPr>
            <p:ph type="sldNum" sz="quarter" idx="12"/>
          </p:nvPr>
        </p:nvSpPr>
        <p:spPr/>
        <p:txBody>
          <a:bodyPr/>
          <a:lstStyle/>
          <a:p>
            <a:fld id="{270120A2-F708-4D21-AF84-DA39ED789A47}" type="slidenum">
              <a:rPr lang="en-US" smtClean="0"/>
              <a:t>‹#›</a:t>
            </a:fld>
            <a:endParaRPr lang="en-US"/>
          </a:p>
        </p:txBody>
      </p:sp>
    </p:spTree>
    <p:extLst>
      <p:ext uri="{BB962C8B-B14F-4D97-AF65-F5344CB8AC3E}">
        <p14:creationId xmlns:p14="http://schemas.microsoft.com/office/powerpoint/2010/main" val="246123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Akcora: AI in Finance. University of Central Florida</a:t>
            </a:r>
          </a:p>
        </p:txBody>
      </p:sp>
      <p:sp>
        <p:nvSpPr>
          <p:cNvPr id="7" name="Slide Number Placeholder 6"/>
          <p:cNvSpPr>
            <a:spLocks noGrp="1"/>
          </p:cNvSpPr>
          <p:nvPr>
            <p:ph type="sldNum" sz="quarter" idx="12"/>
          </p:nvPr>
        </p:nvSpPr>
        <p:spPr/>
        <p:txBody>
          <a:bodyPr/>
          <a:lstStyle/>
          <a:p>
            <a:fld id="{270120A2-F708-4D21-AF84-DA39ED789A47}" type="slidenum">
              <a:rPr lang="en-US" smtClean="0"/>
              <a:t>‹#›</a:t>
            </a:fld>
            <a:endParaRPr lang="en-US"/>
          </a:p>
        </p:txBody>
      </p:sp>
    </p:spTree>
    <p:extLst>
      <p:ext uri="{BB962C8B-B14F-4D97-AF65-F5344CB8AC3E}">
        <p14:creationId xmlns:p14="http://schemas.microsoft.com/office/powerpoint/2010/main" val="459933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36525"/>
            <a:ext cx="10515600" cy="703985"/>
          </a:xfrm>
          <a:prstGeom prst="rect">
            <a:avLst/>
          </a:prstGeom>
          <a:solidFill>
            <a:schemeClr val="accent1"/>
          </a:solidFill>
          <a:ln>
            <a:noFill/>
          </a:ln>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043709"/>
            <a:ext cx="10515600" cy="51332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Akcora: AI in Finance. University of Central Florida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120A2-F708-4D21-AF84-DA39ED789A47}" type="slidenum">
              <a:rPr lang="en-US" smtClean="0"/>
              <a:t>‹#›</a:t>
            </a:fld>
            <a:endParaRPr lang="en-US" dirty="0"/>
          </a:p>
        </p:txBody>
      </p:sp>
    </p:spTree>
    <p:extLst>
      <p:ext uri="{BB962C8B-B14F-4D97-AF65-F5344CB8AC3E}">
        <p14:creationId xmlns:p14="http://schemas.microsoft.com/office/powerpoint/2010/main" val="1750266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hf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523520" y="663910"/>
            <a:ext cx="9144960" cy="1144920"/>
          </a:xfrm>
          <a:prstGeom prst="rect">
            <a:avLst/>
          </a:prstGeom>
          <a:solidFill>
            <a:srgbClr val="FFFFFF"/>
          </a:solidFill>
          <a:ln>
            <a:noFill/>
          </a:ln>
        </p:spPr>
        <p:txBody>
          <a:bodyPr vert="horz" lIns="0" tIns="0" rIns="0" bIns="0" rtlCol="0" anchor="ctr" anchorCtr="0">
            <a:noAutofit/>
          </a:bodyPr>
          <a:lstStyle/>
          <a:p>
            <a:pPr lvl="0">
              <a:buClr>
                <a:srgbClr val="000000"/>
              </a:buClr>
              <a:buSzPct val="25000"/>
            </a:pPr>
            <a:r>
              <a:rPr lang="en-CA" sz="3600" dirty="0"/>
              <a:t>AI for Finance: Graduate Course in the Fintech Master's Program</a:t>
            </a:r>
            <a:endParaRPr lang="en-US" sz="11500" dirty="0"/>
          </a:p>
        </p:txBody>
      </p:sp>
      <p:sp>
        <p:nvSpPr>
          <p:cNvPr id="71" name="Shape 71"/>
          <p:cNvSpPr txBox="1">
            <a:spLocks noGrp="1"/>
          </p:cNvSpPr>
          <p:nvPr>
            <p:ph type="subTitle" idx="4294967295"/>
          </p:nvPr>
        </p:nvSpPr>
        <p:spPr>
          <a:xfrm>
            <a:off x="1981489" y="4553712"/>
            <a:ext cx="8229023" cy="1640378"/>
          </a:xfrm>
          <a:prstGeom prst="rect">
            <a:avLst/>
          </a:prstGeom>
          <a:noFill/>
          <a:ln>
            <a:noFill/>
          </a:ln>
        </p:spPr>
        <p:txBody>
          <a:bodyPr vert="horz" lIns="0" tIns="0" rIns="0" bIns="0" rtlCol="0" anchor="ctr" anchorCtr="0">
            <a:noAutofit/>
          </a:bodyPr>
          <a:lstStyle/>
          <a:p>
            <a:pPr indent="-311079" algn="ctr">
              <a:buSzPct val="25000"/>
              <a:buNone/>
            </a:pPr>
            <a:r>
              <a:rPr lang="en-US" sz="3200" dirty="0"/>
              <a:t>Cüneyt Gürcan Akçora</a:t>
            </a:r>
          </a:p>
          <a:p>
            <a:pPr indent="-311079" algn="ctr">
              <a:buSzPct val="25000"/>
              <a:buNone/>
            </a:pPr>
            <a:r>
              <a:rPr lang="en-US" sz="3200" dirty="0">
                <a:solidFill>
                  <a:schemeClr val="bg1">
                    <a:lumMod val="50000"/>
                  </a:schemeClr>
                </a:solidFill>
              </a:rPr>
              <a:t>Depts. of Finance and Computer Science</a:t>
            </a:r>
          </a:p>
          <a:p>
            <a:pPr indent="-311079" algn="ctr">
              <a:buSzPct val="25000"/>
              <a:buNone/>
            </a:pPr>
            <a:r>
              <a:rPr lang="en-US" sz="3200" dirty="0">
                <a:solidFill>
                  <a:schemeClr val="bg1">
                    <a:lumMod val="50000"/>
                  </a:schemeClr>
                </a:solidFill>
              </a:rPr>
              <a:t>University of Central Florida</a:t>
            </a:r>
          </a:p>
        </p:txBody>
      </p:sp>
      <p:pic>
        <p:nvPicPr>
          <p:cNvPr id="1026" name="Picture 2" descr="The UCF Pegasus: Why It Isn't Used In Athletics – CFB Select">
            <a:extLst>
              <a:ext uri="{FF2B5EF4-FFF2-40B4-BE49-F238E27FC236}">
                <a16:creationId xmlns:a16="http://schemas.microsoft.com/office/drawing/2014/main" id="{DC15CCFF-DB5E-522B-73F7-D1F99CF647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754"/>
          <a:stretch/>
        </p:blipFill>
        <p:spPr bwMode="auto">
          <a:xfrm>
            <a:off x="3640890" y="2162190"/>
            <a:ext cx="4910221" cy="173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989010"/>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39CE-E550-7647-589F-B0BAA727F562}"/>
              </a:ext>
            </a:extLst>
          </p:cNvPr>
          <p:cNvSpPr>
            <a:spLocks noGrp="1"/>
          </p:cNvSpPr>
          <p:nvPr>
            <p:ph type="title"/>
          </p:nvPr>
        </p:nvSpPr>
        <p:spPr/>
        <p:txBody>
          <a:bodyPr/>
          <a:lstStyle/>
          <a:p>
            <a:r>
              <a:rPr lang="en-US" dirty="0"/>
              <a:t>An example</a:t>
            </a:r>
          </a:p>
        </p:txBody>
      </p:sp>
      <p:sp>
        <p:nvSpPr>
          <p:cNvPr id="3" name="Content Placeholder 2">
            <a:extLst>
              <a:ext uri="{FF2B5EF4-FFF2-40B4-BE49-F238E27FC236}">
                <a16:creationId xmlns:a16="http://schemas.microsoft.com/office/drawing/2014/main" id="{820F2DEB-967F-D65B-B0D9-AD82A5D12319}"/>
              </a:ext>
            </a:extLst>
          </p:cNvPr>
          <p:cNvSpPr>
            <a:spLocks noGrp="1"/>
          </p:cNvSpPr>
          <p:nvPr>
            <p:ph idx="1"/>
          </p:nvPr>
        </p:nvSpPr>
        <p:spPr/>
        <p:txBody>
          <a:bodyPr>
            <a:normAutofit lnSpcReduction="10000"/>
          </a:bodyPr>
          <a:lstStyle/>
          <a:p>
            <a:r>
              <a:rPr lang="en-US" dirty="0"/>
              <a:t>Training/validation/test set learning is quite typical among humans.</a:t>
            </a:r>
          </a:p>
          <a:p>
            <a:r>
              <a:rPr lang="en-US" dirty="0"/>
              <a:t>We all start by learning basic behaviors and values from our families, like saying "please" and "thank you," not chewing with our mouths open, and knowing when to stay quiet. This is our </a:t>
            </a:r>
            <a:r>
              <a:rPr lang="en-US" b="1" dirty="0">
                <a:solidFill>
                  <a:srgbClr val="FF0000"/>
                </a:solidFill>
              </a:rPr>
              <a:t>training set</a:t>
            </a:r>
            <a:r>
              <a:rPr lang="en-US" dirty="0"/>
              <a:t>, where foundational social skills are instilled.</a:t>
            </a:r>
          </a:p>
          <a:p>
            <a:r>
              <a:rPr lang="en-US" dirty="0"/>
              <a:t>Next, we head to school and test these behaviors with friends. Our polite manners earn approval, or we learn that chewing gum while cracking jokes is not cool. This is our </a:t>
            </a:r>
            <a:r>
              <a:rPr lang="en-US" b="1" dirty="0">
                <a:solidFill>
                  <a:srgbClr val="FF0000"/>
                </a:solidFill>
              </a:rPr>
              <a:t>validation set</a:t>
            </a:r>
            <a:r>
              <a:rPr lang="en-US" dirty="0"/>
              <a:t>, where we refine our social behaviors based on peer feedback.</a:t>
            </a:r>
          </a:p>
          <a:p>
            <a:r>
              <a:rPr lang="en-US" dirty="0"/>
              <a:t>But the ultimate </a:t>
            </a:r>
            <a:r>
              <a:rPr lang="en-US" b="1" dirty="0">
                <a:solidFill>
                  <a:srgbClr val="FF0000"/>
                </a:solidFill>
              </a:rPr>
              <a:t>test set</a:t>
            </a:r>
            <a:r>
              <a:rPr lang="en-US" dirty="0">
                <a:solidFill>
                  <a:srgbClr val="FF0000"/>
                </a:solidFill>
              </a:rPr>
              <a:t> </a:t>
            </a:r>
            <a:r>
              <a:rPr lang="en-US" dirty="0"/>
              <a:t>comes when we step into the real world, meeting random people at a party, networking at work, or conversing with a stranger on a plane. Here, there’s no prior feedback or familiarity, just raw social skills being tested in unpredictable scenarios.</a:t>
            </a:r>
          </a:p>
        </p:txBody>
      </p:sp>
      <p:sp>
        <p:nvSpPr>
          <p:cNvPr id="4" name="Footer Placeholder 3">
            <a:extLst>
              <a:ext uri="{FF2B5EF4-FFF2-40B4-BE49-F238E27FC236}">
                <a16:creationId xmlns:a16="http://schemas.microsoft.com/office/drawing/2014/main" id="{015B1F62-548E-952C-7FC0-5D8C2371C5EA}"/>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F194EDC4-88F0-3A5C-EF51-DB3E7C011BB0}"/>
              </a:ext>
            </a:extLst>
          </p:cNvPr>
          <p:cNvSpPr>
            <a:spLocks noGrp="1"/>
          </p:cNvSpPr>
          <p:nvPr>
            <p:ph type="sldNum" sz="quarter" idx="12"/>
          </p:nvPr>
        </p:nvSpPr>
        <p:spPr/>
        <p:txBody>
          <a:bodyPr/>
          <a:lstStyle/>
          <a:p>
            <a:fld id="{270120A2-F708-4D21-AF84-DA39ED789A47}" type="slidenum">
              <a:rPr lang="en-US" smtClean="0"/>
              <a:t>10</a:t>
            </a:fld>
            <a:endParaRPr lang="en-US" dirty="0"/>
          </a:p>
        </p:txBody>
      </p:sp>
    </p:spTree>
    <p:extLst>
      <p:ext uri="{BB962C8B-B14F-4D97-AF65-F5344CB8AC3E}">
        <p14:creationId xmlns:p14="http://schemas.microsoft.com/office/powerpoint/2010/main" val="4133011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568E-D350-025C-EC01-73DF91844BF9}"/>
              </a:ext>
            </a:extLst>
          </p:cNvPr>
          <p:cNvSpPr>
            <a:spLocks noGrp="1"/>
          </p:cNvSpPr>
          <p:nvPr>
            <p:ph type="title"/>
          </p:nvPr>
        </p:nvSpPr>
        <p:spPr/>
        <p:txBody>
          <a:bodyPr/>
          <a:lstStyle/>
          <a:p>
            <a:r>
              <a:rPr lang="en-US" dirty="0"/>
              <a:t>Learning with bias</a:t>
            </a:r>
          </a:p>
        </p:txBody>
      </p:sp>
      <p:sp>
        <p:nvSpPr>
          <p:cNvPr id="3" name="Content Placeholder 2">
            <a:extLst>
              <a:ext uri="{FF2B5EF4-FFF2-40B4-BE49-F238E27FC236}">
                <a16:creationId xmlns:a16="http://schemas.microsoft.com/office/drawing/2014/main" id="{0955190F-7969-5F7D-66FE-4E4B9CA3C623}"/>
              </a:ext>
            </a:extLst>
          </p:cNvPr>
          <p:cNvSpPr>
            <a:spLocks noGrp="1"/>
          </p:cNvSpPr>
          <p:nvPr>
            <p:ph idx="1"/>
          </p:nvPr>
        </p:nvSpPr>
        <p:spPr/>
        <p:txBody>
          <a:bodyPr>
            <a:normAutofit lnSpcReduction="10000"/>
          </a:bodyPr>
          <a:lstStyle/>
          <a:p>
            <a:r>
              <a:rPr lang="en-US" dirty="0">
                <a:solidFill>
                  <a:srgbClr val="FF0000"/>
                </a:solidFill>
              </a:rPr>
              <a:t>Bias vs. Variance </a:t>
            </a:r>
            <a:r>
              <a:rPr lang="en-US" dirty="0"/>
              <a:t>is a trade-off in machine learning that captures the balance between underfitting and overfitting:</a:t>
            </a:r>
          </a:p>
          <a:p>
            <a:pPr>
              <a:buFont typeface="Arial" panose="020B0604020202020204" pitchFamily="34" charset="0"/>
              <a:buChar char="•"/>
            </a:pPr>
            <a:r>
              <a:rPr lang="en-US" dirty="0">
                <a:solidFill>
                  <a:srgbClr val="FF0000"/>
                </a:solidFill>
              </a:rPr>
              <a:t>Bias</a:t>
            </a:r>
            <a:r>
              <a:rPr lang="en-US" b="1" dirty="0"/>
              <a:t> </a:t>
            </a:r>
            <a:r>
              <a:rPr lang="en-US" dirty="0"/>
              <a:t>refers to errors introduced by overly simplistic models that fail to capture the underlying patterns in the data. High bias leads to </a:t>
            </a:r>
            <a:r>
              <a:rPr lang="en-US" dirty="0">
                <a:solidFill>
                  <a:srgbClr val="FF0000"/>
                </a:solidFill>
              </a:rPr>
              <a:t>underfitting: </a:t>
            </a:r>
            <a:r>
              <a:rPr lang="en-US" dirty="0"/>
              <a:t>the model performs poorly on both training and test data.</a:t>
            </a:r>
          </a:p>
          <a:p>
            <a:pPr marL="742950" lvl="1" indent="-285750">
              <a:buFont typeface="Arial" panose="020B0604020202020204" pitchFamily="34" charset="0"/>
              <a:buChar char="•"/>
            </a:pPr>
            <a:r>
              <a:rPr lang="en-US" dirty="0"/>
              <a:t>Example: Assuming a linear relationship for a clearly curved dataset.</a:t>
            </a:r>
          </a:p>
          <a:p>
            <a:pPr>
              <a:buFont typeface="Arial" panose="020B0604020202020204" pitchFamily="34" charset="0"/>
              <a:buChar char="•"/>
            </a:pPr>
            <a:r>
              <a:rPr lang="en-US" dirty="0">
                <a:solidFill>
                  <a:srgbClr val="FF0000"/>
                </a:solidFill>
              </a:rPr>
              <a:t>Variance</a:t>
            </a:r>
            <a:r>
              <a:rPr lang="en-US" b="1" dirty="0"/>
              <a:t> </a:t>
            </a:r>
            <a:r>
              <a:rPr lang="en-US" dirty="0"/>
              <a:t>refers to errors caused by overly complex models that fit the training data too closely, capturing noise as if it were a pattern. High variance leads to </a:t>
            </a:r>
            <a:r>
              <a:rPr lang="en-US" dirty="0">
                <a:solidFill>
                  <a:srgbClr val="FF0000"/>
                </a:solidFill>
              </a:rPr>
              <a:t>overfitting: </a:t>
            </a:r>
            <a:r>
              <a:rPr lang="en-US" dirty="0"/>
              <a:t>the model performs well on training data but poorly on test data.</a:t>
            </a:r>
          </a:p>
          <a:p>
            <a:pPr marL="742950" lvl="1" indent="-285750">
              <a:buFont typeface="Arial" panose="020B0604020202020204" pitchFamily="34" charset="0"/>
              <a:buChar char="•"/>
            </a:pPr>
            <a:r>
              <a:rPr lang="en-US" dirty="0"/>
              <a:t>Example: A highly wiggly curve fitting every data point.</a:t>
            </a:r>
          </a:p>
          <a:p>
            <a:r>
              <a:rPr lang="en-US" dirty="0"/>
              <a:t>The goal is to find the sweet spot—a model with </a:t>
            </a:r>
            <a:r>
              <a:rPr lang="en-US" dirty="0">
                <a:solidFill>
                  <a:srgbClr val="FF0000"/>
                </a:solidFill>
              </a:rPr>
              <a:t>low</a:t>
            </a:r>
            <a:r>
              <a:rPr lang="en-US" b="1" dirty="0"/>
              <a:t> </a:t>
            </a:r>
            <a:r>
              <a:rPr lang="en-US" dirty="0">
                <a:solidFill>
                  <a:srgbClr val="FF0000"/>
                </a:solidFill>
              </a:rPr>
              <a:t>bias</a:t>
            </a:r>
            <a:r>
              <a:rPr lang="en-US" b="1" dirty="0"/>
              <a:t> </a:t>
            </a:r>
            <a:r>
              <a:rPr lang="en-US" dirty="0">
                <a:solidFill>
                  <a:srgbClr val="FF0000"/>
                </a:solidFill>
              </a:rPr>
              <a:t>and</a:t>
            </a:r>
            <a:r>
              <a:rPr lang="en-US" b="1" dirty="0"/>
              <a:t> </a:t>
            </a:r>
            <a:r>
              <a:rPr lang="en-US" dirty="0">
                <a:solidFill>
                  <a:srgbClr val="FF0000"/>
                </a:solidFill>
              </a:rPr>
              <a:t>low</a:t>
            </a:r>
            <a:r>
              <a:rPr lang="en-US" b="1" dirty="0"/>
              <a:t> </a:t>
            </a:r>
            <a:r>
              <a:rPr lang="en-US" dirty="0">
                <a:solidFill>
                  <a:srgbClr val="FF0000"/>
                </a:solidFill>
              </a:rPr>
              <a:t>variance</a:t>
            </a:r>
            <a:r>
              <a:rPr lang="en-US" dirty="0"/>
              <a:t> that generalizes well to unseen data.</a:t>
            </a:r>
          </a:p>
          <a:p>
            <a:endParaRPr lang="en-US" dirty="0"/>
          </a:p>
        </p:txBody>
      </p:sp>
      <p:sp>
        <p:nvSpPr>
          <p:cNvPr id="4" name="Footer Placeholder 3">
            <a:extLst>
              <a:ext uri="{FF2B5EF4-FFF2-40B4-BE49-F238E27FC236}">
                <a16:creationId xmlns:a16="http://schemas.microsoft.com/office/drawing/2014/main" id="{D0B437D3-B75D-570D-F5ED-231398F33BF3}"/>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70C4A673-7E5F-90AF-8069-77DADFF52BE5}"/>
              </a:ext>
            </a:extLst>
          </p:cNvPr>
          <p:cNvSpPr>
            <a:spLocks noGrp="1"/>
          </p:cNvSpPr>
          <p:nvPr>
            <p:ph type="sldNum" sz="quarter" idx="12"/>
          </p:nvPr>
        </p:nvSpPr>
        <p:spPr/>
        <p:txBody>
          <a:bodyPr/>
          <a:lstStyle/>
          <a:p>
            <a:fld id="{270120A2-F708-4D21-AF84-DA39ED789A47}" type="slidenum">
              <a:rPr lang="en-US" smtClean="0"/>
              <a:t>11</a:t>
            </a:fld>
            <a:endParaRPr lang="en-US" dirty="0"/>
          </a:p>
        </p:txBody>
      </p:sp>
    </p:spTree>
    <p:extLst>
      <p:ext uri="{BB962C8B-B14F-4D97-AF65-F5344CB8AC3E}">
        <p14:creationId xmlns:p14="http://schemas.microsoft.com/office/powerpoint/2010/main" val="4025645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CBAAFFA-C05F-0532-36CB-CA0B3F5D07C9}"/>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9CECFC8E-AD81-E095-99C5-7B16E1FC267F}"/>
              </a:ext>
            </a:extLst>
          </p:cNvPr>
          <p:cNvSpPr>
            <a:spLocks noGrp="1"/>
          </p:cNvSpPr>
          <p:nvPr>
            <p:ph type="sldNum" sz="quarter" idx="12"/>
          </p:nvPr>
        </p:nvSpPr>
        <p:spPr/>
        <p:txBody>
          <a:bodyPr/>
          <a:lstStyle/>
          <a:p>
            <a:fld id="{270120A2-F708-4D21-AF84-DA39ED789A47}" type="slidenum">
              <a:rPr lang="en-US" smtClean="0"/>
              <a:t>12</a:t>
            </a:fld>
            <a:endParaRPr lang="en-US" dirty="0"/>
          </a:p>
        </p:txBody>
      </p:sp>
      <p:pic>
        <p:nvPicPr>
          <p:cNvPr id="2050" name="Picture 2" descr="Overfitting and Underfitting">
            <a:extLst>
              <a:ext uri="{FF2B5EF4-FFF2-40B4-BE49-F238E27FC236}">
                <a16:creationId xmlns:a16="http://schemas.microsoft.com/office/drawing/2014/main" id="{13C99172-EC08-ECF4-73F1-0CB5FBB475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4815" y="0"/>
            <a:ext cx="9903372" cy="68420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3421846-0387-CB79-7188-CF67B95B7A43}"/>
              </a:ext>
            </a:extLst>
          </p:cNvPr>
          <p:cNvSpPr txBox="1"/>
          <p:nvPr/>
        </p:nvSpPr>
        <p:spPr>
          <a:xfrm>
            <a:off x="60435" y="2282686"/>
            <a:ext cx="1274380" cy="1600438"/>
          </a:xfrm>
          <a:prstGeom prst="rect">
            <a:avLst/>
          </a:prstGeom>
          <a:noFill/>
        </p:spPr>
        <p:txBody>
          <a:bodyPr wrap="square">
            <a:spAutoFit/>
          </a:bodyPr>
          <a:lstStyle/>
          <a:p>
            <a:r>
              <a:rPr lang="en-US" sz="1400" dirty="0">
                <a:solidFill>
                  <a:schemeClr val="bg1">
                    <a:lumMod val="65000"/>
                  </a:schemeClr>
                </a:solidFill>
              </a:rPr>
              <a:t>Image: Frederik </a:t>
            </a:r>
            <a:r>
              <a:rPr lang="en-US" sz="1400" dirty="0" err="1">
                <a:solidFill>
                  <a:schemeClr val="bg1">
                    <a:lumMod val="65000"/>
                  </a:schemeClr>
                </a:solidFill>
              </a:rPr>
              <a:t>vom</a:t>
            </a:r>
            <a:r>
              <a:rPr lang="en-US" sz="1400" dirty="0">
                <a:solidFill>
                  <a:schemeClr val="bg1">
                    <a:lumMod val="65000"/>
                  </a:schemeClr>
                </a:solidFill>
              </a:rPr>
              <a:t> Lehn on </a:t>
            </a:r>
            <a:r>
              <a:rPr lang="en-US" sz="1400" dirty="0" err="1">
                <a:solidFill>
                  <a:schemeClr val="bg1">
                    <a:lumMod val="65000"/>
                  </a:schemeClr>
                </a:solidFill>
              </a:rPr>
              <a:t>Medium.com</a:t>
            </a:r>
            <a:endParaRPr lang="en-US" sz="1400" dirty="0">
              <a:solidFill>
                <a:schemeClr val="bg1">
                  <a:lumMod val="65000"/>
                </a:schemeClr>
              </a:solidFill>
            </a:endParaRPr>
          </a:p>
          <a:p>
            <a:endParaRPr lang="en-US" sz="1400" dirty="0">
              <a:solidFill>
                <a:schemeClr val="bg1">
                  <a:lumMod val="65000"/>
                </a:schemeClr>
              </a:solidFill>
            </a:endParaRPr>
          </a:p>
          <a:p>
            <a:br>
              <a:rPr lang="en-US" sz="1400" dirty="0">
                <a:solidFill>
                  <a:schemeClr val="bg1">
                    <a:lumMod val="65000"/>
                  </a:schemeClr>
                </a:solidFill>
              </a:rPr>
            </a:br>
            <a:endParaRPr lang="en-US" sz="1400" dirty="0">
              <a:solidFill>
                <a:schemeClr val="bg1">
                  <a:lumMod val="65000"/>
                </a:schemeClr>
              </a:solidFill>
            </a:endParaRPr>
          </a:p>
        </p:txBody>
      </p:sp>
    </p:spTree>
    <p:extLst>
      <p:ext uri="{BB962C8B-B14F-4D97-AF65-F5344CB8AC3E}">
        <p14:creationId xmlns:p14="http://schemas.microsoft.com/office/powerpoint/2010/main" val="645503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8E7F7-82D4-F82E-0641-74D000B15D58}"/>
              </a:ext>
            </a:extLst>
          </p:cNvPr>
          <p:cNvSpPr>
            <a:spLocks noGrp="1"/>
          </p:cNvSpPr>
          <p:nvPr>
            <p:ph type="title"/>
          </p:nvPr>
        </p:nvSpPr>
        <p:spPr/>
        <p:txBody>
          <a:bodyPr/>
          <a:lstStyle/>
          <a:p>
            <a:r>
              <a:rPr lang="en-US" dirty="0"/>
              <a:t>Cross-Validation</a:t>
            </a:r>
          </a:p>
        </p:txBody>
      </p:sp>
      <p:sp>
        <p:nvSpPr>
          <p:cNvPr id="3" name="Content Placeholder 2">
            <a:extLst>
              <a:ext uri="{FF2B5EF4-FFF2-40B4-BE49-F238E27FC236}">
                <a16:creationId xmlns:a16="http://schemas.microsoft.com/office/drawing/2014/main" id="{59B23DFD-36A5-1756-6B2A-DF5735D3DE19}"/>
              </a:ext>
            </a:extLst>
          </p:cNvPr>
          <p:cNvSpPr>
            <a:spLocks noGrp="1"/>
          </p:cNvSpPr>
          <p:nvPr>
            <p:ph idx="1"/>
          </p:nvPr>
        </p:nvSpPr>
        <p:spPr>
          <a:xfrm>
            <a:off x="406399" y="1043709"/>
            <a:ext cx="5689601" cy="5133254"/>
          </a:xfrm>
        </p:spPr>
        <p:txBody>
          <a:bodyPr>
            <a:normAutofit lnSpcReduction="10000"/>
          </a:bodyPr>
          <a:lstStyle/>
          <a:p>
            <a:r>
              <a:rPr lang="en-US" dirty="0"/>
              <a:t>Cross-validation is a robust statistical method used to evaluate and validate the performance of machine learning models. </a:t>
            </a:r>
          </a:p>
          <a:p>
            <a:r>
              <a:rPr lang="en-US" dirty="0"/>
              <a:t>It is a resampling technique that ensures the model generalizes well to unseen data, mitigating the risk of overfitting or underfitting. </a:t>
            </a:r>
          </a:p>
          <a:p>
            <a:r>
              <a:rPr lang="en-US" dirty="0"/>
              <a:t>The method works by dividing the dataset into multiple subsets (folds) and systematically training and testing the model on different data partitions.</a:t>
            </a:r>
          </a:p>
        </p:txBody>
      </p:sp>
      <p:sp>
        <p:nvSpPr>
          <p:cNvPr id="4" name="Footer Placeholder 3">
            <a:extLst>
              <a:ext uri="{FF2B5EF4-FFF2-40B4-BE49-F238E27FC236}">
                <a16:creationId xmlns:a16="http://schemas.microsoft.com/office/drawing/2014/main" id="{02FD8103-4E06-14AC-6DE8-E4B80E79E708}"/>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D7F86344-9480-4FFC-EB28-4F0C07DD5BB1}"/>
              </a:ext>
            </a:extLst>
          </p:cNvPr>
          <p:cNvSpPr>
            <a:spLocks noGrp="1"/>
          </p:cNvSpPr>
          <p:nvPr>
            <p:ph type="sldNum" sz="quarter" idx="12"/>
          </p:nvPr>
        </p:nvSpPr>
        <p:spPr/>
        <p:txBody>
          <a:bodyPr/>
          <a:lstStyle/>
          <a:p>
            <a:fld id="{270120A2-F708-4D21-AF84-DA39ED789A47}" type="slidenum">
              <a:rPr lang="en-US" smtClean="0"/>
              <a:t>13</a:t>
            </a:fld>
            <a:endParaRPr lang="en-US" dirty="0"/>
          </a:p>
        </p:txBody>
      </p:sp>
      <p:sp>
        <p:nvSpPr>
          <p:cNvPr id="7" name="TextBox 6">
            <a:extLst>
              <a:ext uri="{FF2B5EF4-FFF2-40B4-BE49-F238E27FC236}">
                <a16:creationId xmlns:a16="http://schemas.microsoft.com/office/drawing/2014/main" id="{5BD5A22D-DCE7-460D-6C03-9CE9D06ABF2D}"/>
              </a:ext>
            </a:extLst>
          </p:cNvPr>
          <p:cNvSpPr txBox="1"/>
          <p:nvPr/>
        </p:nvSpPr>
        <p:spPr>
          <a:xfrm>
            <a:off x="6934200" y="5237327"/>
            <a:ext cx="4742793" cy="461665"/>
          </a:xfrm>
          <a:prstGeom prst="rect">
            <a:avLst/>
          </a:prstGeom>
          <a:noFill/>
        </p:spPr>
        <p:txBody>
          <a:bodyPr wrap="square">
            <a:spAutoFit/>
          </a:bodyPr>
          <a:lstStyle/>
          <a:p>
            <a:r>
              <a:rPr lang="en-US" sz="1200" dirty="0">
                <a:solidFill>
                  <a:schemeClr val="bg1">
                    <a:lumMod val="65000"/>
                  </a:schemeClr>
                </a:solidFill>
              </a:rPr>
              <a:t>Image: https://</a:t>
            </a:r>
            <a:r>
              <a:rPr lang="en-US" sz="1200" dirty="0" err="1">
                <a:solidFill>
                  <a:schemeClr val="bg1">
                    <a:lumMod val="65000"/>
                  </a:schemeClr>
                </a:solidFill>
              </a:rPr>
              <a:t>stackoverflow.com</a:t>
            </a:r>
            <a:r>
              <a:rPr lang="en-US" sz="1200" dirty="0">
                <a:solidFill>
                  <a:schemeClr val="bg1">
                    <a:lumMod val="65000"/>
                  </a:schemeClr>
                </a:solidFill>
              </a:rPr>
              <a:t>/questions/62954433/how-to-predict-with-the-test-dataset-while-using-cross-validation</a:t>
            </a:r>
          </a:p>
        </p:txBody>
      </p:sp>
      <p:pic>
        <p:nvPicPr>
          <p:cNvPr id="1028" name="Picture 4" descr="python - How to predict with the test dataset while using cross validation?  - Stack Overflow">
            <a:extLst>
              <a:ext uri="{FF2B5EF4-FFF2-40B4-BE49-F238E27FC236}">
                <a16:creationId xmlns:a16="http://schemas.microsoft.com/office/drawing/2014/main" id="{4A3483BD-5F82-BF83-1C74-B10E90C4F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1524" y="2301766"/>
            <a:ext cx="6125875" cy="2699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611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A301D9-66A4-31B7-D1B3-731C06EB10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204000" cy="6869074"/>
          </a:xfrm>
          <a:prstGeom prst="rect">
            <a:avLst/>
          </a:prstGeom>
        </p:spPr>
      </p:pic>
      <p:sp>
        <p:nvSpPr>
          <p:cNvPr id="5" name="Title 1">
            <a:extLst>
              <a:ext uri="{FF2B5EF4-FFF2-40B4-BE49-F238E27FC236}">
                <a16:creationId xmlns:a16="http://schemas.microsoft.com/office/drawing/2014/main" id="{96948668-D2E1-95CA-5BD5-D1C048B9A8F7}"/>
              </a:ext>
            </a:extLst>
          </p:cNvPr>
          <p:cNvSpPr txBox="1">
            <a:spLocks/>
          </p:cNvSpPr>
          <p:nvPr/>
        </p:nvSpPr>
        <p:spPr>
          <a:xfrm>
            <a:off x="4166484" y="3953588"/>
            <a:ext cx="6975944" cy="1393906"/>
          </a:xfrm>
          <a:prstGeom prst="rect">
            <a:avLst/>
          </a:prstGeom>
        </p:spPr>
        <p:txBody>
          <a:bodyPr vert="horz" lIns="91440" tIns="45720" rIns="91440" bIns="45720" rtlCol="1"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err="1">
                <a:solidFill>
                  <a:schemeClr val="bg1"/>
                </a:solidFill>
              </a:rPr>
              <a:t>Cuneyt.Akcora@ucf.edu</a:t>
            </a:r>
            <a:endParaRPr lang="en-US" sz="4800" dirty="0">
              <a:solidFill>
                <a:schemeClr val="bg1"/>
              </a:solidFill>
            </a:endParaRPr>
          </a:p>
        </p:txBody>
      </p:sp>
      <p:sp>
        <p:nvSpPr>
          <p:cNvPr id="6" name="TextBox 5">
            <a:extLst>
              <a:ext uri="{FF2B5EF4-FFF2-40B4-BE49-F238E27FC236}">
                <a16:creationId xmlns:a16="http://schemas.microsoft.com/office/drawing/2014/main" id="{434B33DE-E89F-3E9D-AE75-6C9BAB73389D}"/>
              </a:ext>
            </a:extLst>
          </p:cNvPr>
          <p:cNvSpPr txBox="1"/>
          <p:nvPr/>
        </p:nvSpPr>
        <p:spPr>
          <a:xfrm>
            <a:off x="4531582" y="3184147"/>
            <a:ext cx="6245748" cy="769441"/>
          </a:xfrm>
          <a:prstGeom prst="rect">
            <a:avLst/>
          </a:prstGeom>
          <a:noFill/>
        </p:spPr>
        <p:txBody>
          <a:bodyPr wrap="square">
            <a:spAutoFit/>
          </a:bodyPr>
          <a:lstStyle/>
          <a:p>
            <a:pPr indent="-311089" algn="ctr">
              <a:spcAft>
                <a:spcPts val="0"/>
              </a:spcAft>
              <a:buSzPct val="25000"/>
              <a:buNone/>
            </a:pPr>
            <a:r>
              <a:rPr lang="en-US" sz="4400" dirty="0">
                <a:solidFill>
                  <a:schemeClr val="bg1"/>
                </a:solidFill>
              </a:rPr>
              <a:t>Thanks for attending!</a:t>
            </a:r>
          </a:p>
        </p:txBody>
      </p:sp>
      <p:sp>
        <p:nvSpPr>
          <p:cNvPr id="2" name="Slide Number Placeholder 1">
            <a:extLst>
              <a:ext uri="{FF2B5EF4-FFF2-40B4-BE49-F238E27FC236}">
                <a16:creationId xmlns:a16="http://schemas.microsoft.com/office/drawing/2014/main" id="{9A93BF7C-9A5C-0B99-9AA4-3183D293C6F2}"/>
              </a:ext>
            </a:extLst>
          </p:cNvPr>
          <p:cNvSpPr>
            <a:spLocks noGrp="1"/>
          </p:cNvSpPr>
          <p:nvPr>
            <p:ph type="sldNum" sz="quarter" idx="12"/>
          </p:nvPr>
        </p:nvSpPr>
        <p:spPr/>
        <p:txBody>
          <a:bodyPr/>
          <a:lstStyle/>
          <a:p>
            <a:fld id="{270120A2-F708-4D21-AF84-DA39ED789A47}" type="slidenum">
              <a:rPr lang="en-US" smtClean="0"/>
              <a:t>14</a:t>
            </a:fld>
            <a:endParaRPr lang="en-US" dirty="0"/>
          </a:p>
        </p:txBody>
      </p:sp>
      <p:sp>
        <p:nvSpPr>
          <p:cNvPr id="7" name="Footer Placeholder 6">
            <a:extLst>
              <a:ext uri="{FF2B5EF4-FFF2-40B4-BE49-F238E27FC236}">
                <a16:creationId xmlns:a16="http://schemas.microsoft.com/office/drawing/2014/main" id="{B518AE92-EFB9-2266-9EAE-21BA0811058E}"/>
              </a:ext>
            </a:extLst>
          </p:cNvPr>
          <p:cNvSpPr>
            <a:spLocks noGrp="1"/>
          </p:cNvSpPr>
          <p:nvPr>
            <p:ph type="ftr" sz="quarter" idx="11"/>
          </p:nvPr>
        </p:nvSpPr>
        <p:spPr/>
        <p:txBody>
          <a:bodyPr/>
          <a:lstStyle/>
          <a:p>
            <a:r>
              <a:rPr lang="en-US"/>
              <a:t>Akcora: AI in Finance. University of Central Florida</a:t>
            </a:r>
            <a:endParaRPr lang="en-US" dirty="0"/>
          </a:p>
        </p:txBody>
      </p:sp>
    </p:spTree>
    <p:extLst>
      <p:ext uri="{BB962C8B-B14F-4D97-AF65-F5344CB8AC3E}">
        <p14:creationId xmlns:p14="http://schemas.microsoft.com/office/powerpoint/2010/main" val="169437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9155-EEDA-850E-FA4D-2B0B5C182E03}"/>
              </a:ext>
            </a:extLst>
          </p:cNvPr>
          <p:cNvSpPr>
            <a:spLocks noGrp="1"/>
          </p:cNvSpPr>
          <p:nvPr>
            <p:ph type="title"/>
          </p:nvPr>
        </p:nvSpPr>
        <p:spPr/>
        <p:txBody>
          <a:bodyPr/>
          <a:lstStyle/>
          <a:p>
            <a:r>
              <a:rPr lang="en-US" dirty="0"/>
              <a:t>This week - ML</a:t>
            </a:r>
          </a:p>
        </p:txBody>
      </p:sp>
      <p:sp>
        <p:nvSpPr>
          <p:cNvPr id="3" name="Content Placeholder 2">
            <a:extLst>
              <a:ext uri="{FF2B5EF4-FFF2-40B4-BE49-F238E27FC236}">
                <a16:creationId xmlns:a16="http://schemas.microsoft.com/office/drawing/2014/main" id="{A5DF5DA2-0C62-6F4D-2A3A-66CE79E76773}"/>
              </a:ext>
            </a:extLst>
          </p:cNvPr>
          <p:cNvSpPr>
            <a:spLocks noGrp="1"/>
          </p:cNvSpPr>
          <p:nvPr>
            <p:ph idx="1"/>
          </p:nvPr>
        </p:nvSpPr>
        <p:spPr/>
        <p:txBody>
          <a:bodyPr>
            <a:normAutofit/>
          </a:bodyPr>
          <a:lstStyle/>
          <a:p>
            <a:r>
              <a:rPr lang="en-US" sz="3200" dirty="0">
                <a:effectLst/>
                <a:latin typeface="MinionPro"/>
              </a:rPr>
              <a:t>Machine learning is the scientific method on steroids. It follows the same process of generating, testing, and discarding/refining hypotheses. But while a scientist may spend his or her whole life coming up with and testing a few hundred hypotheses, a machine learning system can do the same in a second. Machine learning automates discovery. It’s no surprise, then, that it’s revolutionizing science as much as it’s revolutionizing business. </a:t>
            </a:r>
          </a:p>
          <a:p>
            <a:pPr marL="457200" lvl="1" indent="0">
              <a:buNone/>
            </a:pPr>
            <a:r>
              <a:rPr lang="en-US" sz="2800" dirty="0">
                <a:effectLst/>
                <a:latin typeface="MinionPro"/>
              </a:rPr>
              <a:t>Pedro Domingos (2015) </a:t>
            </a:r>
            <a:endParaRPr lang="en-US" sz="3200" dirty="0"/>
          </a:p>
          <a:p>
            <a:pPr marL="0" indent="0">
              <a:buNone/>
            </a:pPr>
            <a:endParaRPr lang="en-US" sz="4800" dirty="0"/>
          </a:p>
          <a:p>
            <a:endParaRPr lang="en-US" sz="4800" dirty="0"/>
          </a:p>
        </p:txBody>
      </p:sp>
      <p:sp>
        <p:nvSpPr>
          <p:cNvPr id="4" name="Footer Placeholder 3">
            <a:extLst>
              <a:ext uri="{FF2B5EF4-FFF2-40B4-BE49-F238E27FC236}">
                <a16:creationId xmlns:a16="http://schemas.microsoft.com/office/drawing/2014/main" id="{E91CAB6F-3934-750A-8EA8-3B7A40D7DB2F}"/>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93D12349-84A2-E1A1-1108-A4289A4989F8}"/>
              </a:ext>
            </a:extLst>
          </p:cNvPr>
          <p:cNvSpPr>
            <a:spLocks noGrp="1"/>
          </p:cNvSpPr>
          <p:nvPr>
            <p:ph type="sldNum" sz="quarter" idx="12"/>
          </p:nvPr>
        </p:nvSpPr>
        <p:spPr/>
        <p:txBody>
          <a:bodyPr/>
          <a:lstStyle/>
          <a:p>
            <a:fld id="{270120A2-F708-4D21-AF84-DA39ED789A47}" type="slidenum">
              <a:rPr lang="en-US" smtClean="0"/>
              <a:t>2</a:t>
            </a:fld>
            <a:endParaRPr lang="en-US" dirty="0"/>
          </a:p>
        </p:txBody>
      </p:sp>
      <p:sp>
        <p:nvSpPr>
          <p:cNvPr id="6" name="TextBox 5">
            <a:extLst>
              <a:ext uri="{FF2B5EF4-FFF2-40B4-BE49-F238E27FC236}">
                <a16:creationId xmlns:a16="http://schemas.microsoft.com/office/drawing/2014/main" id="{7906F2A6-DFC1-0E7C-5D74-0F7625D26E85}"/>
              </a:ext>
            </a:extLst>
          </p:cNvPr>
          <p:cNvSpPr txBox="1"/>
          <p:nvPr/>
        </p:nvSpPr>
        <p:spPr>
          <a:xfrm>
            <a:off x="819807" y="5076497"/>
            <a:ext cx="10699531" cy="830997"/>
          </a:xfrm>
          <a:prstGeom prst="rect">
            <a:avLst/>
          </a:prstGeom>
          <a:noFill/>
        </p:spPr>
        <p:txBody>
          <a:bodyPr wrap="square" rtlCol="0">
            <a:spAutoFit/>
          </a:bodyPr>
          <a:lstStyle/>
          <a:p>
            <a:r>
              <a:rPr lang="en-US" sz="2400" dirty="0"/>
              <a:t>Why now, rather than in Computational Methods 2? I need you to know a few fundamental concepts before I can teach neural networks.</a:t>
            </a:r>
          </a:p>
        </p:txBody>
      </p:sp>
    </p:spTree>
    <p:extLst>
      <p:ext uri="{BB962C8B-B14F-4D97-AF65-F5344CB8AC3E}">
        <p14:creationId xmlns:p14="http://schemas.microsoft.com/office/powerpoint/2010/main" val="319638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D661-CC83-8062-5608-197F8A6B328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9F2F12F-0CE3-43E2-C339-0575C85E5690}"/>
              </a:ext>
            </a:extLst>
          </p:cNvPr>
          <p:cNvSpPr>
            <a:spLocks noGrp="1"/>
          </p:cNvSpPr>
          <p:nvPr>
            <p:ph idx="1"/>
          </p:nvPr>
        </p:nvSpPr>
        <p:spPr/>
        <p:txBody>
          <a:bodyPr>
            <a:normAutofit/>
          </a:bodyPr>
          <a:lstStyle/>
          <a:p>
            <a:r>
              <a:rPr lang="en-US" dirty="0"/>
              <a:t>L</a:t>
            </a:r>
            <a:r>
              <a:rPr lang="en-US" dirty="0">
                <a:effectLst/>
              </a:rPr>
              <a:t>earning</a:t>
            </a:r>
            <a:r>
              <a:rPr lang="en-US" i="1" dirty="0">
                <a:effectLst/>
              </a:rPr>
              <a:t> </a:t>
            </a:r>
            <a:r>
              <a:rPr lang="en-US" dirty="0">
                <a:effectLst/>
              </a:rPr>
              <a:t>by an algorithm or computer program can be defined as in Mitchell (1997): </a:t>
            </a:r>
            <a:endParaRPr lang="en-US" dirty="0"/>
          </a:p>
          <a:p>
            <a:pPr marL="0" indent="0">
              <a:buNone/>
            </a:pPr>
            <a:r>
              <a:rPr lang="en-US" dirty="0">
                <a:effectLst/>
              </a:rPr>
              <a:t>A computer program is said to learn from experience </a:t>
            </a:r>
            <a:r>
              <a:rPr lang="en-US" i="1" dirty="0">
                <a:effectLst/>
              </a:rPr>
              <a:t>E </a:t>
            </a:r>
            <a:r>
              <a:rPr lang="en-US" dirty="0">
                <a:effectLst/>
              </a:rPr>
              <a:t>if its performance at tasks in </a:t>
            </a:r>
            <a:r>
              <a:rPr lang="en-US" i="1" dirty="0">
                <a:effectLst/>
              </a:rPr>
              <a:t>T</a:t>
            </a:r>
            <a:r>
              <a:rPr lang="en-US" dirty="0">
                <a:effectLst/>
              </a:rPr>
              <a:t>, as measured by </a:t>
            </a:r>
            <a:r>
              <a:rPr lang="en-US" i="1" dirty="0">
                <a:effectLst/>
              </a:rPr>
              <a:t>P</a:t>
            </a:r>
            <a:r>
              <a:rPr lang="en-US" dirty="0">
                <a:effectLst/>
              </a:rPr>
              <a:t>, improves with </a:t>
            </a:r>
            <a:r>
              <a:rPr lang="en-US" dirty="0">
                <a:solidFill>
                  <a:srgbClr val="FF0000"/>
                </a:solidFill>
                <a:effectLst/>
              </a:rPr>
              <a:t>experience</a:t>
            </a:r>
            <a:r>
              <a:rPr lang="en-US" dirty="0">
                <a:effectLst/>
              </a:rPr>
              <a:t> </a:t>
            </a:r>
            <a:r>
              <a:rPr lang="en-US" i="1" dirty="0">
                <a:effectLst/>
              </a:rPr>
              <a:t>E</a:t>
            </a:r>
            <a:r>
              <a:rPr lang="en-US" dirty="0">
                <a:effectLst/>
              </a:rPr>
              <a:t>. </a:t>
            </a:r>
            <a:endParaRPr lang="en-US" dirty="0"/>
          </a:p>
          <a:p>
            <a:r>
              <a:rPr lang="en-US" dirty="0"/>
              <a:t>A class of tasks is to be performed (for example, estimation or classification). </a:t>
            </a:r>
          </a:p>
          <a:p>
            <a:r>
              <a:rPr lang="en-US" dirty="0"/>
              <a:t>Then, there is a performance measure, such as the mean-squared error (MSE) or the accuracy ratio. </a:t>
            </a:r>
          </a:p>
          <a:p>
            <a:r>
              <a:rPr lang="en-US" dirty="0"/>
              <a:t>The class of tasks is described based on the given data set:</a:t>
            </a:r>
          </a:p>
          <a:p>
            <a:pPr lvl="1"/>
            <a:r>
              <a:rPr lang="en-US" dirty="0"/>
              <a:t>feature data and the label data in the case of </a:t>
            </a:r>
            <a:r>
              <a:rPr lang="en-US" dirty="0">
                <a:solidFill>
                  <a:srgbClr val="FF0000"/>
                </a:solidFill>
              </a:rPr>
              <a:t>supervised learning </a:t>
            </a:r>
            <a:r>
              <a:rPr lang="en-US" dirty="0"/>
              <a:t>or </a:t>
            </a:r>
          </a:p>
          <a:p>
            <a:pPr lvl="1"/>
            <a:r>
              <a:rPr lang="en-US" dirty="0"/>
              <a:t>only the feature data in the case of </a:t>
            </a:r>
            <a:r>
              <a:rPr lang="en-US" dirty="0">
                <a:solidFill>
                  <a:srgbClr val="FF0000"/>
                </a:solidFill>
              </a:rPr>
              <a:t>unsupervised learning</a:t>
            </a:r>
            <a:r>
              <a:rPr lang="en-US" sz="1400" dirty="0">
                <a:solidFill>
                  <a:srgbClr val="FF0000"/>
                </a:solidFill>
                <a:effectLst/>
                <a:latin typeface="MinionPro"/>
              </a:rPr>
              <a:t>. </a:t>
            </a:r>
            <a:endParaRPr lang="en-US" dirty="0">
              <a:solidFill>
                <a:srgbClr val="FF0000"/>
              </a:solidFill>
            </a:endParaRPr>
          </a:p>
          <a:p>
            <a:endParaRPr lang="en-US" dirty="0"/>
          </a:p>
        </p:txBody>
      </p:sp>
      <p:sp>
        <p:nvSpPr>
          <p:cNvPr id="4" name="Footer Placeholder 3">
            <a:extLst>
              <a:ext uri="{FF2B5EF4-FFF2-40B4-BE49-F238E27FC236}">
                <a16:creationId xmlns:a16="http://schemas.microsoft.com/office/drawing/2014/main" id="{09EB39E4-CDEA-553A-DE2B-F9B2E9D8F277}"/>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8684BBE6-D8A2-4F5C-15B3-0C8DCADAFE2A}"/>
              </a:ext>
            </a:extLst>
          </p:cNvPr>
          <p:cNvSpPr>
            <a:spLocks noGrp="1"/>
          </p:cNvSpPr>
          <p:nvPr>
            <p:ph type="sldNum" sz="quarter" idx="12"/>
          </p:nvPr>
        </p:nvSpPr>
        <p:spPr/>
        <p:txBody>
          <a:bodyPr/>
          <a:lstStyle/>
          <a:p>
            <a:fld id="{270120A2-F708-4D21-AF84-DA39ED789A47}" type="slidenum">
              <a:rPr lang="en-US" smtClean="0"/>
              <a:t>3</a:t>
            </a:fld>
            <a:endParaRPr lang="en-US" dirty="0"/>
          </a:p>
        </p:txBody>
      </p:sp>
    </p:spTree>
    <p:extLst>
      <p:ext uri="{BB962C8B-B14F-4D97-AF65-F5344CB8AC3E}">
        <p14:creationId xmlns:p14="http://schemas.microsoft.com/office/powerpoint/2010/main" val="2727047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64E6-6FCB-BB9E-3094-04DF38A7AA3B}"/>
              </a:ext>
            </a:extLst>
          </p:cNvPr>
          <p:cNvSpPr>
            <a:spLocks noGrp="1"/>
          </p:cNvSpPr>
          <p:nvPr>
            <p:ph type="title"/>
          </p:nvPr>
        </p:nvSpPr>
        <p:spPr/>
        <p:txBody>
          <a:bodyPr/>
          <a:lstStyle/>
          <a:p>
            <a:r>
              <a:rPr lang="en-US" dirty="0"/>
              <a:t>Learning Task Versus Task to Learn</a:t>
            </a:r>
          </a:p>
        </p:txBody>
      </p:sp>
      <p:sp>
        <p:nvSpPr>
          <p:cNvPr id="3" name="Content Placeholder 2">
            <a:extLst>
              <a:ext uri="{FF2B5EF4-FFF2-40B4-BE49-F238E27FC236}">
                <a16:creationId xmlns:a16="http://schemas.microsoft.com/office/drawing/2014/main" id="{9AB76C57-BA0F-D701-C887-840AED137AA7}"/>
              </a:ext>
            </a:extLst>
          </p:cNvPr>
          <p:cNvSpPr>
            <a:spLocks noGrp="1"/>
          </p:cNvSpPr>
          <p:nvPr>
            <p:ph idx="1"/>
          </p:nvPr>
        </p:nvSpPr>
        <p:spPr/>
        <p:txBody>
          <a:bodyPr>
            <a:normAutofit/>
          </a:bodyPr>
          <a:lstStyle/>
          <a:p>
            <a:r>
              <a:rPr lang="en-US" sz="3200" dirty="0">
                <a:effectLst/>
              </a:rPr>
              <a:t>In the definition of learning through an algorithm or computer program, it is important to note the difference between the task of learning and the tasks to be learned. </a:t>
            </a:r>
          </a:p>
          <a:p>
            <a:r>
              <a:rPr lang="en-US" sz="3200" i="1" dirty="0">
                <a:effectLst/>
              </a:rPr>
              <a:t>Learning </a:t>
            </a:r>
            <a:r>
              <a:rPr lang="en-US" sz="3200" dirty="0">
                <a:effectLst/>
              </a:rPr>
              <a:t>means to learn how to (best) execute a certain task, such as estimation or classification. </a:t>
            </a:r>
          </a:p>
          <a:p>
            <a:endParaRPr lang="en-US" sz="4400" dirty="0"/>
          </a:p>
        </p:txBody>
      </p:sp>
      <p:sp>
        <p:nvSpPr>
          <p:cNvPr id="4" name="Footer Placeholder 3">
            <a:extLst>
              <a:ext uri="{FF2B5EF4-FFF2-40B4-BE49-F238E27FC236}">
                <a16:creationId xmlns:a16="http://schemas.microsoft.com/office/drawing/2014/main" id="{F4233DD2-B3C7-F137-1EA7-98B0EC73B1DD}"/>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06CEC99B-330D-5DFA-8855-4D02A43CF978}"/>
              </a:ext>
            </a:extLst>
          </p:cNvPr>
          <p:cNvSpPr>
            <a:spLocks noGrp="1"/>
          </p:cNvSpPr>
          <p:nvPr>
            <p:ph type="sldNum" sz="quarter" idx="12"/>
          </p:nvPr>
        </p:nvSpPr>
        <p:spPr/>
        <p:txBody>
          <a:bodyPr/>
          <a:lstStyle/>
          <a:p>
            <a:fld id="{270120A2-F708-4D21-AF84-DA39ED789A47}" type="slidenum">
              <a:rPr lang="en-US" smtClean="0"/>
              <a:t>4</a:t>
            </a:fld>
            <a:endParaRPr lang="en-US" dirty="0"/>
          </a:p>
        </p:txBody>
      </p:sp>
    </p:spTree>
    <p:extLst>
      <p:ext uri="{BB962C8B-B14F-4D97-AF65-F5344CB8AC3E}">
        <p14:creationId xmlns:p14="http://schemas.microsoft.com/office/powerpoint/2010/main" val="3416654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C07D-19CF-4172-F1DB-50944277A40F}"/>
              </a:ext>
            </a:extLst>
          </p:cNvPr>
          <p:cNvSpPr>
            <a:spLocks noGrp="1"/>
          </p:cNvSpPr>
          <p:nvPr>
            <p:ph type="title"/>
          </p:nvPr>
        </p:nvSpPr>
        <p:spPr/>
        <p:txBody>
          <a:bodyPr/>
          <a:lstStyle/>
          <a:p>
            <a:r>
              <a:rPr lang="en-US" dirty="0"/>
              <a:t>Capacity</a:t>
            </a:r>
          </a:p>
        </p:txBody>
      </p:sp>
      <p:sp>
        <p:nvSpPr>
          <p:cNvPr id="3" name="Content Placeholder 2">
            <a:extLst>
              <a:ext uri="{FF2B5EF4-FFF2-40B4-BE49-F238E27FC236}">
                <a16:creationId xmlns:a16="http://schemas.microsoft.com/office/drawing/2014/main" id="{6D8E83A4-59BA-49E5-F616-5D9F3A17854B}"/>
              </a:ext>
            </a:extLst>
          </p:cNvPr>
          <p:cNvSpPr>
            <a:spLocks noGrp="1"/>
          </p:cNvSpPr>
          <p:nvPr>
            <p:ph idx="1"/>
          </p:nvPr>
        </p:nvSpPr>
        <p:spPr/>
        <p:txBody>
          <a:bodyPr>
            <a:normAutofit/>
          </a:bodyPr>
          <a:lstStyle/>
          <a:p>
            <a:r>
              <a:rPr lang="en-US" dirty="0">
                <a:effectLst/>
              </a:rPr>
              <a:t>The </a:t>
            </a:r>
            <a:r>
              <a:rPr lang="en-US" dirty="0">
                <a:solidFill>
                  <a:srgbClr val="FF0000"/>
                </a:solidFill>
                <a:effectLst/>
              </a:rPr>
              <a:t>capacity</a:t>
            </a:r>
            <a:r>
              <a:rPr lang="en-US" i="1" dirty="0">
                <a:effectLst/>
              </a:rPr>
              <a:t> </a:t>
            </a:r>
            <a:r>
              <a:rPr lang="en-US" dirty="0">
                <a:effectLst/>
              </a:rPr>
              <a:t>of a model or algorithm defines what types of functions or relationships the model or algorithm can learn. </a:t>
            </a:r>
          </a:p>
          <a:p>
            <a:r>
              <a:rPr lang="en-US" dirty="0">
                <a:effectLst/>
              </a:rPr>
              <a:t>In the case of OLS regression based on monomials only, only one parameter defines the model's capacity: the degree of the highest monomial to be used. </a:t>
            </a:r>
          </a:p>
          <a:p>
            <a:r>
              <a:rPr lang="en-US" dirty="0">
                <a:effectLst/>
              </a:rPr>
              <a:t>If this degree parameter is set to deg=3, the OLS regression model can learn functional relationships of constant, linear, quadratic, or cubic type. </a:t>
            </a:r>
          </a:p>
          <a:p>
            <a:r>
              <a:rPr lang="en-US" dirty="0">
                <a:effectLst/>
              </a:rPr>
              <a:t>The higher the parameter deg is, the higher the capacity of the OLS regression model will be. </a:t>
            </a:r>
            <a:endParaRPr lang="en-US" dirty="0"/>
          </a:p>
          <a:p>
            <a:endParaRPr lang="en-US" dirty="0"/>
          </a:p>
        </p:txBody>
      </p:sp>
      <p:sp>
        <p:nvSpPr>
          <p:cNvPr id="4" name="Footer Placeholder 3">
            <a:extLst>
              <a:ext uri="{FF2B5EF4-FFF2-40B4-BE49-F238E27FC236}">
                <a16:creationId xmlns:a16="http://schemas.microsoft.com/office/drawing/2014/main" id="{E25EFF67-DF15-0535-AE14-CCA200ACF4A3}"/>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955B9B28-9E9C-5B25-2122-6BBEF63A5250}"/>
              </a:ext>
            </a:extLst>
          </p:cNvPr>
          <p:cNvSpPr>
            <a:spLocks noGrp="1"/>
          </p:cNvSpPr>
          <p:nvPr>
            <p:ph type="sldNum" sz="quarter" idx="12"/>
          </p:nvPr>
        </p:nvSpPr>
        <p:spPr/>
        <p:txBody>
          <a:bodyPr/>
          <a:lstStyle/>
          <a:p>
            <a:fld id="{270120A2-F708-4D21-AF84-DA39ED789A47}" type="slidenum">
              <a:rPr lang="en-US" smtClean="0"/>
              <a:t>5</a:t>
            </a:fld>
            <a:endParaRPr lang="en-US" dirty="0"/>
          </a:p>
        </p:txBody>
      </p:sp>
    </p:spTree>
    <p:extLst>
      <p:ext uri="{BB962C8B-B14F-4D97-AF65-F5344CB8AC3E}">
        <p14:creationId xmlns:p14="http://schemas.microsoft.com/office/powerpoint/2010/main" val="4268465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28E71-9478-6658-29BE-0F64B87248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D71BE7-2ECA-2CA7-C6BC-0EA57FEAFA0B}"/>
              </a:ext>
            </a:extLst>
          </p:cNvPr>
          <p:cNvSpPr>
            <a:spLocks noGrp="1"/>
          </p:cNvSpPr>
          <p:nvPr>
            <p:ph type="title"/>
          </p:nvPr>
        </p:nvSpPr>
        <p:spPr/>
        <p:txBody>
          <a:bodyPr/>
          <a:lstStyle/>
          <a:p>
            <a:r>
              <a:rPr lang="en-US" dirty="0"/>
              <a:t>Capacity</a:t>
            </a:r>
          </a:p>
        </p:txBody>
      </p:sp>
      <p:sp>
        <p:nvSpPr>
          <p:cNvPr id="3" name="Content Placeholder 2">
            <a:extLst>
              <a:ext uri="{FF2B5EF4-FFF2-40B4-BE49-F238E27FC236}">
                <a16:creationId xmlns:a16="http://schemas.microsoft.com/office/drawing/2014/main" id="{F7A2A26A-E967-B828-2F05-68D0AAD7A954}"/>
              </a:ext>
            </a:extLst>
          </p:cNvPr>
          <p:cNvSpPr>
            <a:spLocks noGrp="1"/>
          </p:cNvSpPr>
          <p:nvPr>
            <p:ph idx="1"/>
          </p:nvPr>
        </p:nvSpPr>
        <p:spPr/>
        <p:txBody>
          <a:bodyPr>
            <a:normAutofit/>
          </a:bodyPr>
          <a:lstStyle/>
          <a:p>
            <a:r>
              <a:rPr lang="en-US" sz="2400" dirty="0">
                <a:effectLst/>
                <a:latin typeface="MinionPro"/>
              </a:rPr>
              <a:t>The capacity of a neural network depends on several </a:t>
            </a:r>
            <a:r>
              <a:rPr lang="en-US" sz="2400" dirty="0">
                <a:solidFill>
                  <a:srgbClr val="FF0000"/>
                </a:solidFill>
                <a:effectLst/>
                <a:latin typeface="MinionPro"/>
              </a:rPr>
              <a:t>hyperparameters</a:t>
            </a:r>
            <a:r>
              <a:rPr lang="en-US" sz="2400" dirty="0">
                <a:effectLst/>
                <a:latin typeface="MinionPro"/>
              </a:rPr>
              <a:t>. Among them are, in general, the following: </a:t>
            </a:r>
          </a:p>
          <a:p>
            <a:pPr lvl="1"/>
            <a:r>
              <a:rPr lang="en-US" sz="1800" dirty="0">
                <a:effectLst/>
                <a:latin typeface="MinionPro"/>
              </a:rPr>
              <a:t>Number of hidden layers, </a:t>
            </a:r>
          </a:p>
          <a:p>
            <a:pPr lvl="1"/>
            <a:r>
              <a:rPr lang="en-US" sz="1800" dirty="0">
                <a:effectLst/>
                <a:latin typeface="MinionPro"/>
              </a:rPr>
              <a:t>Number of hidden units for each hidden layer. </a:t>
            </a:r>
          </a:p>
          <a:p>
            <a:pPr>
              <a:buFont typeface="Arial" panose="020B0604020202020204" pitchFamily="34" charset="0"/>
              <a:buChar char="•"/>
            </a:pPr>
            <a:r>
              <a:rPr lang="en-US" sz="2400" dirty="0">
                <a:effectLst/>
                <a:latin typeface="MinionPro"/>
              </a:rPr>
              <a:t>These two hyperparameters define the number of trainable parameters (weights) in the neural network. </a:t>
            </a:r>
          </a:p>
          <a:p>
            <a:pPr>
              <a:buFont typeface="Arial" panose="020B0604020202020204" pitchFamily="34" charset="0"/>
              <a:buChar char="•"/>
            </a:pPr>
            <a:r>
              <a:rPr lang="en-US" sz="2400" dirty="0">
                <a:effectLst/>
                <a:latin typeface="MinionPro"/>
              </a:rPr>
              <a:t>The neural network model that we used earlier has a relatively low number of trainable parameters. Adding, for example, just one more layer of the same size significantly increases the number of trainable parameters. </a:t>
            </a:r>
          </a:p>
          <a:p>
            <a:pPr>
              <a:buFont typeface="Arial" panose="020B0604020202020204" pitchFamily="34" charset="0"/>
              <a:buChar char="•"/>
            </a:pPr>
            <a:r>
              <a:rPr lang="en-US" sz="2400" dirty="0">
                <a:effectLst/>
                <a:latin typeface="MinionPro"/>
              </a:rPr>
              <a:t>Although the number of training epochs may need to be increased, the Mean Squared Error value (typically and hopefully) decreases significantly for the neural network with the higher capacity, and the fit also seems much better visually.</a:t>
            </a:r>
          </a:p>
          <a:p>
            <a:endParaRPr lang="en-US" sz="3600" dirty="0"/>
          </a:p>
        </p:txBody>
      </p:sp>
      <p:sp>
        <p:nvSpPr>
          <p:cNvPr id="4" name="Footer Placeholder 3">
            <a:extLst>
              <a:ext uri="{FF2B5EF4-FFF2-40B4-BE49-F238E27FC236}">
                <a16:creationId xmlns:a16="http://schemas.microsoft.com/office/drawing/2014/main" id="{2D879D05-D738-F82E-5DDC-6BA5D739B3A3}"/>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2ACA1F21-B082-99A2-734F-9CCF3DFAC933}"/>
              </a:ext>
            </a:extLst>
          </p:cNvPr>
          <p:cNvSpPr>
            <a:spLocks noGrp="1"/>
          </p:cNvSpPr>
          <p:nvPr>
            <p:ph type="sldNum" sz="quarter" idx="12"/>
          </p:nvPr>
        </p:nvSpPr>
        <p:spPr/>
        <p:txBody>
          <a:bodyPr/>
          <a:lstStyle/>
          <a:p>
            <a:fld id="{270120A2-F708-4D21-AF84-DA39ED789A47}" type="slidenum">
              <a:rPr lang="en-US" smtClean="0"/>
              <a:t>6</a:t>
            </a:fld>
            <a:endParaRPr lang="en-US" dirty="0"/>
          </a:p>
        </p:txBody>
      </p:sp>
    </p:spTree>
    <p:extLst>
      <p:ext uri="{BB962C8B-B14F-4D97-AF65-F5344CB8AC3E}">
        <p14:creationId xmlns:p14="http://schemas.microsoft.com/office/powerpoint/2010/main" val="313196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4545-31B7-660D-864A-A327676FDB97}"/>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B156D53F-14D7-BC6E-B10D-6DF5AAAF5DEA}"/>
              </a:ext>
            </a:extLst>
          </p:cNvPr>
          <p:cNvSpPr>
            <a:spLocks noGrp="1"/>
          </p:cNvSpPr>
          <p:nvPr>
            <p:ph idx="1"/>
          </p:nvPr>
        </p:nvSpPr>
        <p:spPr/>
        <p:txBody>
          <a:bodyPr>
            <a:normAutofit/>
          </a:bodyPr>
          <a:lstStyle/>
          <a:p>
            <a:r>
              <a:rPr lang="en-US" sz="3200" dirty="0">
                <a:effectLst/>
                <a:latin typeface="MinionPro"/>
              </a:rPr>
              <a:t>As a general rule, the capacity of the model or algorithm directly influences its performance when training and evaluating it on the same data set. However, this is the “simple and easy case” in ML. </a:t>
            </a:r>
          </a:p>
          <a:p>
            <a:r>
              <a:rPr lang="en-US" sz="3200" dirty="0">
                <a:effectLst/>
                <a:latin typeface="MinionPro"/>
              </a:rPr>
              <a:t>The more common and interesting case is when a trained model or algorithm shall be used for a </a:t>
            </a:r>
            <a:r>
              <a:rPr lang="en-US" sz="3200" dirty="0">
                <a:solidFill>
                  <a:srgbClr val="FF0000"/>
                </a:solidFill>
                <a:effectLst/>
                <a:latin typeface="MinionPro"/>
              </a:rPr>
              <a:t>generalization</a:t>
            </a:r>
            <a:r>
              <a:rPr lang="en-US" sz="3200" dirty="0">
                <a:effectLst/>
                <a:latin typeface="MinionPro"/>
              </a:rPr>
              <a:t> on data that the model or algorithm has not seen before. </a:t>
            </a:r>
          </a:p>
          <a:p>
            <a:r>
              <a:rPr lang="en-US" sz="3200" dirty="0">
                <a:effectLst/>
                <a:latin typeface="MinionPro"/>
              </a:rPr>
              <a:t>Such a generalization can, for example, be the prediction (estimation) of a future stock price, given the history of stock prices, or the classification of potential debtors as “creditworthy” or “not creditworthy,” given the data from existing debtors. </a:t>
            </a:r>
            <a:endParaRPr lang="en-US" sz="4400" dirty="0"/>
          </a:p>
          <a:p>
            <a:endParaRPr lang="en-US" sz="4400" dirty="0"/>
          </a:p>
        </p:txBody>
      </p:sp>
      <p:sp>
        <p:nvSpPr>
          <p:cNvPr id="4" name="Footer Placeholder 3">
            <a:extLst>
              <a:ext uri="{FF2B5EF4-FFF2-40B4-BE49-F238E27FC236}">
                <a16:creationId xmlns:a16="http://schemas.microsoft.com/office/drawing/2014/main" id="{FEB2062F-247F-B15A-6AB6-B4EB956B3ECB}"/>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F53AFA50-7BEC-3C8E-9AFE-3FFB2EB6ABB4}"/>
              </a:ext>
            </a:extLst>
          </p:cNvPr>
          <p:cNvSpPr>
            <a:spLocks noGrp="1"/>
          </p:cNvSpPr>
          <p:nvPr>
            <p:ph type="sldNum" sz="quarter" idx="12"/>
          </p:nvPr>
        </p:nvSpPr>
        <p:spPr/>
        <p:txBody>
          <a:bodyPr/>
          <a:lstStyle/>
          <a:p>
            <a:fld id="{270120A2-F708-4D21-AF84-DA39ED789A47}" type="slidenum">
              <a:rPr lang="en-US" smtClean="0"/>
              <a:t>7</a:t>
            </a:fld>
            <a:endParaRPr lang="en-US" dirty="0"/>
          </a:p>
        </p:txBody>
      </p:sp>
    </p:spTree>
    <p:extLst>
      <p:ext uri="{BB962C8B-B14F-4D97-AF65-F5344CB8AC3E}">
        <p14:creationId xmlns:p14="http://schemas.microsoft.com/office/powerpoint/2010/main" val="375939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E75A-CE0F-9A8C-AD85-56F9EB1FD7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B740A6-8171-5E78-FEF1-E63626BC461A}"/>
              </a:ext>
            </a:extLst>
          </p:cNvPr>
          <p:cNvSpPr>
            <a:spLocks noGrp="1"/>
          </p:cNvSpPr>
          <p:nvPr>
            <p:ph idx="1"/>
          </p:nvPr>
        </p:nvSpPr>
        <p:spPr/>
        <p:txBody>
          <a:bodyPr>
            <a:normAutofit/>
          </a:bodyPr>
          <a:lstStyle/>
          <a:p>
            <a:r>
              <a:rPr lang="en-US" dirty="0">
                <a:effectLst/>
              </a:rPr>
              <a:t>Although the term </a:t>
            </a:r>
            <a:r>
              <a:rPr lang="en-US" dirty="0">
                <a:solidFill>
                  <a:srgbClr val="FF0000"/>
                </a:solidFill>
                <a:effectLst/>
              </a:rPr>
              <a:t>prediction</a:t>
            </a:r>
            <a:r>
              <a:rPr lang="en-US" i="1" dirty="0">
                <a:effectLst/>
              </a:rPr>
              <a:t> </a:t>
            </a:r>
            <a:r>
              <a:rPr lang="en-US" dirty="0">
                <a:effectLst/>
              </a:rPr>
              <a:t>is often used freely in the context of estimations, given the features data set used for training, an actual prediction probably entails predicting something not known upfront and never seen before. </a:t>
            </a:r>
          </a:p>
          <a:p>
            <a:r>
              <a:rPr lang="en-US" dirty="0">
                <a:effectLst/>
              </a:rPr>
              <a:t>Again, predicting a future stock price is a good example of an actual prediction in a temporal sense. </a:t>
            </a:r>
            <a:endParaRPr lang="en-US" dirty="0"/>
          </a:p>
          <a:p>
            <a:r>
              <a:rPr lang="en-US" dirty="0"/>
              <a:t>Generally, a given data set is divided into sub-sets for different purposes: training, validation, and test data sets.</a:t>
            </a:r>
          </a:p>
          <a:p>
            <a:endParaRPr lang="en-US" dirty="0"/>
          </a:p>
        </p:txBody>
      </p:sp>
      <p:sp>
        <p:nvSpPr>
          <p:cNvPr id="4" name="Footer Placeholder 3">
            <a:extLst>
              <a:ext uri="{FF2B5EF4-FFF2-40B4-BE49-F238E27FC236}">
                <a16:creationId xmlns:a16="http://schemas.microsoft.com/office/drawing/2014/main" id="{1AEBC4B2-9B07-E678-9FB3-477E1FF2929B}"/>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D9D72AF0-BDC2-7E06-7FA7-1A8533596A2D}"/>
              </a:ext>
            </a:extLst>
          </p:cNvPr>
          <p:cNvSpPr>
            <a:spLocks noGrp="1"/>
          </p:cNvSpPr>
          <p:nvPr>
            <p:ph type="sldNum" sz="quarter" idx="12"/>
          </p:nvPr>
        </p:nvSpPr>
        <p:spPr/>
        <p:txBody>
          <a:bodyPr/>
          <a:lstStyle/>
          <a:p>
            <a:fld id="{270120A2-F708-4D21-AF84-DA39ED789A47}" type="slidenum">
              <a:rPr lang="en-US" smtClean="0"/>
              <a:t>8</a:t>
            </a:fld>
            <a:endParaRPr lang="en-US" dirty="0"/>
          </a:p>
        </p:txBody>
      </p:sp>
    </p:spTree>
    <p:extLst>
      <p:ext uri="{BB962C8B-B14F-4D97-AF65-F5344CB8AC3E}">
        <p14:creationId xmlns:p14="http://schemas.microsoft.com/office/powerpoint/2010/main" val="1624568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7C51-8953-339E-D87B-0E8F9A59DC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19DC32-E3F2-3BF7-CDE8-6A5D164695EC}"/>
              </a:ext>
            </a:extLst>
          </p:cNvPr>
          <p:cNvSpPr>
            <a:spLocks noGrp="1"/>
          </p:cNvSpPr>
          <p:nvPr>
            <p:ph idx="1"/>
          </p:nvPr>
        </p:nvSpPr>
        <p:spPr/>
        <p:txBody>
          <a:bodyPr>
            <a:normAutofit lnSpcReduction="10000"/>
          </a:bodyPr>
          <a:lstStyle/>
          <a:p>
            <a:r>
              <a:rPr lang="en-US" i="1" dirty="0">
                <a:effectLst/>
              </a:rPr>
              <a:t>The </a:t>
            </a:r>
            <a:r>
              <a:rPr lang="en-US" dirty="0">
                <a:solidFill>
                  <a:srgbClr val="FF0000"/>
                </a:solidFill>
                <a:effectLst/>
              </a:rPr>
              <a:t>training data </a:t>
            </a:r>
            <a:r>
              <a:rPr lang="en-US" i="1" dirty="0">
                <a:effectLst/>
              </a:rPr>
              <a:t>set </a:t>
            </a:r>
            <a:r>
              <a:rPr lang="en-US" dirty="0">
                <a:effectLst/>
              </a:rPr>
              <a:t>is the sub-set used for the algorithm's training. </a:t>
            </a:r>
            <a:endParaRPr lang="en-US" dirty="0"/>
          </a:p>
          <a:p>
            <a:r>
              <a:rPr lang="en-US" i="1" dirty="0">
                <a:effectLst/>
              </a:rPr>
              <a:t>The </a:t>
            </a:r>
            <a:r>
              <a:rPr lang="en-US" dirty="0">
                <a:solidFill>
                  <a:srgbClr val="FF0000"/>
                </a:solidFill>
                <a:effectLst/>
              </a:rPr>
              <a:t>validation data </a:t>
            </a:r>
            <a:r>
              <a:rPr lang="en-US" i="1" dirty="0">
                <a:effectLst/>
              </a:rPr>
              <a:t>set </a:t>
            </a:r>
            <a:r>
              <a:rPr lang="en-US" dirty="0">
                <a:effectLst/>
              </a:rPr>
              <a:t>is the sub-set used for validating the algorithm's performance during training—and this data set is different from the training data set. </a:t>
            </a:r>
          </a:p>
          <a:p>
            <a:r>
              <a:rPr lang="en-US" i="1" dirty="0">
                <a:effectLst/>
              </a:rPr>
              <a:t>The </a:t>
            </a:r>
            <a:r>
              <a:rPr lang="en-US" dirty="0">
                <a:solidFill>
                  <a:srgbClr val="FF0000"/>
                </a:solidFill>
                <a:effectLst/>
              </a:rPr>
              <a:t>test data set </a:t>
            </a:r>
            <a:r>
              <a:rPr lang="en-US" dirty="0">
                <a:effectLst/>
              </a:rPr>
              <a:t>is the sub-set on which the trained algorithm is only tested after the training is finished. </a:t>
            </a:r>
            <a:endParaRPr lang="en-US" dirty="0"/>
          </a:p>
          <a:p>
            <a:r>
              <a:rPr lang="en-US" dirty="0"/>
              <a:t>Insights gained by applying a (currently) trained algorithm on the validation data set might reflect on the training itself (for example, by adjusting the hyperparameters of a model). </a:t>
            </a:r>
          </a:p>
          <a:p>
            <a:r>
              <a:rPr lang="en-US" dirty="0"/>
              <a:t>On the other hand, the idea is that insights from testing the trained algorithm on the test data set shall not be reflected in the training itself or the hyperparameters. </a:t>
            </a:r>
          </a:p>
          <a:p>
            <a:endParaRPr lang="en-US" dirty="0"/>
          </a:p>
          <a:p>
            <a:endParaRPr lang="en-US" dirty="0"/>
          </a:p>
        </p:txBody>
      </p:sp>
      <p:sp>
        <p:nvSpPr>
          <p:cNvPr id="4" name="Footer Placeholder 3">
            <a:extLst>
              <a:ext uri="{FF2B5EF4-FFF2-40B4-BE49-F238E27FC236}">
                <a16:creationId xmlns:a16="http://schemas.microsoft.com/office/drawing/2014/main" id="{CA8ABB79-A1F5-F359-D13E-F6959AA92F90}"/>
              </a:ext>
            </a:extLst>
          </p:cNvPr>
          <p:cNvSpPr>
            <a:spLocks noGrp="1"/>
          </p:cNvSpPr>
          <p:nvPr>
            <p:ph type="ftr" sz="quarter" idx="11"/>
          </p:nvPr>
        </p:nvSpPr>
        <p:spPr/>
        <p:txBody>
          <a:bodyPr/>
          <a:lstStyle/>
          <a:p>
            <a:r>
              <a:rPr lang="en-US"/>
              <a:t>Akcora: AI in Finance. University of Central Florida</a:t>
            </a:r>
            <a:endParaRPr lang="en-US" dirty="0"/>
          </a:p>
        </p:txBody>
      </p:sp>
      <p:sp>
        <p:nvSpPr>
          <p:cNvPr id="5" name="Slide Number Placeholder 4">
            <a:extLst>
              <a:ext uri="{FF2B5EF4-FFF2-40B4-BE49-F238E27FC236}">
                <a16:creationId xmlns:a16="http://schemas.microsoft.com/office/drawing/2014/main" id="{6A56CC27-509A-08BD-354D-2C2C49D06D4A}"/>
              </a:ext>
            </a:extLst>
          </p:cNvPr>
          <p:cNvSpPr>
            <a:spLocks noGrp="1"/>
          </p:cNvSpPr>
          <p:nvPr>
            <p:ph type="sldNum" sz="quarter" idx="12"/>
          </p:nvPr>
        </p:nvSpPr>
        <p:spPr/>
        <p:txBody>
          <a:bodyPr/>
          <a:lstStyle/>
          <a:p>
            <a:fld id="{270120A2-F708-4D21-AF84-DA39ED789A47}" type="slidenum">
              <a:rPr lang="en-US" smtClean="0"/>
              <a:t>9</a:t>
            </a:fld>
            <a:endParaRPr lang="en-US" dirty="0"/>
          </a:p>
        </p:txBody>
      </p:sp>
    </p:spTree>
    <p:extLst>
      <p:ext uri="{BB962C8B-B14F-4D97-AF65-F5344CB8AC3E}">
        <p14:creationId xmlns:p14="http://schemas.microsoft.com/office/powerpoint/2010/main" val="305870840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335B74"/>
      </a:dk2>
      <a:lt2>
        <a:srgbClr val="DFE3E5"/>
      </a:lt2>
      <a:accent1>
        <a:srgbClr val="1CADE4"/>
      </a:accent1>
      <a:accent2>
        <a:srgbClr val="FF0000"/>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6022</TotalTime>
  <Words>1441</Words>
  <Application>Microsoft Macintosh PowerPoint</Application>
  <PresentationFormat>Widescreen</PresentationFormat>
  <Paragraphs>91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MinionPro</vt:lpstr>
      <vt:lpstr>Times New Roman</vt:lpstr>
      <vt:lpstr>Office Theme</vt:lpstr>
      <vt:lpstr>AI for Finance: Graduate Course in the Fintech Master's Program</vt:lpstr>
      <vt:lpstr>This week - ML</vt:lpstr>
      <vt:lpstr>PowerPoint Presentation</vt:lpstr>
      <vt:lpstr>Learning Task Versus Task to Learn</vt:lpstr>
      <vt:lpstr>Capacity</vt:lpstr>
      <vt:lpstr>Capacity</vt:lpstr>
      <vt:lpstr>Evaluation</vt:lpstr>
      <vt:lpstr>PowerPoint Presentation</vt:lpstr>
      <vt:lpstr>PowerPoint Presentation</vt:lpstr>
      <vt:lpstr>An example</vt:lpstr>
      <vt:lpstr>Learning with bias</vt:lpstr>
      <vt:lpstr>PowerPoint Presentation</vt:lpstr>
      <vt:lpstr>Cross-Validation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Graph Mining:  from Social Networks and Event Logs to Blockchain</dc:title>
  <dc:creator>Akcora, Cuneyt</dc:creator>
  <cp:lastModifiedBy>Cuneyt Akcora</cp:lastModifiedBy>
  <cp:revision>198</cp:revision>
  <dcterms:created xsi:type="dcterms:W3CDTF">2018-12-05T21:20:03Z</dcterms:created>
  <dcterms:modified xsi:type="dcterms:W3CDTF">2025-01-15T17:07:04Z</dcterms:modified>
</cp:coreProperties>
</file>