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58" r:id="rId3"/>
    <p:sldId id="259" r:id="rId4"/>
    <p:sldId id="287" r:id="rId5"/>
    <p:sldId id="288" r:id="rId6"/>
    <p:sldId id="289" r:id="rId7"/>
    <p:sldId id="290" r:id="rId8"/>
    <p:sldId id="260" r:id="rId9"/>
    <p:sldId id="261" r:id="rId10"/>
    <p:sldId id="291" r:id="rId11"/>
    <p:sldId id="295" r:id="rId12"/>
    <p:sldId id="296" r:id="rId13"/>
    <p:sldId id="294" r:id="rId14"/>
    <p:sldId id="292" r:id="rId15"/>
    <p:sldId id="293" r:id="rId16"/>
    <p:sldId id="297" r:id="rId17"/>
    <p:sldId id="298" r:id="rId18"/>
    <p:sldId id="299" r:id="rId19"/>
    <p:sldId id="262" r:id="rId20"/>
    <p:sldId id="263" r:id="rId21"/>
    <p:sldId id="300" r:id="rId22"/>
    <p:sldId id="264" r:id="rId23"/>
    <p:sldId id="301" r:id="rId24"/>
    <p:sldId id="279" r:id="rId25"/>
  </p:sldIdLst>
  <p:sldSz cx="9144000" cy="5143500" type="screen16x9"/>
  <p:notesSz cx="6858000" cy="9144000"/>
  <p:embeddedFontLst>
    <p:embeddedFont>
      <p:font typeface="Walter Turncoat" charset="0"/>
      <p:regular r:id="rId27"/>
    </p:embeddedFont>
    <p:embeddedFont>
      <p:font typeface="Sniglet"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AC5E75-CF82-4A7B-9EAF-F727AAA05E37}">
  <a:tblStyle styleId="{3CAC5E75-CF82-4A7B-9EAF-F727AAA05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81" autoAdjust="0"/>
    <p:restoredTop sz="94660"/>
  </p:normalViewPr>
  <p:slideViewPr>
    <p:cSldViewPr>
      <p:cViewPr varScale="1">
        <p:scale>
          <a:sx n="111" d="100"/>
          <a:sy n="111" d="100"/>
        </p:scale>
        <p:origin x="-677"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hyperlink" Target="https://en.wikipedia.org/wiki/Support_vector_machine"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lvl="0"/>
            <a:r>
              <a:rPr lang="en-US" sz="3600" dirty="0" smtClean="0"/>
              <a:t>Predictions of Loan Defaulter - A Data Science Perspective </a:t>
            </a:r>
            <a:endParaRPr sz="3600"/>
          </a:p>
        </p:txBody>
      </p:sp>
      <p:grpSp>
        <p:nvGrpSpPr>
          <p:cNvPr id="48" name="Google Shape;48;p11"/>
          <p:cNvGrpSpPr/>
          <p:nvPr/>
        </p:nvGrpSpPr>
        <p:grpSpPr>
          <a:xfrm rot="1479785">
            <a:off x="1353367" y="2960855"/>
            <a:ext cx="835527" cy="4475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116831" y="1557897"/>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3657600" y="3181350"/>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267200" y="209550"/>
            <a:ext cx="685800" cy="742950"/>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9;p33"/>
          <p:cNvSpPr/>
          <p:nvPr/>
        </p:nvSpPr>
        <p:spPr>
          <a:xfrm>
            <a:off x="381000" y="895350"/>
            <a:ext cx="8458200" cy="38099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13" name="Rectangle 12"/>
          <p:cNvSpPr/>
          <p:nvPr/>
        </p:nvSpPr>
        <p:spPr>
          <a:xfrm>
            <a:off x="7010400" y="3105150"/>
            <a:ext cx="931665" cy="738664"/>
          </a:xfrm>
          <a:prstGeom prst="rect">
            <a:avLst/>
          </a:prstGeom>
        </p:spPr>
        <p:txBody>
          <a:bodyPr wrap="none">
            <a:spAutoFit/>
          </a:bodyPr>
          <a:lstStyle/>
          <a:p>
            <a:r>
              <a:rPr lang="en-US" dirty="0" err="1" smtClean="0">
                <a:solidFill>
                  <a:schemeClr val="bg1"/>
                </a:solidFill>
              </a:rPr>
              <a:t>Riya</a:t>
            </a:r>
            <a:r>
              <a:rPr lang="en-US" dirty="0" smtClean="0">
                <a:solidFill>
                  <a:schemeClr val="bg1"/>
                </a:solidFill>
              </a:rPr>
              <a:t> </a:t>
            </a:r>
            <a:r>
              <a:rPr lang="en-US" dirty="0" err="1" smtClean="0">
                <a:solidFill>
                  <a:schemeClr val="bg1"/>
                </a:solidFill>
              </a:rPr>
              <a:t>Gori</a:t>
            </a:r>
            <a:endParaRPr lang="en-US" dirty="0" smtClean="0">
              <a:solidFill>
                <a:schemeClr val="bg1"/>
              </a:solidFill>
            </a:endParaRPr>
          </a:p>
          <a:p>
            <a:r>
              <a:rPr lang="en-US" dirty="0" smtClean="0">
                <a:solidFill>
                  <a:schemeClr val="bg1"/>
                </a:solidFill>
              </a:rPr>
              <a:t>B1</a:t>
            </a:r>
          </a:p>
          <a:p>
            <a:r>
              <a:rPr lang="en-US" dirty="0" smtClean="0">
                <a:solidFill>
                  <a:schemeClr val="bg1"/>
                </a:solidFill>
              </a:rPr>
              <a:t>1911079</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pPr lvl="0">
              <a:buNone/>
            </a:pPr>
            <a:r>
              <a:rPr lang="en-US" sz="1600" dirty="0" smtClean="0"/>
              <a:t>	-&gt; Exploratory data analysis (EDA) on each variable will be performed.</a:t>
            </a:r>
          </a:p>
          <a:p>
            <a:pPr lvl="0">
              <a:buNone/>
            </a:pPr>
            <a:r>
              <a:rPr lang="en-US" sz="1600" dirty="0" smtClean="0"/>
              <a:t>	-&gt; Home-Owner ship plot identifies that more home owners and renters are tend to be loan defaulter. </a:t>
            </a:r>
            <a:endParaRPr lang="en-US" sz="1600" b="1" dirty="0" smtClean="0"/>
          </a:p>
          <a:p>
            <a:pPr lvl="0">
              <a:buNone/>
            </a:pPr>
            <a:r>
              <a:rPr lang="en-US" sz="1600" dirty="0" smtClean="0"/>
              <a:t>	-&gt; Selection of relevant features using sampling techniques like Principal Component Analysis (PCA) or Linear </a:t>
            </a:r>
            <a:r>
              <a:rPr lang="en-US" sz="1600" dirty="0" err="1" smtClean="0"/>
              <a:t>Discriminant</a:t>
            </a:r>
            <a:r>
              <a:rPr lang="en-US" sz="1600" dirty="0" smtClean="0"/>
              <a:t> Analysis (LDA). </a:t>
            </a:r>
            <a:r>
              <a:rPr lang="en" sz="1600" dirty="0" smtClean="0"/>
              <a:t> </a:t>
            </a: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pPr lvl="0">
              <a:buNone/>
            </a:pPr>
            <a:r>
              <a:rPr lang="en-US" dirty="0" smtClean="0"/>
              <a:t>	</a:t>
            </a:r>
            <a:r>
              <a:rPr lang="en-US" sz="1600" dirty="0" smtClean="0"/>
              <a:t> Both LDA and PCA are linear transformation techniques: LDA is a supervised whereas PCA is unsupervised – PCA ignores class labels.</a:t>
            </a:r>
          </a:p>
          <a:p>
            <a:r>
              <a:rPr lang="en-US" sz="1600" b="1" dirty="0" smtClean="0"/>
              <a:t>Principal Component Analysis (PCA)</a:t>
            </a:r>
            <a:endParaRPr lang="en-US" sz="1600" dirty="0" smtClean="0"/>
          </a:p>
          <a:p>
            <a:r>
              <a:rPr lang="en-US" sz="1600" dirty="0" smtClean="0"/>
              <a:t>PCA is an </a:t>
            </a:r>
            <a:r>
              <a:rPr lang="en-US" sz="1600" i="1" dirty="0" smtClean="0"/>
              <a:t>unsupervised machine learning method </a:t>
            </a:r>
            <a:r>
              <a:rPr lang="en-US" sz="1600" dirty="0" smtClean="0"/>
              <a:t>that is used for dimensionality reduction. The main idea of principal component analysis (PCA) is to reduce the dimensionality of a data set consisting of many variables correlated with each other, either heavily or lightly, while retaining the variation present in the dataset, up to the maximum extent.</a:t>
            </a:r>
          </a:p>
          <a:p>
            <a:pPr lvl="0">
              <a:buNone/>
            </a:pP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r>
              <a:rPr lang="en-US" sz="1600" b="1" dirty="0" smtClean="0"/>
              <a:t>Linear </a:t>
            </a:r>
            <a:r>
              <a:rPr lang="en-US" sz="1600" b="1" dirty="0" err="1" smtClean="0"/>
              <a:t>Discriminant</a:t>
            </a:r>
            <a:r>
              <a:rPr lang="en-US" sz="1600" b="1" dirty="0" smtClean="0"/>
              <a:t> Analysis (LDA)</a:t>
            </a:r>
            <a:endParaRPr lang="en-US" sz="1600" dirty="0" smtClean="0"/>
          </a:p>
          <a:p>
            <a:r>
              <a:rPr lang="en-US" sz="1600" dirty="0" smtClean="0"/>
              <a:t>LDA is a s</a:t>
            </a:r>
            <a:r>
              <a:rPr lang="en-US" sz="1600" i="1" dirty="0" smtClean="0"/>
              <a:t>upervised machine learning method </a:t>
            </a:r>
            <a:r>
              <a:rPr lang="en-US" sz="1600" dirty="0" smtClean="0"/>
              <a:t>that is used to separate two groups/classes. The main idea of linear </a:t>
            </a:r>
            <a:r>
              <a:rPr lang="en-US" sz="1600" dirty="0" err="1" smtClean="0"/>
              <a:t>discriminant</a:t>
            </a:r>
            <a:r>
              <a:rPr lang="en-US" sz="1600" dirty="0" smtClean="0"/>
              <a:t> analysis(LDA) is to maximize the </a:t>
            </a:r>
            <a:r>
              <a:rPr lang="en-US" sz="1600" dirty="0" err="1" smtClean="0"/>
              <a:t>separability</a:t>
            </a:r>
            <a:r>
              <a:rPr lang="en-US" sz="1600" dirty="0" smtClean="0"/>
              <a:t> between the two groups so that we can make the best decision to classify them. </a:t>
            </a:r>
            <a:r>
              <a:rPr lang="en-US" sz="1600" b="1" i="1" dirty="0" smtClean="0"/>
              <a:t>LDA is like PCA which helps in dimensionality reduction, but it focuses on maximizing the </a:t>
            </a:r>
            <a:r>
              <a:rPr lang="en-US" sz="1600" b="1" i="1" dirty="0" err="1" smtClean="0"/>
              <a:t>separability</a:t>
            </a:r>
            <a:r>
              <a:rPr lang="en-US" sz="1600" b="1" i="1" dirty="0" smtClean="0"/>
              <a:t> among known categories by creating a new linear axis and projecting the data points on that axis.</a:t>
            </a:r>
            <a:endParaRPr lang="en-US" sz="1600" dirty="0" smtClean="0"/>
          </a:p>
          <a:p>
            <a:r>
              <a:rPr lang="en-US" sz="1600" dirty="0" smtClean="0"/>
              <a:t>LDA doesn’t work on finding the principal component, it basically looks at what type of point/features/subspace gives more discrimination to separate the data.</a:t>
            </a:r>
          </a:p>
          <a:p>
            <a:pPr lvl="0">
              <a:buNone/>
            </a:pP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6" name="Google Shape;336;p37"/>
          <p:cNvSpPr/>
          <p:nvPr/>
        </p:nvSpPr>
        <p:spPr>
          <a:xfrm>
            <a:off x="1600200" y="895350"/>
            <a:ext cx="5867400" cy="3124200"/>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2"/>
          <a:srcRect/>
          <a:stretch>
            <a:fillRect/>
          </a:stretch>
        </p:blipFill>
        <p:spPr bwMode="auto">
          <a:xfrm>
            <a:off x="2362200" y="1200150"/>
            <a:ext cx="4448175"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
        <p:nvSpPr>
          <p:cNvPr id="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lvl="0"/>
            <a:r>
              <a:rPr lang="en-US" dirty="0" smtClean="0"/>
              <a:t>Feature Engineering and Data Splitting</a:t>
            </a:r>
            <a:endParaRPr/>
          </a:p>
        </p:txBody>
      </p:sp>
      <p:sp>
        <p:nvSpPr>
          <p:cNvPr id="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lvl="0">
              <a:buNone/>
            </a:pPr>
            <a:r>
              <a:rPr lang="en-US" dirty="0" smtClean="0"/>
              <a:t>	Feature Engineering involves feature scaling and feature selection. Through Machine learning pipelines feature engineering had performed using normalization and standardization techniques</a:t>
            </a:r>
            <a:endParaRPr/>
          </a:p>
        </p:txBody>
      </p:sp>
      <p:sp>
        <p:nvSpPr>
          <p:cNvPr id="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9"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6" name="Google Shape;95;p16"/>
          <p:cNvSpPr txBox="1">
            <a:spLocks noGrp="1"/>
          </p:cNvSpPr>
          <p:nvPr>
            <p:ph type="title"/>
          </p:nvPr>
        </p:nvSpPr>
        <p:spPr>
          <a:xfrm>
            <a:off x="-6025" y="1047749"/>
            <a:ext cx="9156000" cy="777625"/>
          </a:xfrm>
          <a:prstGeom prst="rect">
            <a:avLst/>
          </a:prstGeom>
        </p:spPr>
        <p:txBody>
          <a:bodyPr spcFirstLastPara="1" wrap="square" lIns="91425" tIns="91425" rIns="91425" bIns="91425" anchor="t" anchorCtr="0">
            <a:noAutofit/>
          </a:bodyPr>
          <a:lstStyle/>
          <a:p>
            <a:pPr lvl="0"/>
            <a:r>
              <a:rPr lang="en-US" dirty="0" smtClean="0"/>
              <a:t>Model Building and Performance Metrics</a:t>
            </a:r>
            <a:endParaRPr/>
          </a:p>
        </p:txBody>
      </p:sp>
      <p:sp>
        <p:nvSpPr>
          <p:cNvPr id="7" name="Google Shape;96;p16"/>
          <p:cNvSpPr txBox="1">
            <a:spLocks noGrp="1"/>
          </p:cNvSpPr>
          <p:nvPr>
            <p:ph type="body" idx="1"/>
          </p:nvPr>
        </p:nvSpPr>
        <p:spPr>
          <a:xfrm>
            <a:off x="457200" y="1563400"/>
            <a:ext cx="8229600" cy="3065750"/>
          </a:xfrm>
          <a:prstGeom prst="rect">
            <a:avLst/>
          </a:prstGeom>
        </p:spPr>
        <p:txBody>
          <a:bodyPr spcFirstLastPara="1" wrap="square" lIns="91425" tIns="91425" rIns="91425" bIns="91425" anchor="t" anchorCtr="0">
            <a:noAutofit/>
          </a:bodyPr>
          <a:lstStyle/>
          <a:p>
            <a:pPr lvl="0">
              <a:buNone/>
            </a:pPr>
            <a:r>
              <a:rPr lang="en-US" dirty="0" smtClean="0"/>
              <a:t>	 Dataset splitting is performed based on issue date of loans, considering earliest date issued loans. This paper worked on large amount of records, through </a:t>
            </a:r>
            <a:r>
              <a:rPr lang="en-US" dirty="0" err="1" smtClean="0"/>
              <a:t>GridSearchCV</a:t>
            </a:r>
            <a:r>
              <a:rPr lang="en-US" dirty="0" smtClean="0"/>
              <a:t> technique built the model instead of default algorithm process.</a:t>
            </a:r>
          </a:p>
          <a:p>
            <a:pPr marL="558800" lvl="0" indent="-457200">
              <a:buAutoNum type="alphaLcParenR"/>
            </a:pPr>
            <a:r>
              <a:rPr lang="en-US" dirty="0" smtClean="0"/>
              <a:t>Logistic Regression with Stochastic Gradient Descent (SGD):</a:t>
            </a:r>
          </a:p>
          <a:p>
            <a:pPr marL="558800" lvl="0" indent="-457200">
              <a:buAutoNum type="alphaLcParenR"/>
            </a:pPr>
            <a:r>
              <a:rPr lang="en-US" dirty="0" smtClean="0"/>
              <a:t>Random Forest:</a:t>
            </a:r>
          </a:p>
          <a:p>
            <a:pPr marL="558800" lvl="0" indent="-457200">
              <a:buAutoNum type="alphaLcParenR"/>
            </a:pPr>
            <a:r>
              <a:rPr lang="en-US" dirty="0" smtClean="0"/>
              <a:t>K-Nearest Neighbor (KNN):</a:t>
            </a:r>
          </a:p>
          <a:p>
            <a:pPr marL="558800" lvl="0" indent="-457200">
              <a:buAutoNum type="alphaLcParenR"/>
            </a:pP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a:t>
            </a:r>
            <a:r>
              <a:rPr lang="en-US" b="1" dirty="0" smtClean="0"/>
              <a:t>Stochastic Gradient Descent (SGD)</a:t>
            </a:r>
            <a:r>
              <a:rPr lang="en-US" dirty="0" smtClean="0"/>
              <a:t> is a simple yet very efficient approach to fitting linear classifiers and </a:t>
            </a:r>
            <a:r>
              <a:rPr lang="en-US" dirty="0" err="1" smtClean="0"/>
              <a:t>regressors</a:t>
            </a:r>
            <a:r>
              <a:rPr lang="en-US" dirty="0" smtClean="0"/>
              <a:t> under convex loss functions such as (linear) </a:t>
            </a:r>
            <a:r>
              <a:rPr lang="en-US" dirty="0" smtClean="0">
                <a:hlinkClick r:id="rId2"/>
              </a:rPr>
              <a:t>Support Vector Machines</a:t>
            </a:r>
            <a:r>
              <a:rPr lang="en-US" dirty="0" smtClean="0"/>
              <a:t> and </a:t>
            </a:r>
            <a:r>
              <a:rPr lang="en-US" dirty="0" smtClean="0">
                <a:hlinkClick r:id="rId3"/>
              </a:rPr>
              <a:t>Logistic Regression</a:t>
            </a:r>
            <a:r>
              <a:rPr lang="en-US" dirty="0" smtClean="0"/>
              <a:t>. </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a:blip r:embed="rId4"/>
          <a:srcRect/>
          <a:stretch>
            <a:fillRect/>
          </a:stretch>
        </p:blipFill>
        <p:spPr bwMode="auto">
          <a:xfrm>
            <a:off x="2286001" y="2419350"/>
            <a:ext cx="4343400" cy="238614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Random Forest: Random Forest is an ensemble classification technique. From the previous studies random forest works better than logistic regression and efficient for processing large datasets. In this work model built on training dataset without standardization which results little low accuracy but classification metrics results similar to logistic regression</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The KNN algorithm is used to solve both classification and regression problems. This algorithm requires feature-scaling. The algorithm results same as logistic regression but the main drawback is, it takes more processing time for lagers datasets.</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16"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7" name="Google Shape;95;p16"/>
          <p:cNvSpPr txBox="1">
            <a:spLocks/>
          </p:cNvSpPr>
          <p:nvPr/>
        </p:nvSpPr>
        <p:spPr>
          <a:xfrm>
            <a:off x="-6025" y="967975"/>
            <a:ext cx="9156000" cy="8574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solidFill>
                  <a:schemeClr val="bg1"/>
                </a:solidFill>
                <a:latin typeface="Walter Turncoat" charset="0"/>
              </a:rPr>
              <a:t>Experimental results</a:t>
            </a:r>
            <a:endParaRPr kumimoji="0" lang="en-US" sz="2400" b="0" i="0" u="none" strike="noStrike" kern="0" cap="none" spc="0" normalizeH="0" baseline="0" noProof="0" dirty="0">
              <a:ln>
                <a:noFill/>
              </a:ln>
              <a:solidFill>
                <a:schemeClr val="bg1"/>
              </a:solidFill>
              <a:effectLst/>
              <a:uLnTx/>
              <a:uFillTx/>
              <a:latin typeface="Walter Turncoat" charset="0"/>
              <a:sym typeface="Arial"/>
            </a:endParaRPr>
          </a:p>
        </p:txBody>
      </p:sp>
      <p:sp>
        <p:nvSpPr>
          <p:cNvPr id="18" name="Google Shape;96;p16"/>
          <p:cNvSpPr txBox="1">
            <a:spLocks/>
          </p:cNvSpPr>
          <p:nvPr/>
        </p:nvSpPr>
        <p:spPr>
          <a:xfrm>
            <a:off x="609600" y="1581150"/>
            <a:ext cx="8229600" cy="685800"/>
          </a:xfrm>
          <a:prstGeom prst="rect">
            <a:avLst/>
          </a:prstGeom>
        </p:spPr>
        <p:txBody>
          <a:bodyPr spcFirstLastPara="1" wrap="square" lIns="91425" tIns="91425" rIns="91425" bIns="91425" anchor="t" anchorCtr="0">
            <a:noAutofit/>
          </a:bodyPr>
          <a:lstStyle/>
          <a:p>
            <a:pPr lvl="0"/>
            <a:r>
              <a:rPr kumimoji="0" lang="en-US" sz="1600" b="0" i="0" u="none" strike="noStrike" kern="0" cap="none" spc="0" normalizeH="0" baseline="0" noProof="0" dirty="0" smtClean="0">
                <a:ln>
                  <a:noFill/>
                </a:ln>
                <a:solidFill>
                  <a:schemeClr val="bg1"/>
                </a:solidFill>
                <a:effectLst/>
                <a:uLnTx/>
                <a:uFillTx/>
                <a:latin typeface="Sniglet" charset="0"/>
                <a:sym typeface="Arial"/>
              </a:rPr>
              <a:t>	</a:t>
            </a:r>
            <a:r>
              <a:rPr lang="en-US" sz="1600" dirty="0" smtClean="0">
                <a:solidFill>
                  <a:schemeClr val="bg1"/>
                </a:solidFill>
                <a:latin typeface="Sniglet" charset="0"/>
              </a:rPr>
              <a:t> The overall performance of the models that are tabulated:</a:t>
            </a:r>
            <a:endParaRPr kumimoji="0" lang="en-US" sz="1600" b="0" i="0" u="none" strike="noStrike" kern="0" cap="none" spc="0" normalizeH="0" baseline="0" noProof="0" dirty="0">
              <a:ln>
                <a:noFill/>
              </a:ln>
              <a:solidFill>
                <a:schemeClr val="bg1"/>
              </a:solidFill>
              <a:effectLst/>
              <a:uLnTx/>
              <a:uFillTx/>
              <a:latin typeface="Sniglet" charset="0"/>
              <a:sym typeface="Arial"/>
            </a:endParaRPr>
          </a:p>
        </p:txBody>
      </p:sp>
      <p:sp>
        <p:nvSpPr>
          <p:cNvPr id="19"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28" name="Google Shape;399;p38"/>
          <p:cNvSpPr/>
          <p:nvPr/>
        </p:nvSpPr>
        <p:spPr>
          <a:xfrm>
            <a:off x="4343400" y="514350"/>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a:blip r:embed="rId3"/>
          <a:srcRect/>
          <a:stretch>
            <a:fillRect/>
          </a:stretch>
        </p:blipFill>
        <p:spPr bwMode="auto">
          <a:xfrm>
            <a:off x="1752600" y="1962150"/>
            <a:ext cx="5749758" cy="2611444"/>
          </a:xfrm>
          <a:prstGeom prst="rect">
            <a:avLst/>
          </a:prstGeom>
          <a:noFill/>
          <a:ln w="9525">
            <a:noFill/>
            <a:miter lim="800000"/>
            <a:headEnd/>
            <a:tailEnd/>
          </a:ln>
          <a:effectLst/>
        </p:spPr>
      </p:pic>
      <p:grpSp>
        <p:nvGrpSpPr>
          <p:cNvPr id="30" name="Google Shape;321;p37"/>
          <p:cNvGrpSpPr/>
          <p:nvPr/>
        </p:nvGrpSpPr>
        <p:grpSpPr>
          <a:xfrm>
            <a:off x="5410200" y="4552950"/>
            <a:ext cx="2514600" cy="457200"/>
            <a:chOff x="242825" y="1204225"/>
            <a:chExt cx="2136775" cy="318400"/>
          </a:xfrm>
        </p:grpSpPr>
        <p:sp>
          <p:nvSpPr>
            <p:cNvPr id="31"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3"/>
          <p:cNvSpPr txBox="1">
            <a:spLocks noGrp="1"/>
          </p:cNvSpPr>
          <p:nvPr>
            <p:ph type="subTitle" idx="4294967295"/>
          </p:nvPr>
        </p:nvSpPr>
        <p:spPr>
          <a:xfrm>
            <a:off x="1275150" y="590550"/>
            <a:ext cx="6593700" cy="2570923"/>
          </a:xfrm>
          <a:prstGeom prst="rect">
            <a:avLst/>
          </a:prstGeom>
        </p:spPr>
        <p:txBody>
          <a:bodyPr spcFirstLastPara="1" wrap="square" lIns="91425" tIns="91425" rIns="91425" bIns="91425" anchor="t" anchorCtr="0">
            <a:noAutofit/>
          </a:bodyPr>
          <a:lstStyle/>
          <a:p>
            <a:pPr>
              <a:buNone/>
            </a:pPr>
            <a:r>
              <a:rPr lang="en-US" sz="3600" dirty="0" smtClean="0">
                <a:solidFill>
                  <a:schemeClr val="bg1"/>
                </a:solidFill>
              </a:rPr>
              <a:t>Paper by:</a:t>
            </a:r>
          </a:p>
          <a:p>
            <a:endParaRPr lang="en-US" sz="3600" dirty="0" smtClean="0">
              <a:solidFill>
                <a:schemeClr val="bg1"/>
              </a:solidFill>
            </a:endParaRPr>
          </a:p>
          <a:p>
            <a:r>
              <a:rPr lang="en-US" sz="3600" dirty="0" smtClean="0">
                <a:solidFill>
                  <a:schemeClr val="bg1"/>
                </a:solidFill>
              </a:rPr>
              <a:t>P</a:t>
            </a:r>
            <a:r>
              <a:rPr lang="en-US" sz="3600" dirty="0" smtClean="0">
                <a:solidFill>
                  <a:schemeClr val="bg1"/>
                </a:solidFill>
              </a:rPr>
              <a:t>. </a:t>
            </a:r>
            <a:r>
              <a:rPr lang="en-US" sz="3600" dirty="0" err="1" smtClean="0">
                <a:solidFill>
                  <a:schemeClr val="bg1"/>
                </a:solidFill>
              </a:rPr>
              <a:t>Maheswari</a:t>
            </a:r>
            <a:endParaRPr lang="en-US" sz="3600" dirty="0" smtClean="0">
              <a:solidFill>
                <a:schemeClr val="bg1"/>
              </a:solidFill>
            </a:endParaRPr>
          </a:p>
          <a:p>
            <a:r>
              <a:rPr lang="en-US" sz="3600" dirty="0" smtClean="0">
                <a:solidFill>
                  <a:schemeClr val="bg1"/>
                </a:solidFill>
              </a:rPr>
              <a:t>CH. V. </a:t>
            </a:r>
            <a:r>
              <a:rPr lang="en-US" sz="3600" dirty="0" err="1" smtClean="0">
                <a:solidFill>
                  <a:schemeClr val="bg1"/>
                </a:solidFill>
              </a:rPr>
              <a:t>Narayana</a:t>
            </a:r>
            <a:endParaRPr lang="en-US" sz="3600" dirty="0" smtClean="0">
              <a:solidFill>
                <a:schemeClr val="bg1"/>
              </a:solidFill>
            </a:endParaRPr>
          </a:p>
          <a:p>
            <a:pPr marL="0" lvl="0" indent="0" algn="ctr" rtl="0">
              <a:spcBef>
                <a:spcPts val="600"/>
              </a:spcBef>
              <a:spcAft>
                <a:spcPts val="0"/>
              </a:spcAft>
              <a:buNone/>
            </a:pPr>
            <a:endParaRPr sz="3600"/>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
        <p:nvSpPr>
          <p:cNvPr id="8" name="Google Shape;398;p38"/>
          <p:cNvSpPr/>
          <p:nvPr/>
        </p:nvSpPr>
        <p:spPr>
          <a:xfrm>
            <a:off x="4343400" y="438150"/>
            <a:ext cx="457200" cy="381000"/>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p:cNvPicPr>
            <a:picLocks noChangeAspect="1" noChangeArrowheads="1"/>
          </p:cNvPicPr>
          <p:nvPr/>
        </p:nvPicPr>
        <p:blipFill>
          <a:blip r:embed="rId3"/>
          <a:srcRect/>
          <a:stretch>
            <a:fillRect/>
          </a:stretch>
        </p:blipFill>
        <p:spPr bwMode="auto">
          <a:xfrm>
            <a:off x="2438400" y="1276350"/>
            <a:ext cx="4257675" cy="3248025"/>
          </a:xfrm>
          <a:prstGeom prst="rect">
            <a:avLst/>
          </a:prstGeom>
          <a:noFill/>
          <a:ln w="9525">
            <a:noFill/>
            <a:miter lim="800000"/>
            <a:headEnd/>
            <a:tailEnd/>
          </a:ln>
          <a:effectLst/>
        </p:spPr>
      </p:pic>
      <p:grpSp>
        <p:nvGrpSpPr>
          <p:cNvPr id="12" name="Google Shape;327;p37"/>
          <p:cNvGrpSpPr/>
          <p:nvPr/>
        </p:nvGrpSpPr>
        <p:grpSpPr>
          <a:xfrm rot="15077021">
            <a:off x="6104091" y="773494"/>
            <a:ext cx="1057805" cy="936479"/>
            <a:chOff x="1113100" y="2199475"/>
            <a:chExt cx="801900" cy="709925"/>
          </a:xfrm>
        </p:grpSpPr>
        <p:sp>
          <p:nvSpPr>
            <p:cNvPr id="1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27;p37"/>
          <p:cNvGrpSpPr/>
          <p:nvPr/>
        </p:nvGrpSpPr>
        <p:grpSpPr>
          <a:xfrm rot="5138004">
            <a:off x="1807048" y="4038129"/>
            <a:ext cx="1057805" cy="936479"/>
            <a:chOff x="1113100" y="2199475"/>
            <a:chExt cx="801900" cy="709925"/>
          </a:xfrm>
        </p:grpSpPr>
        <p:sp>
          <p:nvSpPr>
            <p:cNvPr id="1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
        <p:nvSpPr>
          <p:cNvPr id="8" name="Google Shape;398;p38"/>
          <p:cNvSpPr/>
          <p:nvPr/>
        </p:nvSpPr>
        <p:spPr>
          <a:xfrm>
            <a:off x="4343400" y="438150"/>
            <a:ext cx="457200" cy="381000"/>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27;p37"/>
          <p:cNvGrpSpPr/>
          <p:nvPr/>
        </p:nvGrpSpPr>
        <p:grpSpPr>
          <a:xfrm rot="15077021">
            <a:off x="7551892" y="621094"/>
            <a:ext cx="1057805" cy="936479"/>
            <a:chOff x="1113100" y="2199475"/>
            <a:chExt cx="801900" cy="709925"/>
          </a:xfrm>
        </p:grpSpPr>
        <p:sp>
          <p:nvSpPr>
            <p:cNvPr id="1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27;p37"/>
          <p:cNvGrpSpPr/>
          <p:nvPr/>
        </p:nvGrpSpPr>
        <p:grpSpPr>
          <a:xfrm rot="5138004">
            <a:off x="511647" y="3961928"/>
            <a:ext cx="1057805" cy="936479"/>
            <a:chOff x="1113100" y="2199475"/>
            <a:chExt cx="801900" cy="709925"/>
          </a:xfrm>
        </p:grpSpPr>
        <p:sp>
          <p:nvSpPr>
            <p:cNvPr id="1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sz="2800" dirty="0" smtClean="0"/>
              <a:t>Strategy for implementation</a:t>
            </a:r>
            <a:r>
              <a:rPr lang="en-US" dirty="0" smtClean="0"/>
              <a:t>:</a:t>
            </a:r>
          </a:p>
          <a:p>
            <a:pPr lvl="0">
              <a:buNone/>
            </a:pPr>
            <a:r>
              <a:rPr lang="en-US" dirty="0" smtClean="0"/>
              <a:t>Data set collection: Data set fetched from </a:t>
            </a:r>
            <a:r>
              <a:rPr lang="en-US" dirty="0" err="1" smtClean="0"/>
              <a:t>Kaggle</a:t>
            </a:r>
            <a:r>
              <a:rPr lang="en-US" dirty="0" smtClean="0"/>
              <a:t>. </a:t>
            </a:r>
          </a:p>
          <a:p>
            <a:pPr lvl="0">
              <a:buNone/>
            </a:pPr>
            <a:r>
              <a:rPr lang="en-US" dirty="0" smtClean="0"/>
              <a:t>Pre-processing will be done using EDA.</a:t>
            </a:r>
          </a:p>
          <a:p>
            <a:pPr lvl="0">
              <a:buNone/>
            </a:pPr>
            <a:r>
              <a:rPr lang="en-US" dirty="0" smtClean="0"/>
              <a:t>Data modeling will be done by Using </a:t>
            </a:r>
            <a:r>
              <a:rPr lang="en-US" dirty="0" smtClean="0"/>
              <a:t>the 3 methods: logistic, KNN and random forest and compare the results </a:t>
            </a:r>
            <a:r>
              <a:rPr lang="en-US" dirty="0" smtClean="0"/>
              <a:t>accordingly.</a:t>
            </a:r>
            <a:endParaRPr lang="en-US" dirty="0" smtClean="0"/>
          </a:p>
          <a:p>
            <a:pPr lvl="0">
              <a:buNone/>
            </a:pPr>
            <a:r>
              <a:rPr lang="en-US" dirty="0" smtClean="0"/>
              <a:t>Fetch the accuracy, precision and recall for the three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a:p>
        </p:txBody>
      </p:sp>
      <p:sp>
        <p:nvSpPr>
          <p:cNvPr id="132" name="Google Shape;132;p19"/>
          <p:cNvSpPr txBox="1">
            <a:spLocks noGrp="1"/>
          </p:cNvSpPr>
          <p:nvPr>
            <p:ph type="body" idx="1"/>
          </p:nvPr>
        </p:nvSpPr>
        <p:spPr>
          <a:xfrm>
            <a:off x="533400" y="1504950"/>
            <a:ext cx="8077200" cy="2733000"/>
          </a:xfrm>
          <a:prstGeom prst="rect">
            <a:avLst/>
          </a:prstGeom>
        </p:spPr>
        <p:txBody>
          <a:bodyPr spcFirstLastPara="1" wrap="square" lIns="91425" tIns="91425" rIns="91425" bIns="91425" anchor="t" anchorCtr="0">
            <a:noAutofit/>
          </a:bodyPr>
          <a:lstStyle/>
          <a:p>
            <a:pPr marL="0" lvl="0" indent="0">
              <a:buNone/>
            </a:pPr>
            <a:r>
              <a:rPr lang="en-US" dirty="0" smtClean="0"/>
              <a:t>This paper discussed how data science can impact the banking sector to improve their analysis of identifying risk by preprocessing the historical data of customers and building the model using machine learning techniques.</a:t>
            </a:r>
          </a:p>
          <a:p>
            <a:pPr marL="0" lvl="0" indent="0">
              <a:buNone/>
            </a:pPr>
            <a:r>
              <a:rPr lang="en-US" dirty="0" smtClean="0"/>
              <a:t>Few observations made while performing EDA,</a:t>
            </a:r>
          </a:p>
          <a:p>
            <a:pPr marL="0" lvl="0" indent="0">
              <a:buNone/>
            </a:pPr>
            <a:r>
              <a:rPr lang="en-US" dirty="0" smtClean="0"/>
              <a:t> • Even income source verified sanctioned loans have higher probability of loan default. </a:t>
            </a:r>
          </a:p>
          <a:p>
            <a:pPr marL="0" lvl="0" indent="0">
              <a:buNone/>
            </a:pPr>
            <a:r>
              <a:rPr lang="en-US" dirty="0" smtClean="0"/>
              <a:t> • From the home ownership feature, it is identified that we cannot consider the own home ownership as highest priority to approve a loan.</a:t>
            </a:r>
            <a:endParaRPr/>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Bibiliography:</a:t>
            </a:r>
            <a:endParaRPr/>
          </a:p>
        </p:txBody>
      </p:sp>
      <p:sp>
        <p:nvSpPr>
          <p:cNvPr id="132" name="Google Shape;132;p19"/>
          <p:cNvSpPr txBox="1">
            <a:spLocks noGrp="1"/>
          </p:cNvSpPr>
          <p:nvPr>
            <p:ph type="body" idx="1"/>
          </p:nvPr>
        </p:nvSpPr>
        <p:spPr>
          <a:xfrm>
            <a:off x="533400" y="1504950"/>
            <a:ext cx="8077200" cy="2733000"/>
          </a:xfrm>
          <a:prstGeom prst="rect">
            <a:avLst/>
          </a:prstGeom>
        </p:spPr>
        <p:txBody>
          <a:bodyPr spcFirstLastPara="1" wrap="square" lIns="91425" tIns="91425" rIns="91425" bIns="91425" anchor="t" anchorCtr="0">
            <a:noAutofit/>
          </a:bodyPr>
          <a:lstStyle/>
          <a:p>
            <a:pPr marL="0" lvl="0" indent="0">
              <a:buNone/>
            </a:pPr>
            <a:r>
              <a:rPr lang="en-US" dirty="0" smtClean="0"/>
              <a:t>[</a:t>
            </a:r>
            <a:r>
              <a:rPr lang="en-US" sz="1200" dirty="0" smtClean="0"/>
              <a:t>1] M. S. </a:t>
            </a:r>
            <a:r>
              <a:rPr lang="en-US" sz="1200" dirty="0" err="1" smtClean="0"/>
              <a:t>Sivasree</a:t>
            </a:r>
            <a:r>
              <a:rPr lang="en-US" sz="1200" dirty="0" smtClean="0"/>
              <a:t>, “Loan Credibility Prediction System Based on Decision Tree Algorithm,” Int. J. Eng. Res. Technol., 2015. </a:t>
            </a:r>
          </a:p>
          <a:p>
            <a:pPr marL="0" lvl="0" indent="0">
              <a:buNone/>
            </a:pPr>
            <a:r>
              <a:rPr lang="en-US" sz="1200" dirty="0" smtClean="0"/>
              <a:t>[2] Aida </a:t>
            </a:r>
            <a:r>
              <a:rPr lang="en-US" sz="1200" dirty="0" err="1" smtClean="0"/>
              <a:t>Krichene</a:t>
            </a:r>
            <a:r>
              <a:rPr lang="en-US" sz="1200" dirty="0" smtClean="0"/>
              <a:t>,” Using a naive Bayesian classifier methodology for loan risk assessment,” Journal of Economics, Finance and Administrative Science, 2017 </a:t>
            </a:r>
          </a:p>
          <a:p>
            <a:pPr marL="0" lvl="0" indent="0">
              <a:buNone/>
            </a:pPr>
            <a:r>
              <a:rPr lang="en-US" sz="1200" dirty="0" smtClean="0"/>
              <a:t>[3] </a:t>
            </a:r>
            <a:r>
              <a:rPr lang="en-US" sz="1200" dirty="0" err="1" smtClean="0"/>
              <a:t>Bagherpour</a:t>
            </a:r>
            <a:r>
              <a:rPr lang="en-US" sz="1200" dirty="0" smtClean="0"/>
              <a:t>, “Predicting mortgage loan default with machine learning methods,” Univ. California / Riverside, 2017. </a:t>
            </a:r>
          </a:p>
          <a:p>
            <a:pPr marL="0" lvl="0" indent="0">
              <a:buNone/>
            </a:pPr>
            <a:r>
              <a:rPr lang="en-US" sz="1200" dirty="0" smtClean="0"/>
              <a:t>[4] </a:t>
            </a:r>
            <a:r>
              <a:rPr lang="en-US" sz="1200" dirty="0" err="1" smtClean="0"/>
              <a:t>Namvar</a:t>
            </a:r>
            <a:r>
              <a:rPr lang="en-US" sz="1200" dirty="0" smtClean="0"/>
              <a:t>, M. </a:t>
            </a:r>
            <a:r>
              <a:rPr lang="en-US" sz="1200" dirty="0" err="1" smtClean="0"/>
              <a:t>Siami</a:t>
            </a:r>
            <a:r>
              <a:rPr lang="en-US" sz="1200" dirty="0" smtClean="0"/>
              <a:t>, F. </a:t>
            </a:r>
            <a:r>
              <a:rPr lang="en-US" sz="1200" dirty="0" err="1" smtClean="0"/>
              <a:t>Rabhi</a:t>
            </a:r>
            <a:r>
              <a:rPr lang="en-US" sz="1200" dirty="0" smtClean="0"/>
              <a:t>, and M. </a:t>
            </a:r>
            <a:r>
              <a:rPr lang="en-US" sz="1200" dirty="0" err="1" smtClean="0"/>
              <a:t>Naderpour</a:t>
            </a:r>
            <a:r>
              <a:rPr lang="en-US" sz="1200" dirty="0" smtClean="0"/>
              <a:t>, “Credit risk prediction in an imbalanced social lending environment,” </a:t>
            </a:r>
            <a:r>
              <a:rPr lang="en-US" sz="1200" dirty="0" err="1" smtClean="0"/>
              <a:t>arXiv</a:t>
            </a:r>
            <a:r>
              <a:rPr lang="en-US" sz="1200" dirty="0" smtClean="0"/>
              <a:t> </a:t>
            </a:r>
            <a:r>
              <a:rPr lang="en-US" sz="1200" dirty="0" err="1" smtClean="0"/>
              <a:t>Prepr</a:t>
            </a:r>
            <a:r>
              <a:rPr lang="en-US" sz="1200" dirty="0" smtClean="0"/>
              <a:t>. arXiv1805.00801, 2018</a:t>
            </a:r>
          </a:p>
          <a:p>
            <a:pPr marL="0" lvl="0" indent="0">
              <a:buNone/>
            </a:pPr>
            <a:r>
              <a:rPr lang="en-US" sz="1200" dirty="0" smtClean="0"/>
              <a:t> [5] </a:t>
            </a:r>
            <a:r>
              <a:rPr lang="en-US" sz="1200" dirty="0" err="1" smtClean="0"/>
              <a:t>Goyal</a:t>
            </a:r>
            <a:r>
              <a:rPr lang="en-US" sz="1200" dirty="0" smtClean="0"/>
              <a:t> and R. </a:t>
            </a:r>
            <a:r>
              <a:rPr lang="en-US" sz="1200" dirty="0" err="1" smtClean="0"/>
              <a:t>Kaur</a:t>
            </a:r>
            <a:r>
              <a:rPr lang="en-US" sz="1200" dirty="0" smtClean="0"/>
              <a:t>, “Loan Prediction Using Ensemble Technique.,” Int. J. Adv. Res. </a:t>
            </a:r>
            <a:r>
              <a:rPr lang="en-US" sz="1200" dirty="0" err="1" smtClean="0"/>
              <a:t>Comput</a:t>
            </a:r>
            <a:r>
              <a:rPr lang="en-US" sz="1200" dirty="0" smtClean="0"/>
              <a:t>. </a:t>
            </a:r>
            <a:r>
              <a:rPr lang="en-US" sz="1200" dirty="0" err="1" smtClean="0"/>
              <a:t>Commun</a:t>
            </a:r>
            <a:r>
              <a:rPr lang="en-US" sz="1200" dirty="0" smtClean="0"/>
              <a:t>. Eng., vol. 5, no. 3, pp. 523–526, 2016. [6] </a:t>
            </a:r>
            <a:r>
              <a:rPr lang="en-US" sz="1200" dirty="0" err="1" smtClean="0"/>
              <a:t>X.Francis</a:t>
            </a:r>
            <a:r>
              <a:rPr lang="en-US" sz="1200" dirty="0" smtClean="0"/>
              <a:t> </a:t>
            </a:r>
            <a:r>
              <a:rPr lang="en-US" sz="1200" dirty="0" err="1" smtClean="0"/>
              <a:t>Jency</a:t>
            </a:r>
            <a:r>
              <a:rPr lang="en-US" sz="1200" dirty="0" smtClean="0"/>
              <a:t>, </a:t>
            </a:r>
            <a:r>
              <a:rPr lang="en-US" sz="1200" dirty="0" err="1" smtClean="0"/>
              <a:t>V.P.Sumathi</a:t>
            </a:r>
            <a:r>
              <a:rPr lang="en-US" sz="1200" dirty="0" smtClean="0"/>
              <a:t>, </a:t>
            </a:r>
            <a:r>
              <a:rPr lang="en-US" sz="1200" dirty="0" err="1" smtClean="0"/>
              <a:t>Janani</a:t>
            </a:r>
            <a:r>
              <a:rPr lang="en-US" sz="1200" dirty="0" smtClean="0"/>
              <a:t> Shiva Sri , “An Exploratory Data Analysis for Loan Prediction Based on Nature of the Clients”</a:t>
            </a:r>
            <a:endParaRPr sz="1200"/>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609600" y="1657350"/>
            <a:ext cx="7772400" cy="3048000"/>
          </a:xfrm>
          <a:prstGeom prst="rect">
            <a:avLst/>
          </a:prstGeom>
        </p:spPr>
        <p:txBody>
          <a:bodyPr spcFirstLastPara="1" wrap="square" lIns="91425" tIns="91425" rIns="91425" bIns="91425" anchor="t" anchorCtr="0">
            <a:noAutofit/>
          </a:bodyPr>
          <a:lstStyle/>
          <a:p>
            <a:pPr marL="0" lvl="0" indent="0" algn="l">
              <a:buFont typeface="Wingdings" pitchFamily="2" charset="2"/>
              <a:buChar char="v"/>
            </a:pPr>
            <a:r>
              <a:rPr lang="en-US" dirty="0" smtClean="0"/>
              <a:t>With the progress of technology and implementation of Data Science in banking, changes the face of banking industry. </a:t>
            </a:r>
          </a:p>
          <a:p>
            <a:pPr marL="0" lvl="0" indent="0" algn="l">
              <a:buFont typeface="Wingdings" pitchFamily="2" charset="2"/>
              <a:buChar char="v"/>
            </a:pPr>
            <a:r>
              <a:rPr lang="en-US" dirty="0" smtClean="0"/>
              <a:t>Most of the banking, financial sectors and social lending platforms are actively investing on lending. </a:t>
            </a:r>
          </a:p>
          <a:p>
            <a:pPr marL="0" lvl="0" indent="0" algn="l">
              <a:buFont typeface="Wingdings" pitchFamily="2" charset="2"/>
              <a:buChar char="v"/>
            </a:pPr>
            <a:r>
              <a:rPr lang="en-US" dirty="0" smtClean="0"/>
              <a:t>But financial institutions might face huge capital loss if they approved the loan without having any prior assessment of default risk. </a:t>
            </a:r>
          </a:p>
          <a:p>
            <a:pPr marL="0" lvl="0" indent="0" algn="l">
              <a:buFont typeface="Wingdings" pitchFamily="2" charset="2"/>
              <a:buChar char="v"/>
            </a:pPr>
            <a:r>
              <a:rPr lang="en-US" dirty="0" smtClean="0"/>
              <a:t>Financial institutions always need a more accurate predictive system for various purposes. </a:t>
            </a:r>
            <a:endParaRPr/>
          </a:p>
        </p:txBody>
      </p:sp>
      <p:sp>
        <p:nvSpPr>
          <p:cNvPr id="83" name="Google Shape;83;p14"/>
          <p:cNvSpPr/>
          <p:nvPr/>
        </p:nvSpPr>
        <p:spPr>
          <a:xfrm>
            <a:off x="3617075" y="256025"/>
            <a:ext cx="1488325" cy="1325125"/>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6" name="Rectangle 5"/>
          <p:cNvSpPr/>
          <p:nvPr/>
        </p:nvSpPr>
        <p:spPr>
          <a:xfrm>
            <a:off x="3657600" y="590550"/>
            <a:ext cx="1556836" cy="584775"/>
          </a:xfrm>
          <a:prstGeom prst="rect">
            <a:avLst/>
          </a:prstGeom>
        </p:spPr>
        <p:txBody>
          <a:bodyPr wrap="none">
            <a:spAutoFit/>
          </a:bodyPr>
          <a:lstStyle/>
          <a:p>
            <a:pPr lvl="0" algn="ctr">
              <a:buClr>
                <a:srgbClr val="FFFFFF"/>
              </a:buClr>
              <a:buSzPts val="4800"/>
            </a:pPr>
            <a:r>
              <a:rPr lang="en-US" sz="2400" dirty="0" smtClean="0">
                <a:solidFill>
                  <a:srgbClr val="FFFFFF"/>
                </a:solidFill>
                <a:latin typeface="Walter Turncoat"/>
                <a:sym typeface="Walter Turncoat"/>
              </a:rPr>
              <a:t>Problem</a:t>
            </a:r>
            <a:r>
              <a:rPr lang="en-US" sz="3200" dirty="0" smtClean="0">
                <a:solidFill>
                  <a:srgbClr val="FFFFFF"/>
                </a:solidFill>
                <a:latin typeface="Walter Turncoat"/>
                <a:sym typeface="Walter Turncoat"/>
              </a:rPr>
              <a:t> </a:t>
            </a:r>
            <a:endParaRPr lang="en-US" sz="3200" dirty="0">
              <a:solidFill>
                <a:srgbClr val="FFFFFF"/>
              </a:solidFill>
              <a:latin typeface="Walter Turncoat"/>
              <a:sym typeface="Walter Turncoat"/>
            </a:endParaRPr>
          </a:p>
        </p:txBody>
      </p:sp>
      <p:pic>
        <p:nvPicPr>
          <p:cNvPr id="56322" name="Picture 2" descr="Can you Predict Customer's Loan Default using Machine Learning? | by  Kolawole Precious | DataDrivenInvestor"/>
          <p:cNvPicPr>
            <a:picLocks noChangeAspect="1" noChangeArrowheads="1"/>
          </p:cNvPicPr>
          <p:nvPr/>
        </p:nvPicPr>
        <p:blipFill>
          <a:blip r:embed="rId3"/>
          <a:srcRect/>
          <a:stretch>
            <a:fillRect/>
          </a:stretch>
        </p:blipFill>
        <p:spPr bwMode="auto">
          <a:xfrm>
            <a:off x="7543800" y="133350"/>
            <a:ext cx="1524000" cy="1143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5750"/>
            <a:ext cx="7772400" cy="626400"/>
          </a:xfrm>
        </p:spPr>
        <p:txBody>
          <a:bodyPr/>
          <a:lstStyle/>
          <a:p>
            <a:r>
              <a:rPr lang="en-US" sz="3200" dirty="0" smtClean="0"/>
              <a:t>Purpose of this paper</a:t>
            </a:r>
            <a:endParaRPr lang="en-US" sz="3200" dirty="0"/>
          </a:p>
        </p:txBody>
      </p:sp>
      <p:sp>
        <p:nvSpPr>
          <p:cNvPr id="3" name="Subtitle 2"/>
          <p:cNvSpPr>
            <a:spLocks noGrp="1"/>
          </p:cNvSpPr>
          <p:nvPr>
            <p:ph type="subTitle" idx="1"/>
          </p:nvPr>
        </p:nvSpPr>
        <p:spPr>
          <a:xfrm>
            <a:off x="609600" y="1200150"/>
            <a:ext cx="7772400" cy="784800"/>
          </a:xfrm>
        </p:spPr>
        <p:txBody>
          <a:bodyPr/>
          <a:lstStyle/>
          <a:p>
            <a:r>
              <a:rPr lang="en-US" dirty="0" smtClean="0"/>
              <a:t>This paper classifies that, the customer will be defaulter or not, by performing data science process</a:t>
            </a:r>
          </a:p>
          <a:p>
            <a:r>
              <a:rPr lang="en-US" dirty="0" smtClean="0"/>
              <a:t>Predicting loan defaulters is a crucial task for the banking industry especially in such times when people are most vulnerable to not paying back their loans. Institutions can’t bear such huge losses and hence there is a requirement for a prediction system of loan defaulter.</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pic>
        <p:nvPicPr>
          <p:cNvPr id="72708" name="Picture 4" descr="Studentloanify - New Reports from TICAS Show Higher Student Loan Default  Rates"/>
          <p:cNvPicPr>
            <a:picLocks noChangeAspect="1" noChangeArrowheads="1"/>
          </p:cNvPicPr>
          <p:nvPr/>
        </p:nvPicPr>
        <p:blipFill>
          <a:blip r:embed="rId2"/>
          <a:srcRect/>
          <a:stretch>
            <a:fillRect/>
          </a:stretch>
        </p:blipFill>
        <p:spPr bwMode="auto">
          <a:xfrm>
            <a:off x="533400" y="3181350"/>
            <a:ext cx="2754415" cy="14319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3350"/>
            <a:ext cx="7772400" cy="702600"/>
          </a:xfrm>
        </p:spPr>
        <p:txBody>
          <a:bodyPr/>
          <a:lstStyle/>
          <a:p>
            <a:r>
              <a:rPr lang="en-US" sz="3200" dirty="0" smtClean="0"/>
              <a:t>Literature review:</a:t>
            </a:r>
            <a:endParaRPr lang="en-US" sz="5400" dirty="0"/>
          </a:p>
        </p:txBody>
      </p:sp>
      <p:sp>
        <p:nvSpPr>
          <p:cNvPr id="3" name="Subtitle 2"/>
          <p:cNvSpPr>
            <a:spLocks noGrp="1"/>
          </p:cNvSpPr>
          <p:nvPr>
            <p:ph type="subTitle" idx="1"/>
          </p:nvPr>
        </p:nvSpPr>
        <p:spPr>
          <a:xfrm>
            <a:off x="533400" y="1047750"/>
            <a:ext cx="7772400" cy="3124200"/>
          </a:xfrm>
        </p:spPr>
        <p:txBody>
          <a:bodyPr/>
          <a:lstStyle/>
          <a:p>
            <a:r>
              <a:rPr lang="en-US" dirty="0" smtClean="0"/>
              <a:t>(EDA)</a:t>
            </a:r>
          </a:p>
          <a:p>
            <a:r>
              <a:rPr lang="en-US" dirty="0" smtClean="0"/>
              <a:t>Decision Tree Induction Algorithm</a:t>
            </a:r>
          </a:p>
          <a:p>
            <a:r>
              <a:rPr lang="en-US" dirty="0" smtClean="0"/>
              <a:t>clustering mechanism</a:t>
            </a:r>
          </a:p>
          <a:p>
            <a:r>
              <a:rPr lang="en-US" dirty="0" smtClean="0"/>
              <a:t>Naive Bayesian classifier</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5" name="Google Shape;354;p38"/>
          <p:cNvSpPr/>
          <p:nvPr/>
        </p:nvSpPr>
        <p:spPr>
          <a:xfrm>
            <a:off x="6477000" y="209550"/>
            <a:ext cx="685800" cy="685800"/>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6;p38"/>
          <p:cNvSpPr/>
          <p:nvPr/>
        </p:nvSpPr>
        <p:spPr>
          <a:xfrm>
            <a:off x="7391400" y="133350"/>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3350"/>
            <a:ext cx="7772400" cy="702600"/>
          </a:xfrm>
        </p:spPr>
        <p:txBody>
          <a:bodyPr/>
          <a:lstStyle/>
          <a:p>
            <a:r>
              <a:rPr lang="en-US" sz="2800" dirty="0" smtClean="0"/>
              <a:t>PROPOSED METHODOLOGY</a:t>
            </a:r>
            <a:endParaRPr lang="en-US" sz="2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5" name="Google Shape;383;p38"/>
          <p:cNvSpPr/>
          <p:nvPr/>
        </p:nvSpPr>
        <p:spPr>
          <a:xfrm>
            <a:off x="7162800" y="133350"/>
            <a:ext cx="457200" cy="53340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21;p37"/>
          <p:cNvGrpSpPr/>
          <p:nvPr/>
        </p:nvGrpSpPr>
        <p:grpSpPr>
          <a:xfrm>
            <a:off x="3200400" y="666750"/>
            <a:ext cx="2818834" cy="420033"/>
            <a:chOff x="242825" y="1204225"/>
            <a:chExt cx="2136775" cy="318400"/>
          </a:xfrm>
        </p:grpSpPr>
        <p:sp>
          <p:nvSpPr>
            <p:cNvPr id="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381000" y="1276350"/>
            <a:ext cx="5156452" cy="2246769"/>
          </a:xfrm>
          <a:prstGeom prst="rect">
            <a:avLst/>
          </a:prstGeom>
        </p:spPr>
        <p:txBody>
          <a:bodyPr wrap="square">
            <a:spAutoFit/>
          </a:bodyPr>
          <a:lstStyle/>
          <a:p>
            <a:pPr marL="457200" indent="-457200">
              <a:buFont typeface="Wingdings" pitchFamily="2" charset="2"/>
              <a:buChar char="v"/>
            </a:pPr>
            <a:r>
              <a:rPr lang="en-US" sz="2000" dirty="0" smtClean="0">
                <a:solidFill>
                  <a:schemeClr val="bg1"/>
                </a:solidFill>
                <a:latin typeface="Sniglet" charset="0"/>
              </a:rPr>
              <a:t>-&gt; Business Understanding</a:t>
            </a:r>
          </a:p>
          <a:p>
            <a:pPr marL="457200" indent="-457200">
              <a:buFont typeface="Wingdings" pitchFamily="2" charset="2"/>
              <a:buChar char="v"/>
            </a:pPr>
            <a:r>
              <a:rPr lang="en-US" sz="2000" dirty="0" smtClean="0">
                <a:solidFill>
                  <a:schemeClr val="bg1"/>
                </a:solidFill>
                <a:latin typeface="Sniglet" charset="0"/>
              </a:rPr>
              <a:t>-&gt; Data Understanding</a:t>
            </a:r>
          </a:p>
          <a:p>
            <a:pPr marL="457200" indent="-457200">
              <a:buFont typeface="Wingdings" pitchFamily="2" charset="2"/>
              <a:buChar char="v"/>
            </a:pPr>
            <a:r>
              <a:rPr lang="en-US" sz="2000" dirty="0" smtClean="0">
                <a:solidFill>
                  <a:schemeClr val="bg1"/>
                </a:solidFill>
                <a:latin typeface="Sniglet" charset="0"/>
              </a:rPr>
              <a:t>-&gt; Data Preparation</a:t>
            </a:r>
          </a:p>
          <a:p>
            <a:pPr marL="457200" indent="-457200">
              <a:buFont typeface="Wingdings" pitchFamily="2" charset="2"/>
              <a:buChar char="v"/>
            </a:pPr>
            <a:r>
              <a:rPr lang="en-US" sz="2000" dirty="0" smtClean="0">
                <a:solidFill>
                  <a:schemeClr val="bg1"/>
                </a:solidFill>
                <a:latin typeface="Sniglet" charset="0"/>
              </a:rPr>
              <a:t>-&gt; Exploratory Data Analysis (EDA)</a:t>
            </a:r>
          </a:p>
          <a:p>
            <a:pPr marL="457200" indent="-457200">
              <a:buFont typeface="Wingdings" pitchFamily="2" charset="2"/>
              <a:buChar char="v"/>
            </a:pPr>
            <a:r>
              <a:rPr lang="en-US" sz="2000" dirty="0" smtClean="0">
                <a:solidFill>
                  <a:schemeClr val="bg1"/>
                </a:solidFill>
                <a:latin typeface="Sniglet" charset="0"/>
              </a:rPr>
              <a:t>-&gt; Data Modeling</a:t>
            </a:r>
          </a:p>
          <a:p>
            <a:pPr marL="457200" indent="-457200">
              <a:buFont typeface="Wingdings" pitchFamily="2" charset="2"/>
              <a:buChar char="v"/>
            </a:pPr>
            <a:r>
              <a:rPr lang="en-US" sz="2000" dirty="0" smtClean="0">
                <a:solidFill>
                  <a:schemeClr val="bg1"/>
                </a:solidFill>
                <a:latin typeface="Sniglet" charset="0"/>
              </a:rPr>
              <a:t>-&gt; Model Evaluation</a:t>
            </a:r>
          </a:p>
          <a:p>
            <a:pPr marL="457200" indent="-457200">
              <a:buFont typeface="Wingdings" pitchFamily="2" charset="2"/>
              <a:buChar char="v"/>
            </a:pPr>
            <a:r>
              <a:rPr lang="en-US" sz="2000" dirty="0" smtClean="0">
                <a:solidFill>
                  <a:schemeClr val="bg1"/>
                </a:solidFill>
                <a:latin typeface="Sniglet" charset="0"/>
              </a:rPr>
              <a:t>-&gt; Model Deployment</a:t>
            </a:r>
            <a:endParaRPr lang="en-US" sz="2000" dirty="0">
              <a:solidFill>
                <a:schemeClr val="bg1"/>
              </a:solidFill>
              <a:latin typeface="Sniglet" charset="0"/>
            </a:endParaRPr>
          </a:p>
        </p:txBody>
      </p:sp>
      <p:pic>
        <p:nvPicPr>
          <p:cNvPr id="11" name="Picture 2"/>
          <p:cNvPicPr>
            <a:picLocks noChangeAspect="1" noChangeArrowheads="1"/>
          </p:cNvPicPr>
          <p:nvPr/>
        </p:nvPicPr>
        <p:blipFill>
          <a:blip r:embed="rId2"/>
          <a:srcRect/>
          <a:stretch>
            <a:fillRect/>
          </a:stretch>
        </p:blipFill>
        <p:spPr bwMode="auto">
          <a:xfrm>
            <a:off x="4987391" y="1428750"/>
            <a:ext cx="3775609" cy="2306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800" smtClean="0">
                <a:solidFill>
                  <a:schemeClr val="bg1"/>
                </a:solidFill>
                <a:latin typeface="Sniglet" charset="0"/>
              </a:rPr>
              <a:pPr marL="0" lvl="0" indent="0" algn="ctr" rtl="0">
                <a:spcBef>
                  <a:spcPts val="0"/>
                </a:spcBef>
                <a:spcAft>
                  <a:spcPts val="0"/>
                </a:spcAft>
                <a:buNone/>
              </a:pPr>
              <a:t>7</a:t>
            </a:fld>
            <a:endParaRPr lang="en" sz="800">
              <a:solidFill>
                <a:schemeClr val="bg1"/>
              </a:solidFill>
              <a:latin typeface="Sniglet" charset="0"/>
            </a:endParaRPr>
          </a:p>
        </p:txBody>
      </p:sp>
      <p:sp>
        <p:nvSpPr>
          <p:cNvPr id="5" name="Google Shape;228;p27"/>
          <p:cNvSpPr/>
          <p:nvPr/>
        </p:nvSpPr>
        <p:spPr>
          <a:xfrm>
            <a:off x="5334000" y="133350"/>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 name="Google Shape;229;p27"/>
          <p:cNvSpPr/>
          <p:nvPr/>
        </p:nvSpPr>
        <p:spPr>
          <a:xfrm>
            <a:off x="5486400" y="285750"/>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7" name="Google Shape;230;p27"/>
          <p:cNvSpPr/>
          <p:nvPr/>
        </p:nvSpPr>
        <p:spPr>
          <a:xfrm>
            <a:off x="830288" y="1047750"/>
            <a:ext cx="1455712"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Dataset Collection</a:t>
            </a:r>
            <a:endParaRPr sz="1200">
              <a:solidFill>
                <a:schemeClr val="bg1"/>
              </a:solidFill>
              <a:latin typeface="Sniglet" charset="0"/>
              <a:ea typeface="Sniglet"/>
              <a:cs typeface="Sniglet"/>
              <a:sym typeface="Sniglet"/>
            </a:endParaRPr>
          </a:p>
        </p:txBody>
      </p:sp>
      <p:sp>
        <p:nvSpPr>
          <p:cNvPr id="8" name="Google Shape;231;p27"/>
          <p:cNvSpPr/>
          <p:nvPr/>
        </p:nvSpPr>
        <p:spPr>
          <a:xfrm>
            <a:off x="3581400" y="1047750"/>
            <a:ext cx="1447800"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Data Pre-processing</a:t>
            </a:r>
            <a:endParaRPr sz="1200">
              <a:solidFill>
                <a:schemeClr val="bg1"/>
              </a:solidFill>
              <a:latin typeface="Sniglet" charset="0"/>
              <a:ea typeface="Sniglet"/>
              <a:cs typeface="Sniglet"/>
              <a:sym typeface="Sniglet"/>
            </a:endParaRPr>
          </a:p>
        </p:txBody>
      </p:sp>
      <p:sp>
        <p:nvSpPr>
          <p:cNvPr id="9" name="Google Shape;232;p27"/>
          <p:cNvSpPr/>
          <p:nvPr/>
        </p:nvSpPr>
        <p:spPr>
          <a:xfrm>
            <a:off x="6332513" y="1047750"/>
            <a:ext cx="1439887"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Feature Engineering and Data Splitting </a:t>
            </a:r>
            <a:endParaRPr sz="1200">
              <a:solidFill>
                <a:schemeClr val="bg1"/>
              </a:solidFill>
              <a:latin typeface="Sniglet" charset="0"/>
              <a:ea typeface="Sniglet"/>
              <a:cs typeface="Sniglet"/>
              <a:sym typeface="Sniglet"/>
            </a:endParaRPr>
          </a:p>
        </p:txBody>
      </p:sp>
      <p:grpSp>
        <p:nvGrpSpPr>
          <p:cNvPr id="10" name="Google Shape;233;p27"/>
          <p:cNvGrpSpPr/>
          <p:nvPr/>
        </p:nvGrpSpPr>
        <p:grpSpPr>
          <a:xfrm>
            <a:off x="2041179" y="1746725"/>
            <a:ext cx="1370570" cy="189793"/>
            <a:chOff x="2266178" y="2764475"/>
            <a:chExt cx="1792245" cy="232966"/>
          </a:xfrm>
        </p:grpSpPr>
        <p:sp>
          <p:nvSpPr>
            <p:cNvPr id="11"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12"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grpSp>
        <p:nvGrpSpPr>
          <p:cNvPr id="13" name="Google Shape;236;p27"/>
          <p:cNvGrpSpPr/>
          <p:nvPr/>
        </p:nvGrpSpPr>
        <p:grpSpPr>
          <a:xfrm>
            <a:off x="5017004" y="1773062"/>
            <a:ext cx="1370570" cy="189793"/>
            <a:chOff x="2266178" y="2764475"/>
            <a:chExt cx="1792245" cy="232966"/>
          </a:xfrm>
        </p:grpSpPr>
        <p:sp>
          <p:nvSpPr>
            <p:cNvPr id="14"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15"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sp>
        <p:nvSpPr>
          <p:cNvPr id="16" name="Rectangle 15"/>
          <p:cNvSpPr/>
          <p:nvPr/>
        </p:nvSpPr>
        <p:spPr>
          <a:xfrm>
            <a:off x="2743200" y="438150"/>
            <a:ext cx="2305438" cy="338554"/>
          </a:xfrm>
          <a:prstGeom prst="rect">
            <a:avLst/>
          </a:prstGeom>
        </p:spPr>
        <p:txBody>
          <a:bodyPr wrap="none">
            <a:spAutoFit/>
          </a:bodyPr>
          <a:lstStyle/>
          <a:p>
            <a:pPr lvl="0" algn="ctr"/>
            <a:r>
              <a:rPr lang="en-US" sz="1600" dirty="0" smtClean="0">
                <a:solidFill>
                  <a:schemeClr val="bg1"/>
                </a:solidFill>
                <a:latin typeface="Sniglet" charset="0"/>
                <a:ea typeface="Sniglet"/>
                <a:cs typeface="Sniglet"/>
                <a:sym typeface="Sniglet"/>
              </a:rPr>
              <a:t>Implementation details</a:t>
            </a:r>
            <a:endParaRPr lang="en-US" sz="1600" dirty="0">
              <a:solidFill>
                <a:schemeClr val="bg1"/>
              </a:solidFill>
              <a:latin typeface="Sniglet" charset="0"/>
              <a:ea typeface="Sniglet"/>
              <a:cs typeface="Sniglet"/>
              <a:sym typeface="Sniglet"/>
            </a:endParaRPr>
          </a:p>
        </p:txBody>
      </p:sp>
      <p:sp>
        <p:nvSpPr>
          <p:cNvPr id="17" name="Google Shape;232;p27"/>
          <p:cNvSpPr/>
          <p:nvPr/>
        </p:nvSpPr>
        <p:spPr>
          <a:xfrm>
            <a:off x="6324600" y="3486150"/>
            <a:ext cx="1600200"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Model Building and Performance Metrics </a:t>
            </a:r>
            <a:endParaRPr sz="1200">
              <a:solidFill>
                <a:schemeClr val="bg1"/>
              </a:solidFill>
              <a:latin typeface="Sniglet" charset="0"/>
              <a:ea typeface="Sniglet"/>
              <a:cs typeface="Sniglet"/>
              <a:sym typeface="Sniglet"/>
            </a:endParaRPr>
          </a:p>
        </p:txBody>
      </p:sp>
      <p:grpSp>
        <p:nvGrpSpPr>
          <p:cNvPr id="18" name="Google Shape;236;p27"/>
          <p:cNvGrpSpPr/>
          <p:nvPr/>
        </p:nvGrpSpPr>
        <p:grpSpPr>
          <a:xfrm rot="5400000">
            <a:off x="6495696" y="2934054"/>
            <a:ext cx="1219200" cy="189793"/>
            <a:chOff x="2266178" y="2764475"/>
            <a:chExt cx="1792245" cy="232966"/>
          </a:xfrm>
        </p:grpSpPr>
        <p:sp>
          <p:nvSpPr>
            <p:cNvPr id="19"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20"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1700925" y="1399800"/>
            <a:ext cx="5742300" cy="11719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Let’s go over the steps one by one.</a:t>
            </a:r>
            <a:endParaRPr/>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lvl="0"/>
            <a:r>
              <a:rPr lang="en-US" dirty="0" smtClean="0"/>
              <a:t>Dataset Collection</a:t>
            </a:r>
            <a:endParaRPr/>
          </a:p>
        </p:txBody>
      </p:sp>
      <p:sp>
        <p:nvSpPr>
          <p:cNvPr id="9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lvl="0">
              <a:buNone/>
            </a:pPr>
            <a:r>
              <a:rPr lang="en-US" dirty="0" smtClean="0"/>
              <a:t>	This paper uses lending club loan dataset available in </a:t>
            </a:r>
            <a:r>
              <a:rPr lang="en-US" dirty="0" err="1" smtClean="0"/>
              <a:t>Kaggle</a:t>
            </a:r>
            <a:r>
              <a:rPr lang="en-US" dirty="0" smtClean="0"/>
              <a:t>. The dataset was composed of 1.6 million records and 150 features. The entire dataset is in un-processed form consists of categorical data and descriptions. </a:t>
            </a:r>
            <a:r>
              <a:rPr lang="en" dirty="0" smtClean="0"/>
              <a:t> </a:t>
            </a:r>
            <a:endParaRP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2232</TotalTime>
  <Words>634</Words>
  <PresentationFormat>On-screen Show (16:9)</PresentationFormat>
  <Paragraphs>112</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Walter Turncoat</vt:lpstr>
      <vt:lpstr>Sniglet</vt:lpstr>
      <vt:lpstr>Wingdings</vt:lpstr>
      <vt:lpstr>Ursula template</vt:lpstr>
      <vt:lpstr>Predictions of Loan Defaulter - A Data Science Perspective </vt:lpstr>
      <vt:lpstr>Slide 2</vt:lpstr>
      <vt:lpstr>Slide 3</vt:lpstr>
      <vt:lpstr>Purpose of this paper</vt:lpstr>
      <vt:lpstr>Literature review:</vt:lpstr>
      <vt:lpstr>PROPOSED METHODOLOGY</vt:lpstr>
      <vt:lpstr>Slide 7</vt:lpstr>
      <vt:lpstr>Slide 8</vt:lpstr>
      <vt:lpstr>Dataset Collection</vt:lpstr>
      <vt:lpstr>Slide 10</vt:lpstr>
      <vt:lpstr>Slide 11</vt:lpstr>
      <vt:lpstr>Slide 12</vt:lpstr>
      <vt:lpstr>Slide 13</vt:lpstr>
      <vt:lpstr>Feature Engineering and Data Splitting</vt:lpstr>
      <vt:lpstr>Model Building and Performance Metrics</vt:lpstr>
      <vt:lpstr>Slide 16</vt:lpstr>
      <vt:lpstr>Slide 17</vt:lpstr>
      <vt:lpstr>Slide 18</vt:lpstr>
      <vt:lpstr>Slide 19</vt:lpstr>
      <vt:lpstr>Slide 20</vt:lpstr>
      <vt:lpstr>Slide 21</vt:lpstr>
      <vt:lpstr>Conclusion:</vt:lpstr>
      <vt:lpstr>Bibiliography: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Predictions of Loan Defaulter - A Data Science Perspective</dc:title>
  <dc:creator>Riya</dc:creator>
  <cp:lastModifiedBy>Riya</cp:lastModifiedBy>
  <cp:revision>12</cp:revision>
  <dcterms:modified xsi:type="dcterms:W3CDTF">2021-04-01T09:43:20Z</dcterms:modified>
</cp:coreProperties>
</file>