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Albert Sans ExtraBold"/>
      <p:bold r:id="rId21"/>
      <p:boldItalic r:id="rId22"/>
    </p:embeddedFont>
    <p:embeddedFont>
      <p:font typeface="Alber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AlbertSansExtraBold-boldItalic.fntdata"/><Relationship Id="rId21" Type="http://schemas.openxmlformats.org/officeDocument/2006/relationships/font" Target="fonts/AlbertSansExtraBold-bold.fntdata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df7c832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df7c832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d2674e8c7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d2674e8c7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7d2674e8c7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7d2674e8c7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7d2674e8c7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7d2674e8c7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7d2674e8c7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7d2674e8c7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7d2674e8c7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7d2674e8c7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d2674e8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7d2674e8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df7c8325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df7c8325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df7c8325a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df7c8325a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df7c8325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df7c8325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d4064f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d4064f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d2674e8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d2674e8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d2674e8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d2674e8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7d2674e8c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7d2674e8c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d2674e8c7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7d2674e8c7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5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715100" y="1164438"/>
            <a:ext cx="7713900" cy="11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715100" y="2265263"/>
            <a:ext cx="77139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hasCustomPrompt="1" type="title"/>
          </p:nvPr>
        </p:nvSpPr>
        <p:spPr>
          <a:xfrm>
            <a:off x="715100" y="1199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"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715100" y="17230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715100" y="22468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715100" y="27706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715100" y="32944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715100" y="3818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151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subTitle"/>
          </p:nvPr>
        </p:nvSpPr>
        <p:spPr>
          <a:xfrm>
            <a:off x="7151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3" type="subTitle"/>
          </p:nvPr>
        </p:nvSpPr>
        <p:spPr>
          <a:xfrm>
            <a:off x="3328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4" type="subTitle"/>
          </p:nvPr>
        </p:nvSpPr>
        <p:spPr>
          <a:xfrm>
            <a:off x="3328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5" type="subTitle"/>
          </p:nvPr>
        </p:nvSpPr>
        <p:spPr>
          <a:xfrm>
            <a:off x="5942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6" type="subTitle"/>
          </p:nvPr>
        </p:nvSpPr>
        <p:spPr>
          <a:xfrm>
            <a:off x="5942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961444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2" type="subTitle"/>
          </p:nvPr>
        </p:nvSpPr>
        <p:spPr>
          <a:xfrm>
            <a:off x="961444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3" type="subTitle"/>
          </p:nvPr>
        </p:nvSpPr>
        <p:spPr>
          <a:xfrm>
            <a:off x="961444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4" type="subTitle"/>
          </p:nvPr>
        </p:nvSpPr>
        <p:spPr>
          <a:xfrm>
            <a:off x="961444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5" type="subTitle"/>
          </p:nvPr>
        </p:nvSpPr>
        <p:spPr>
          <a:xfrm>
            <a:off x="4818356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6" type="subTitle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7" type="subTitle"/>
          </p:nvPr>
        </p:nvSpPr>
        <p:spPr>
          <a:xfrm>
            <a:off x="4818356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8" type="subTitle"/>
          </p:nvPr>
        </p:nvSpPr>
        <p:spPr>
          <a:xfrm>
            <a:off x="4818356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7151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2" type="subTitle"/>
          </p:nvPr>
        </p:nvSpPr>
        <p:spPr>
          <a:xfrm>
            <a:off x="7151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3" type="subTitle"/>
          </p:nvPr>
        </p:nvSpPr>
        <p:spPr>
          <a:xfrm>
            <a:off x="7151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4" type="subTitle"/>
          </p:nvPr>
        </p:nvSpPr>
        <p:spPr>
          <a:xfrm>
            <a:off x="7151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5" type="subTitle"/>
          </p:nvPr>
        </p:nvSpPr>
        <p:spPr>
          <a:xfrm>
            <a:off x="332895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6" type="subTitle"/>
          </p:nvPr>
        </p:nvSpPr>
        <p:spPr>
          <a:xfrm>
            <a:off x="332895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7" type="subTitle"/>
          </p:nvPr>
        </p:nvSpPr>
        <p:spPr>
          <a:xfrm>
            <a:off x="332895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8" type="subTitle"/>
          </p:nvPr>
        </p:nvSpPr>
        <p:spPr>
          <a:xfrm>
            <a:off x="332895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9" type="subTitle"/>
          </p:nvPr>
        </p:nvSpPr>
        <p:spPr>
          <a:xfrm>
            <a:off x="59428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3" type="subTitle"/>
          </p:nvPr>
        </p:nvSpPr>
        <p:spPr>
          <a:xfrm>
            <a:off x="59428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4" type="subTitle"/>
          </p:nvPr>
        </p:nvSpPr>
        <p:spPr>
          <a:xfrm>
            <a:off x="59428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5" type="subTitle"/>
          </p:nvPr>
        </p:nvSpPr>
        <p:spPr>
          <a:xfrm>
            <a:off x="59428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hasCustomPrompt="1" type="title"/>
          </p:nvPr>
        </p:nvSpPr>
        <p:spPr>
          <a:xfrm>
            <a:off x="715100" y="8316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715100" y="14661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715100" y="20208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715100" y="26553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4" type="title"/>
          </p:nvPr>
        </p:nvSpPr>
        <p:spPr>
          <a:xfrm>
            <a:off x="715100" y="32100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5" type="subTitle"/>
          </p:nvPr>
        </p:nvSpPr>
        <p:spPr>
          <a:xfrm>
            <a:off x="715100" y="38445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0025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ctrTitle"/>
          </p:nvPr>
        </p:nvSpPr>
        <p:spPr>
          <a:xfrm>
            <a:off x="1225400" y="649438"/>
            <a:ext cx="28362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225400" y="1623838"/>
            <a:ext cx="28362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20"/>
          <p:cNvSpPr txBox="1"/>
          <p:nvPr/>
        </p:nvSpPr>
        <p:spPr>
          <a:xfrm>
            <a:off x="1225400" y="3479463"/>
            <a:ext cx="283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428100" y="399900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rect b="b" l="l" r="r" t="t"/>
                <a:pathLst>
                  <a:path extrusionOk="0" h="3498" w="4915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rect b="b" l="l" r="r" t="t"/>
                <a:pathLst>
                  <a:path extrusionOk="0" h="2774" w="6365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rect b="b" l="l" r="r" t="t"/>
                <a:pathLst>
                  <a:path extrusionOk="0" h="6365" w="10587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4894575" y="966150"/>
            <a:ext cx="3211200" cy="32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Relationship Id="rId4" Type="http://schemas.openxmlformats.org/officeDocument/2006/relationships/hyperlink" Target="https://emojize.vercel.app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esearchgate.net/publication/354545789_Hate_Speech_and_social_media_A_Systematic_Re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3"/>
          <p:cNvGrpSpPr/>
          <p:nvPr/>
        </p:nvGrpSpPr>
        <p:grpSpPr>
          <a:xfrm>
            <a:off x="4894586" y="1042223"/>
            <a:ext cx="3211436" cy="3211451"/>
            <a:chOff x="1190500" y="238125"/>
            <a:chExt cx="5237175" cy="5237200"/>
          </a:xfrm>
        </p:grpSpPr>
        <p:sp>
          <p:nvSpPr>
            <p:cNvPr id="182" name="Google Shape;182;p23"/>
            <p:cNvSpPr/>
            <p:nvPr/>
          </p:nvSpPr>
          <p:spPr>
            <a:xfrm>
              <a:off x="1190500" y="238125"/>
              <a:ext cx="5237175" cy="5237200"/>
            </a:xfrm>
            <a:custGeom>
              <a:rect b="b" l="l" r="r" t="t"/>
              <a:pathLst>
                <a:path extrusionOk="0" h="209488" w="209487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732050" y="779675"/>
              <a:ext cx="4154050" cy="4154075"/>
            </a:xfrm>
            <a:custGeom>
              <a:rect b="b" l="l" r="r" t="t"/>
              <a:pathLst>
                <a:path extrusionOk="0" h="166163" w="166162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97475" y="1345125"/>
              <a:ext cx="3023200" cy="3023200"/>
            </a:xfrm>
            <a:custGeom>
              <a:rect b="b" l="l" r="r" t="t"/>
              <a:pathLst>
                <a:path extrusionOk="0" h="120928" w="120928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3"/>
          <p:cNvSpPr/>
          <p:nvPr/>
        </p:nvSpPr>
        <p:spPr>
          <a:xfrm>
            <a:off x="5138850" y="1694175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type="ctrTitle"/>
          </p:nvPr>
        </p:nvSpPr>
        <p:spPr>
          <a:xfrm>
            <a:off x="909050" y="1195894"/>
            <a:ext cx="34689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Emojize</a:t>
            </a:r>
            <a:r>
              <a:rPr lang="en" sz="6000"/>
              <a:t> 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909050" y="3813287"/>
            <a:ext cx="346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Code For Good </a:t>
            </a:r>
            <a:r>
              <a:rPr b="1" lang="en" sz="1200"/>
              <a:t>2023 | Team SRX</a:t>
            </a:r>
            <a:endParaRPr b="1" sz="1200"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5344810" y="1934871"/>
            <a:ext cx="2311092" cy="1426206"/>
            <a:chOff x="-3367025" y="741238"/>
            <a:chExt cx="2445600" cy="1509213"/>
          </a:xfrm>
        </p:grpSpPr>
        <p:sp>
          <p:nvSpPr>
            <p:cNvPr id="189" name="Google Shape;189;p23"/>
            <p:cNvSpPr/>
            <p:nvPr/>
          </p:nvSpPr>
          <p:spPr>
            <a:xfrm>
              <a:off x="-3367025" y="2092050"/>
              <a:ext cx="2445600" cy="158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-3275975" y="741238"/>
              <a:ext cx="2263500" cy="1350300"/>
            </a:xfrm>
            <a:prstGeom prst="roundRect">
              <a:avLst>
                <a:gd fmla="val 246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-3275925" y="2036775"/>
              <a:ext cx="2263378" cy="55521"/>
            </a:xfrm>
            <a:custGeom>
              <a:rect b="b" l="l" r="r" t="t"/>
              <a:pathLst>
                <a:path extrusionOk="0" h="3582" w="170403">
                  <a:moveTo>
                    <a:pt x="0" y="0"/>
                  </a:moveTo>
                  <a:lnTo>
                    <a:pt x="0" y="3582"/>
                  </a:lnTo>
                  <a:lnTo>
                    <a:pt x="170403" y="3582"/>
                  </a:lnTo>
                  <a:lnTo>
                    <a:pt x="170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-3197975" y="848338"/>
              <a:ext cx="2107500" cy="11361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-3197975" y="847650"/>
              <a:ext cx="2107500" cy="1584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5749524" y="1592752"/>
            <a:ext cx="1500980" cy="1426055"/>
            <a:chOff x="6520459" y="-2363338"/>
            <a:chExt cx="1969532" cy="1871217"/>
          </a:xfrm>
        </p:grpSpPr>
        <p:sp>
          <p:nvSpPr>
            <p:cNvPr id="195" name="Google Shape;195;p23"/>
            <p:cNvSpPr/>
            <p:nvPr/>
          </p:nvSpPr>
          <p:spPr>
            <a:xfrm>
              <a:off x="6520459" y="-2363338"/>
              <a:ext cx="1969532" cy="1871217"/>
            </a:xfrm>
            <a:custGeom>
              <a:rect b="b" l="l" r="r" t="t"/>
              <a:pathLst>
                <a:path extrusionOk="0" h="140958" w="148364">
                  <a:moveTo>
                    <a:pt x="57509" y="0"/>
                  </a:moveTo>
                  <a:cubicBezTo>
                    <a:pt x="57349" y="0"/>
                    <a:pt x="57188" y="2"/>
                    <a:pt x="57026" y="6"/>
                  </a:cubicBezTo>
                  <a:cubicBezTo>
                    <a:pt x="46803" y="232"/>
                    <a:pt x="39270" y="6842"/>
                    <a:pt x="37039" y="14016"/>
                  </a:cubicBezTo>
                  <a:cubicBezTo>
                    <a:pt x="37039" y="14016"/>
                    <a:pt x="16155" y="19276"/>
                    <a:pt x="21576" y="41595"/>
                  </a:cubicBezTo>
                  <a:cubicBezTo>
                    <a:pt x="21576" y="41595"/>
                    <a:pt x="1" y="50122"/>
                    <a:pt x="9461" y="78898"/>
                  </a:cubicBezTo>
                  <a:cubicBezTo>
                    <a:pt x="9461" y="78898"/>
                    <a:pt x="1543" y="92735"/>
                    <a:pt x="5475" y="105202"/>
                  </a:cubicBezTo>
                  <a:cubicBezTo>
                    <a:pt x="9719" y="118650"/>
                    <a:pt x="19186" y="123854"/>
                    <a:pt x="19186" y="123854"/>
                  </a:cubicBezTo>
                  <a:cubicBezTo>
                    <a:pt x="19186" y="123854"/>
                    <a:pt x="19977" y="137126"/>
                    <a:pt x="34648" y="140274"/>
                  </a:cubicBezTo>
                  <a:cubicBezTo>
                    <a:pt x="36816" y="140739"/>
                    <a:pt x="38958" y="140958"/>
                    <a:pt x="41033" y="140958"/>
                  </a:cubicBezTo>
                  <a:cubicBezTo>
                    <a:pt x="51491" y="140958"/>
                    <a:pt x="60280" y="135394"/>
                    <a:pt x="62408" y="127680"/>
                  </a:cubicBezTo>
                  <a:cubicBezTo>
                    <a:pt x="62408" y="127680"/>
                    <a:pt x="62408" y="127680"/>
                    <a:pt x="62409" y="127680"/>
                  </a:cubicBezTo>
                  <a:cubicBezTo>
                    <a:pt x="62495" y="127680"/>
                    <a:pt x="70237" y="127666"/>
                    <a:pt x="74182" y="122737"/>
                  </a:cubicBezTo>
                  <a:cubicBezTo>
                    <a:pt x="78130" y="127666"/>
                    <a:pt x="85872" y="127680"/>
                    <a:pt x="85958" y="127680"/>
                  </a:cubicBezTo>
                  <a:cubicBezTo>
                    <a:pt x="85959" y="127680"/>
                    <a:pt x="85959" y="127680"/>
                    <a:pt x="85959" y="127680"/>
                  </a:cubicBezTo>
                  <a:cubicBezTo>
                    <a:pt x="88087" y="135394"/>
                    <a:pt x="96876" y="140958"/>
                    <a:pt x="107334" y="140958"/>
                  </a:cubicBezTo>
                  <a:cubicBezTo>
                    <a:pt x="109410" y="140958"/>
                    <a:pt x="111551" y="140739"/>
                    <a:pt x="113719" y="140274"/>
                  </a:cubicBezTo>
                  <a:cubicBezTo>
                    <a:pt x="128390" y="137126"/>
                    <a:pt x="129182" y="123854"/>
                    <a:pt x="129182" y="123854"/>
                  </a:cubicBezTo>
                  <a:cubicBezTo>
                    <a:pt x="129182" y="123854"/>
                    <a:pt x="138648" y="118650"/>
                    <a:pt x="142892" y="105202"/>
                  </a:cubicBezTo>
                  <a:cubicBezTo>
                    <a:pt x="146825" y="92735"/>
                    <a:pt x="138907" y="78898"/>
                    <a:pt x="138907" y="78898"/>
                  </a:cubicBezTo>
                  <a:cubicBezTo>
                    <a:pt x="148364" y="50122"/>
                    <a:pt x="126791" y="41595"/>
                    <a:pt x="126791" y="41595"/>
                  </a:cubicBezTo>
                  <a:cubicBezTo>
                    <a:pt x="132212" y="19276"/>
                    <a:pt x="111326" y="14016"/>
                    <a:pt x="111326" y="14016"/>
                  </a:cubicBezTo>
                  <a:cubicBezTo>
                    <a:pt x="109095" y="6842"/>
                    <a:pt x="101564" y="232"/>
                    <a:pt x="91341" y="6"/>
                  </a:cubicBezTo>
                  <a:cubicBezTo>
                    <a:pt x="91179" y="2"/>
                    <a:pt x="91018" y="0"/>
                    <a:pt x="90858" y="0"/>
                  </a:cubicBezTo>
                  <a:cubicBezTo>
                    <a:pt x="79725" y="0"/>
                    <a:pt x="74182" y="8595"/>
                    <a:pt x="74182" y="8595"/>
                  </a:cubicBezTo>
                  <a:cubicBezTo>
                    <a:pt x="74182" y="8595"/>
                    <a:pt x="68642" y="0"/>
                    <a:pt x="575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505225" y="-2363338"/>
              <a:ext cx="984766" cy="1871217"/>
            </a:xfrm>
            <a:custGeom>
              <a:rect b="b" l="l" r="r" t="t"/>
              <a:pathLst>
                <a:path extrusionOk="0" h="140958" w="74182">
                  <a:moveTo>
                    <a:pt x="16676" y="0"/>
                  </a:moveTo>
                  <a:cubicBezTo>
                    <a:pt x="5543" y="0"/>
                    <a:pt x="0" y="8595"/>
                    <a:pt x="0" y="8595"/>
                  </a:cubicBezTo>
                  <a:lnTo>
                    <a:pt x="0" y="122739"/>
                  </a:lnTo>
                  <a:cubicBezTo>
                    <a:pt x="3948" y="127666"/>
                    <a:pt x="11690" y="127680"/>
                    <a:pt x="11776" y="127680"/>
                  </a:cubicBezTo>
                  <a:cubicBezTo>
                    <a:pt x="11777" y="127680"/>
                    <a:pt x="11777" y="127680"/>
                    <a:pt x="11777" y="127680"/>
                  </a:cubicBezTo>
                  <a:cubicBezTo>
                    <a:pt x="13905" y="135394"/>
                    <a:pt x="22694" y="140958"/>
                    <a:pt x="33150" y="140958"/>
                  </a:cubicBezTo>
                  <a:cubicBezTo>
                    <a:pt x="35226" y="140958"/>
                    <a:pt x="37367" y="140739"/>
                    <a:pt x="39535" y="140274"/>
                  </a:cubicBezTo>
                  <a:cubicBezTo>
                    <a:pt x="54208" y="137126"/>
                    <a:pt x="55000" y="123854"/>
                    <a:pt x="55000" y="123854"/>
                  </a:cubicBezTo>
                  <a:cubicBezTo>
                    <a:pt x="55000" y="123854"/>
                    <a:pt x="64466" y="118650"/>
                    <a:pt x="68710" y="105202"/>
                  </a:cubicBezTo>
                  <a:cubicBezTo>
                    <a:pt x="72643" y="92735"/>
                    <a:pt x="64725" y="78898"/>
                    <a:pt x="64725" y="78898"/>
                  </a:cubicBezTo>
                  <a:cubicBezTo>
                    <a:pt x="74182" y="50122"/>
                    <a:pt x="52609" y="41595"/>
                    <a:pt x="52609" y="41595"/>
                  </a:cubicBezTo>
                  <a:cubicBezTo>
                    <a:pt x="58030" y="19276"/>
                    <a:pt x="37144" y="14016"/>
                    <a:pt x="37144" y="14016"/>
                  </a:cubicBezTo>
                  <a:cubicBezTo>
                    <a:pt x="34913" y="6842"/>
                    <a:pt x="27382" y="232"/>
                    <a:pt x="17159" y="6"/>
                  </a:cubicBezTo>
                  <a:cubicBezTo>
                    <a:pt x="16997" y="2"/>
                    <a:pt x="16836" y="0"/>
                    <a:pt x="166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3"/>
          <p:cNvGrpSpPr/>
          <p:nvPr/>
        </p:nvGrpSpPr>
        <p:grpSpPr>
          <a:xfrm>
            <a:off x="6164522" y="1324848"/>
            <a:ext cx="671666" cy="1052456"/>
            <a:chOff x="4572004" y="-1734319"/>
            <a:chExt cx="753157" cy="1180147"/>
          </a:xfrm>
        </p:grpSpPr>
        <p:sp>
          <p:nvSpPr>
            <p:cNvPr id="198" name="Google Shape;198;p23"/>
            <p:cNvSpPr/>
            <p:nvPr/>
          </p:nvSpPr>
          <p:spPr>
            <a:xfrm>
              <a:off x="4797599" y="-744920"/>
              <a:ext cx="301993" cy="190748"/>
            </a:xfrm>
            <a:custGeom>
              <a:rect b="b" l="l" r="r" t="t"/>
              <a:pathLst>
                <a:path extrusionOk="0" h="14369" w="22749">
                  <a:moveTo>
                    <a:pt x="1" y="0"/>
                  </a:moveTo>
                  <a:lnTo>
                    <a:pt x="1" y="2993"/>
                  </a:lnTo>
                  <a:cubicBezTo>
                    <a:pt x="1" y="9275"/>
                    <a:pt x="5092" y="14369"/>
                    <a:pt x="11373" y="14369"/>
                  </a:cubicBezTo>
                  <a:cubicBezTo>
                    <a:pt x="17655" y="14369"/>
                    <a:pt x="22749" y="9275"/>
                    <a:pt x="22749" y="2993"/>
                  </a:cubicBezTo>
                  <a:lnTo>
                    <a:pt x="227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572004" y="-1734319"/>
              <a:ext cx="753157" cy="938835"/>
            </a:xfrm>
            <a:custGeom>
              <a:rect b="b" l="l" r="r" t="t"/>
              <a:pathLst>
                <a:path extrusionOk="0" h="70722" w="56735">
                  <a:moveTo>
                    <a:pt x="28368" y="1"/>
                  </a:moveTo>
                  <a:cubicBezTo>
                    <a:pt x="28153" y="1"/>
                    <a:pt x="27937" y="3"/>
                    <a:pt x="27721" y="8"/>
                  </a:cubicBezTo>
                  <a:cubicBezTo>
                    <a:pt x="12224" y="354"/>
                    <a:pt x="0" y="12867"/>
                    <a:pt x="0" y="28368"/>
                  </a:cubicBezTo>
                  <a:cubicBezTo>
                    <a:pt x="0" y="36702"/>
                    <a:pt x="3596" y="44193"/>
                    <a:pt x="9319" y="49381"/>
                  </a:cubicBezTo>
                  <a:cubicBezTo>
                    <a:pt x="13238" y="52933"/>
                    <a:pt x="15525" y="57934"/>
                    <a:pt x="15525" y="63221"/>
                  </a:cubicBezTo>
                  <a:lnTo>
                    <a:pt x="15525" y="70721"/>
                  </a:lnTo>
                  <a:lnTo>
                    <a:pt x="41210" y="70721"/>
                  </a:lnTo>
                  <a:lnTo>
                    <a:pt x="41210" y="63221"/>
                  </a:lnTo>
                  <a:cubicBezTo>
                    <a:pt x="41210" y="57934"/>
                    <a:pt x="43500" y="52930"/>
                    <a:pt x="47418" y="49379"/>
                  </a:cubicBezTo>
                  <a:cubicBezTo>
                    <a:pt x="53139" y="44191"/>
                    <a:pt x="56735" y="36702"/>
                    <a:pt x="56735" y="28368"/>
                  </a:cubicBezTo>
                  <a:cubicBezTo>
                    <a:pt x="56735" y="12701"/>
                    <a:pt x="44035" y="1"/>
                    <a:pt x="283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830229" y="-1239613"/>
              <a:ext cx="236733" cy="392568"/>
            </a:xfrm>
            <a:custGeom>
              <a:rect b="b" l="l" r="r" t="t"/>
              <a:pathLst>
                <a:path extrusionOk="0" h="29572" w="17833">
                  <a:moveTo>
                    <a:pt x="705" y="1"/>
                  </a:moveTo>
                  <a:cubicBezTo>
                    <a:pt x="604" y="1"/>
                    <a:pt x="501" y="23"/>
                    <a:pt x="407" y="70"/>
                  </a:cubicBezTo>
                  <a:cubicBezTo>
                    <a:pt x="146" y="202"/>
                    <a:pt x="0" y="486"/>
                    <a:pt x="47" y="774"/>
                  </a:cubicBezTo>
                  <a:lnTo>
                    <a:pt x="4549" y="29008"/>
                  </a:lnTo>
                  <a:cubicBezTo>
                    <a:pt x="4601" y="29335"/>
                    <a:pt x="4879" y="29571"/>
                    <a:pt x="5201" y="29571"/>
                  </a:cubicBezTo>
                  <a:cubicBezTo>
                    <a:pt x="5238" y="29571"/>
                    <a:pt x="5275" y="29568"/>
                    <a:pt x="5313" y="29562"/>
                  </a:cubicBezTo>
                  <a:cubicBezTo>
                    <a:pt x="5678" y="29504"/>
                    <a:pt x="5927" y="29163"/>
                    <a:pt x="5867" y="28798"/>
                  </a:cubicBezTo>
                  <a:lnTo>
                    <a:pt x="1678" y="2533"/>
                  </a:lnTo>
                  <a:lnTo>
                    <a:pt x="1678" y="2533"/>
                  </a:lnTo>
                  <a:cubicBezTo>
                    <a:pt x="1997" y="2725"/>
                    <a:pt x="2367" y="2819"/>
                    <a:pt x="2739" y="2819"/>
                  </a:cubicBezTo>
                  <a:cubicBezTo>
                    <a:pt x="3299" y="2819"/>
                    <a:pt x="3862" y="2606"/>
                    <a:pt x="4263" y="2191"/>
                  </a:cubicBezTo>
                  <a:cubicBezTo>
                    <a:pt x="4407" y="2043"/>
                    <a:pt x="4608" y="1968"/>
                    <a:pt x="4809" y="1968"/>
                  </a:cubicBezTo>
                  <a:cubicBezTo>
                    <a:pt x="5009" y="1968"/>
                    <a:pt x="5210" y="2043"/>
                    <a:pt x="5355" y="2191"/>
                  </a:cubicBezTo>
                  <a:cubicBezTo>
                    <a:pt x="5754" y="2604"/>
                    <a:pt x="6289" y="2831"/>
                    <a:pt x="6861" y="2831"/>
                  </a:cubicBezTo>
                  <a:cubicBezTo>
                    <a:pt x="7434" y="2831"/>
                    <a:pt x="7969" y="2604"/>
                    <a:pt x="8368" y="2191"/>
                  </a:cubicBezTo>
                  <a:cubicBezTo>
                    <a:pt x="8513" y="2043"/>
                    <a:pt x="8713" y="1968"/>
                    <a:pt x="8914" y="1968"/>
                  </a:cubicBezTo>
                  <a:cubicBezTo>
                    <a:pt x="9115" y="1968"/>
                    <a:pt x="9316" y="2043"/>
                    <a:pt x="9460" y="2191"/>
                  </a:cubicBezTo>
                  <a:cubicBezTo>
                    <a:pt x="9465" y="2196"/>
                    <a:pt x="9469" y="2201"/>
                    <a:pt x="9474" y="2208"/>
                  </a:cubicBezTo>
                  <a:cubicBezTo>
                    <a:pt x="9871" y="2610"/>
                    <a:pt x="10418" y="2811"/>
                    <a:pt x="10965" y="2811"/>
                  </a:cubicBezTo>
                  <a:cubicBezTo>
                    <a:pt x="11520" y="2811"/>
                    <a:pt x="12075" y="2605"/>
                    <a:pt x="12474" y="2191"/>
                  </a:cubicBezTo>
                  <a:cubicBezTo>
                    <a:pt x="12619" y="2042"/>
                    <a:pt x="12819" y="1967"/>
                    <a:pt x="13020" y="1967"/>
                  </a:cubicBezTo>
                  <a:cubicBezTo>
                    <a:pt x="13221" y="1967"/>
                    <a:pt x="13422" y="2042"/>
                    <a:pt x="13568" y="2194"/>
                  </a:cubicBezTo>
                  <a:cubicBezTo>
                    <a:pt x="13969" y="2608"/>
                    <a:pt x="14533" y="2821"/>
                    <a:pt x="15092" y="2821"/>
                  </a:cubicBezTo>
                  <a:cubicBezTo>
                    <a:pt x="15465" y="2821"/>
                    <a:pt x="15835" y="2726"/>
                    <a:pt x="16155" y="2533"/>
                  </a:cubicBezTo>
                  <a:lnTo>
                    <a:pt x="16155" y="2533"/>
                  </a:lnTo>
                  <a:lnTo>
                    <a:pt x="11966" y="28798"/>
                  </a:lnTo>
                  <a:cubicBezTo>
                    <a:pt x="11906" y="29163"/>
                    <a:pt x="12156" y="29504"/>
                    <a:pt x="12520" y="29562"/>
                  </a:cubicBezTo>
                  <a:cubicBezTo>
                    <a:pt x="12555" y="29569"/>
                    <a:pt x="12589" y="29571"/>
                    <a:pt x="12626" y="29571"/>
                  </a:cubicBezTo>
                  <a:cubicBezTo>
                    <a:pt x="12947" y="29571"/>
                    <a:pt x="13231" y="29338"/>
                    <a:pt x="13284" y="29008"/>
                  </a:cubicBezTo>
                  <a:lnTo>
                    <a:pt x="17787" y="774"/>
                  </a:lnTo>
                  <a:cubicBezTo>
                    <a:pt x="17833" y="486"/>
                    <a:pt x="17687" y="202"/>
                    <a:pt x="17427" y="70"/>
                  </a:cubicBezTo>
                  <a:cubicBezTo>
                    <a:pt x="17332" y="23"/>
                    <a:pt x="17230" y="1"/>
                    <a:pt x="17129" y="1"/>
                  </a:cubicBezTo>
                  <a:cubicBezTo>
                    <a:pt x="16952" y="1"/>
                    <a:pt x="16778" y="71"/>
                    <a:pt x="16649" y="204"/>
                  </a:cubicBezTo>
                  <a:lnTo>
                    <a:pt x="15620" y="1264"/>
                  </a:lnTo>
                  <a:cubicBezTo>
                    <a:pt x="15475" y="1414"/>
                    <a:pt x="15275" y="1489"/>
                    <a:pt x="15074" y="1489"/>
                  </a:cubicBezTo>
                  <a:cubicBezTo>
                    <a:pt x="14874" y="1489"/>
                    <a:pt x="14672" y="1414"/>
                    <a:pt x="14526" y="1261"/>
                  </a:cubicBezTo>
                  <a:cubicBezTo>
                    <a:pt x="14126" y="851"/>
                    <a:pt x="13573" y="645"/>
                    <a:pt x="13020" y="645"/>
                  </a:cubicBezTo>
                  <a:cubicBezTo>
                    <a:pt x="12467" y="645"/>
                    <a:pt x="11913" y="851"/>
                    <a:pt x="11514" y="1264"/>
                  </a:cubicBezTo>
                  <a:cubicBezTo>
                    <a:pt x="11370" y="1412"/>
                    <a:pt x="11169" y="1487"/>
                    <a:pt x="10968" y="1487"/>
                  </a:cubicBezTo>
                  <a:cubicBezTo>
                    <a:pt x="10767" y="1487"/>
                    <a:pt x="10565" y="1412"/>
                    <a:pt x="10420" y="1264"/>
                  </a:cubicBezTo>
                  <a:lnTo>
                    <a:pt x="10406" y="1250"/>
                  </a:lnTo>
                  <a:cubicBezTo>
                    <a:pt x="10010" y="847"/>
                    <a:pt x="9463" y="646"/>
                    <a:pt x="8916" y="646"/>
                  </a:cubicBezTo>
                  <a:cubicBezTo>
                    <a:pt x="8362" y="646"/>
                    <a:pt x="7808" y="852"/>
                    <a:pt x="7408" y="1264"/>
                  </a:cubicBezTo>
                  <a:cubicBezTo>
                    <a:pt x="7264" y="1413"/>
                    <a:pt x="7064" y="1488"/>
                    <a:pt x="6863" y="1488"/>
                  </a:cubicBezTo>
                  <a:cubicBezTo>
                    <a:pt x="6661" y="1488"/>
                    <a:pt x="6459" y="1413"/>
                    <a:pt x="6315" y="1264"/>
                  </a:cubicBezTo>
                  <a:cubicBezTo>
                    <a:pt x="5917" y="852"/>
                    <a:pt x="5363" y="647"/>
                    <a:pt x="4810" y="647"/>
                  </a:cubicBezTo>
                  <a:cubicBezTo>
                    <a:pt x="4256" y="647"/>
                    <a:pt x="3701" y="853"/>
                    <a:pt x="3303" y="1264"/>
                  </a:cubicBezTo>
                  <a:cubicBezTo>
                    <a:pt x="3159" y="1412"/>
                    <a:pt x="2958" y="1487"/>
                    <a:pt x="2757" y="1487"/>
                  </a:cubicBezTo>
                  <a:cubicBezTo>
                    <a:pt x="2556" y="1487"/>
                    <a:pt x="2356" y="1412"/>
                    <a:pt x="2211" y="1264"/>
                  </a:cubicBezTo>
                  <a:lnTo>
                    <a:pt x="1184" y="204"/>
                  </a:lnTo>
                  <a:cubicBezTo>
                    <a:pt x="1057" y="71"/>
                    <a:pt x="882" y="1"/>
                    <a:pt x="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650738" y="-1651230"/>
              <a:ext cx="306732" cy="306745"/>
            </a:xfrm>
            <a:custGeom>
              <a:rect b="b" l="l" r="r" t="t"/>
              <a:pathLst>
                <a:path extrusionOk="0" h="23107" w="23106">
                  <a:moveTo>
                    <a:pt x="22436" y="1"/>
                  </a:moveTo>
                  <a:cubicBezTo>
                    <a:pt x="10064" y="1"/>
                    <a:pt x="0" y="10067"/>
                    <a:pt x="0" y="22439"/>
                  </a:cubicBezTo>
                  <a:cubicBezTo>
                    <a:pt x="0" y="22809"/>
                    <a:pt x="298" y="23106"/>
                    <a:pt x="667" y="23106"/>
                  </a:cubicBezTo>
                  <a:cubicBezTo>
                    <a:pt x="1036" y="23106"/>
                    <a:pt x="1334" y="22809"/>
                    <a:pt x="1334" y="22439"/>
                  </a:cubicBezTo>
                  <a:cubicBezTo>
                    <a:pt x="1334" y="10804"/>
                    <a:pt x="10801" y="1337"/>
                    <a:pt x="22436" y="1337"/>
                  </a:cubicBezTo>
                  <a:cubicBezTo>
                    <a:pt x="22806" y="1337"/>
                    <a:pt x="23106" y="1039"/>
                    <a:pt x="23106" y="670"/>
                  </a:cubicBezTo>
                  <a:cubicBezTo>
                    <a:pt x="23106" y="301"/>
                    <a:pt x="22806" y="1"/>
                    <a:pt x="22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745800" y="-812925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4745800" y="-777637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745800" y="-742200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745800" y="-706912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3"/>
          <p:cNvGrpSpPr/>
          <p:nvPr/>
        </p:nvGrpSpPr>
        <p:grpSpPr>
          <a:xfrm>
            <a:off x="5580739" y="2439350"/>
            <a:ext cx="554809" cy="554809"/>
            <a:chOff x="5724800" y="2169125"/>
            <a:chExt cx="587100" cy="587100"/>
          </a:xfrm>
        </p:grpSpPr>
        <p:sp>
          <p:nvSpPr>
            <p:cNvPr id="207" name="Google Shape;207;p23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6865101" y="2114199"/>
            <a:ext cx="554810" cy="554809"/>
            <a:chOff x="6810900" y="2169125"/>
            <a:chExt cx="587100" cy="587100"/>
          </a:xfrm>
        </p:grpSpPr>
        <p:sp>
          <p:nvSpPr>
            <p:cNvPr id="211" name="Google Shape;211;p23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3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14" name="Google Shape;214;p23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rect b="b" l="l" r="r" t="t"/>
                <a:pathLst>
                  <a:path extrusionOk="0" h="4916" w="5073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rect b="b" l="l" r="r" t="t"/>
                <a:pathLst>
                  <a:path extrusionOk="0" h="9958" w="9925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23"/>
          <p:cNvGrpSpPr/>
          <p:nvPr/>
        </p:nvGrpSpPr>
        <p:grpSpPr>
          <a:xfrm>
            <a:off x="6524249" y="2982676"/>
            <a:ext cx="1326801" cy="733850"/>
            <a:chOff x="6879411" y="2843985"/>
            <a:chExt cx="1404319" cy="776643"/>
          </a:xfrm>
        </p:grpSpPr>
        <p:grpSp>
          <p:nvGrpSpPr>
            <p:cNvPr id="217" name="Google Shape;217;p23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224" name="Google Shape;224;p23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27" name="Google Shape;227;p23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3"/>
          <p:cNvSpPr/>
          <p:nvPr/>
        </p:nvSpPr>
        <p:spPr>
          <a:xfrm>
            <a:off x="4942875" y="38569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7900100" y="2377300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851050" y="25640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029650" y="36106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5623475" y="18107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7655900" y="11994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>
            <p:ph idx="1" type="subTitle"/>
          </p:nvPr>
        </p:nvSpPr>
        <p:spPr>
          <a:xfrm>
            <a:off x="909050" y="2132975"/>
            <a:ext cx="38937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Social media minus the </a:t>
            </a:r>
            <a:r>
              <a:rPr lang="en" sz="2200">
                <a:solidFill>
                  <a:schemeClr val="accent2"/>
                </a:solidFill>
              </a:rPr>
              <a:t>toxicity</a:t>
            </a:r>
            <a:r>
              <a:rPr lang="en" sz="2200">
                <a:solidFill>
                  <a:schemeClr val="accent2"/>
                </a:solidFill>
              </a:rPr>
              <a:t>, with the help of AI.</a:t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909050" y="2267600"/>
            <a:ext cx="7215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 </a:t>
            </a:r>
            <a:r>
              <a:rPr lang="en"/>
              <a:t>→</a:t>
            </a:r>
            <a:endParaRPr/>
          </a:p>
        </p:txBody>
      </p:sp>
      <p:sp>
        <p:nvSpPr>
          <p:cNvPr id="407" name="Google Shape;407;p32"/>
          <p:cNvSpPr txBox="1"/>
          <p:nvPr>
            <p:ph idx="2" type="title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32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412" name="Google Shape;412;p3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32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32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417" name="Google Shape;417;p32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" name="Google Shape;419;p32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420" name="Google Shape;420;p32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rect b="b" l="l" r="r" t="t"/>
                <a:pathLst>
                  <a:path extrusionOk="0" h="4916" w="5073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rect b="b" l="l" r="r" t="t"/>
                <a:pathLst>
                  <a:path extrusionOk="0" h="9958" w="9925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/>
          <p:nvPr>
            <p:ph type="title"/>
          </p:nvPr>
        </p:nvSpPr>
        <p:spPr>
          <a:xfrm>
            <a:off x="827100" y="729725"/>
            <a:ext cx="7489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Mental Health Market</a:t>
            </a:r>
            <a:endParaRPr/>
          </a:p>
        </p:txBody>
      </p:sp>
      <p:sp>
        <p:nvSpPr>
          <p:cNvPr id="427" name="Google Shape;427;p33"/>
          <p:cNvSpPr txBox="1"/>
          <p:nvPr>
            <p:ph idx="1" type="subTitle"/>
          </p:nvPr>
        </p:nvSpPr>
        <p:spPr>
          <a:xfrm>
            <a:off x="1574700" y="1781575"/>
            <a:ext cx="5994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Insights and Forecast</a:t>
            </a:r>
            <a:endParaRPr/>
          </a:p>
        </p:txBody>
      </p:sp>
      <p:sp>
        <p:nvSpPr>
          <p:cNvPr id="428" name="Google Shape;428;p33"/>
          <p:cNvSpPr txBox="1"/>
          <p:nvPr>
            <p:ph idx="2" type="subTitle"/>
          </p:nvPr>
        </p:nvSpPr>
        <p:spPr>
          <a:xfrm>
            <a:off x="1574700" y="2189500"/>
            <a:ext cx="59946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digital mental health market size was valued at $19.5 billion in 2022 and is projected to grow grow to $72.3 billion by 2032 with a CAGR of 20.6%.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industry has been segmented into patients, payers, and providers, with patients holding the most prominent segment revenue share in 2022. T</a:t>
            </a:r>
            <a:r>
              <a:rPr lang="en"/>
              <a:t>he rising prevalence of mental illness, especially in the remission period of the COVID-19 pandemic, fuels the demand and growth of affordable and accessible mental health tools.</a:t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>
            <a:off x="7228750" y="12416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6852900" y="8188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7039800" y="9860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3"/>
          <p:cNvGrpSpPr/>
          <p:nvPr/>
        </p:nvGrpSpPr>
        <p:grpSpPr>
          <a:xfrm>
            <a:off x="7478435" y="935779"/>
            <a:ext cx="835711" cy="835711"/>
            <a:chOff x="1221094" y="2847175"/>
            <a:chExt cx="554700" cy="554700"/>
          </a:xfrm>
        </p:grpSpPr>
        <p:sp>
          <p:nvSpPr>
            <p:cNvPr id="433" name="Google Shape;433;p33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" name="Google Shape;435;p33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436" name="Google Shape;436;p33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type="title"/>
          </p:nvPr>
        </p:nvSpPr>
        <p:spPr>
          <a:xfrm>
            <a:off x="827100" y="729725"/>
            <a:ext cx="7489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for </a:t>
            </a:r>
            <a:r>
              <a:rPr lang="en"/>
              <a:t>Emojize</a:t>
            </a:r>
            <a:endParaRPr/>
          </a:p>
        </p:txBody>
      </p:sp>
      <p:sp>
        <p:nvSpPr>
          <p:cNvPr id="444" name="Google Shape;444;p34"/>
          <p:cNvSpPr txBox="1"/>
          <p:nvPr>
            <p:ph idx="1" type="subTitle"/>
          </p:nvPr>
        </p:nvSpPr>
        <p:spPr>
          <a:xfrm>
            <a:off x="1574700" y="1476775"/>
            <a:ext cx="5994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Target Market</a:t>
            </a:r>
            <a:endParaRPr/>
          </a:p>
        </p:txBody>
      </p:sp>
      <p:sp>
        <p:nvSpPr>
          <p:cNvPr id="445" name="Google Shape;445;p34"/>
          <p:cNvSpPr txBox="1"/>
          <p:nvPr>
            <p:ph idx="2" type="subTitle"/>
          </p:nvPr>
        </p:nvSpPr>
        <p:spPr>
          <a:xfrm>
            <a:off x="1574700" y="1808500"/>
            <a:ext cx="5994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and adolescents comprise the majority of mental health diagnoses and a large part of social media users. The intersection and correlated growth in the prevalence of social media usage and mental disorders in these demographics provide a concrete foundation for market growth.</a:t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7228750" y="12416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6852900" y="8188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7039800" y="9860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34"/>
          <p:cNvGrpSpPr/>
          <p:nvPr/>
        </p:nvGrpSpPr>
        <p:grpSpPr>
          <a:xfrm>
            <a:off x="7478435" y="935779"/>
            <a:ext cx="835711" cy="835711"/>
            <a:chOff x="1221094" y="2847175"/>
            <a:chExt cx="554700" cy="554700"/>
          </a:xfrm>
        </p:grpSpPr>
        <p:sp>
          <p:nvSpPr>
            <p:cNvPr id="450" name="Google Shape;450;p34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34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453" name="Google Shape;453;p34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6" name="Google Shape;456;p34"/>
          <p:cNvSpPr txBox="1"/>
          <p:nvPr>
            <p:ph idx="1" type="subTitle"/>
          </p:nvPr>
        </p:nvSpPr>
        <p:spPr>
          <a:xfrm>
            <a:off x="1574700" y="2924575"/>
            <a:ext cx="5994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Opportunity</a:t>
            </a:r>
            <a:endParaRPr/>
          </a:p>
        </p:txBody>
      </p:sp>
      <p:sp>
        <p:nvSpPr>
          <p:cNvPr id="457" name="Google Shape;457;p34"/>
          <p:cNvSpPr txBox="1"/>
          <p:nvPr>
            <p:ph idx="2" type="subTitle"/>
          </p:nvPr>
        </p:nvSpPr>
        <p:spPr>
          <a:xfrm>
            <a:off x="1574700" y="3256300"/>
            <a:ext cx="59946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</a:t>
            </a:r>
            <a:r>
              <a:rPr lang="en"/>
              <a:t> market size for mental health platforms promotes the entry of newer companies, propelled by the rising </a:t>
            </a:r>
            <a:r>
              <a:rPr lang="en"/>
              <a:t>awareness</a:t>
            </a:r>
            <a:r>
              <a:rPr lang="en"/>
              <a:t> and acceptance of digital health technology. Existing industry players are implementing various strategies to strengthen </a:t>
            </a:r>
            <a:r>
              <a:rPr lang="en"/>
              <a:t>their</a:t>
            </a:r>
            <a:r>
              <a:rPr lang="en"/>
              <a:t> </a:t>
            </a:r>
            <a:r>
              <a:rPr lang="en"/>
              <a:t>position</a:t>
            </a:r>
            <a:r>
              <a:rPr lang="en"/>
              <a:t> in the market, including advanced solutions to meet end-customer needs.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909050" y="2267600"/>
            <a:ext cx="7215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Demo </a:t>
            </a:r>
            <a:r>
              <a:rPr lang="en"/>
              <a:t>→</a:t>
            </a:r>
            <a:endParaRPr/>
          </a:p>
        </p:txBody>
      </p:sp>
      <p:sp>
        <p:nvSpPr>
          <p:cNvPr id="463" name="Google Shape;463;p35"/>
          <p:cNvSpPr txBox="1"/>
          <p:nvPr>
            <p:ph idx="2" type="title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5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468" name="Google Shape;468;p35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5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5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473" name="Google Shape;473;p35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35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476" name="Google Shape;476;p35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rect b="b" l="l" r="r" t="t"/>
                <a:pathLst>
                  <a:path extrusionOk="0" h="4916" w="5073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5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rect b="b" l="l" r="r" t="t"/>
                <a:pathLst>
                  <a:path extrusionOk="0" h="9958" w="9925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/>
          <p:nvPr/>
        </p:nvSpPr>
        <p:spPr>
          <a:xfrm>
            <a:off x="3729800" y="3283700"/>
            <a:ext cx="1660200" cy="590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83" name="Google Shape;4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00" y="1358250"/>
            <a:ext cx="7301800" cy="13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319200" y="3375350"/>
            <a:ext cx="2505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uFill>
                  <a:noFill/>
                </a:uFill>
                <a:latin typeface="Albert Sans ExtraBold"/>
                <a:ea typeface="Albert Sans ExtraBold"/>
                <a:cs typeface="Albert Sans ExtraBold"/>
                <a:sym typeface="Albert Sans Extra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Emogize Demo</a:t>
            </a:r>
            <a:endParaRPr>
              <a:solidFill>
                <a:schemeClr val="accent6"/>
              </a:solidFill>
              <a:latin typeface="Albert Sans ExtraBold"/>
              <a:ea typeface="Albert Sans ExtraBold"/>
              <a:cs typeface="Albert Sans ExtraBold"/>
              <a:sym typeface="Albert Sans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/>
          <p:nvPr>
            <p:ph type="title"/>
          </p:nvPr>
        </p:nvSpPr>
        <p:spPr>
          <a:xfrm>
            <a:off x="827100" y="729725"/>
            <a:ext cx="7489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490" name="Google Shape;490;p37"/>
          <p:cNvSpPr txBox="1"/>
          <p:nvPr>
            <p:ph idx="2" type="subTitle"/>
          </p:nvPr>
        </p:nvSpPr>
        <p:spPr>
          <a:xfrm>
            <a:off x="827100" y="1526725"/>
            <a:ext cx="5994600" cy="20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https://www.hopkinsmedicine.org/health/wellness-and-prevention/mental-health-disorder-statistics#:~:text=Approximately%209.5%25%20of%20American%20adults,from%20major%20depression%20than%20men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https://pubmed.ncbi.nlm.nih.gov/23260846/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https://www.ncbi.nlm.nih.gov/pmc/articles/PMC4853817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https://www.researchgate.net/publication/354545789_Hate_Speech_and_social_media_A_Systematic_Review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https://www.marketresearchfuture.com/reports/digital-mental-health-market-11062</a:t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7048850" y="3331325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37"/>
          <p:cNvGrpSpPr/>
          <p:nvPr/>
        </p:nvGrpSpPr>
        <p:grpSpPr>
          <a:xfrm>
            <a:off x="7277540" y="3456026"/>
            <a:ext cx="835737" cy="835737"/>
            <a:chOff x="7774163" y="804325"/>
            <a:chExt cx="587100" cy="587100"/>
          </a:xfrm>
        </p:grpSpPr>
        <p:sp>
          <p:nvSpPr>
            <p:cNvPr id="493" name="Google Shape;493;p37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5" name="Google Shape;495;p37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496" name="Google Shape;496;p37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rect b="b" l="l" r="r" t="t"/>
                <a:pathLst>
                  <a:path extrusionOk="0" h="3498" w="4915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rect b="b" l="l" r="r" t="t"/>
                <a:pathLst>
                  <a:path extrusionOk="0" h="2774" w="6365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rect b="b" l="l" r="r" t="t"/>
                <a:pathLst>
                  <a:path extrusionOk="0" h="6365" w="10587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1" name="Google Shape;501;p37"/>
          <p:cNvSpPr/>
          <p:nvPr/>
        </p:nvSpPr>
        <p:spPr>
          <a:xfrm>
            <a:off x="7829763" y="2850350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7787338" y="2787638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7219175" y="293915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1019900" y="1580200"/>
            <a:ext cx="5571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1" name="Google Shape;241;p24"/>
          <p:cNvSpPr txBox="1"/>
          <p:nvPr>
            <p:ph idx="1" type="subTitle"/>
          </p:nvPr>
        </p:nvSpPr>
        <p:spPr>
          <a:xfrm>
            <a:off x="1577049" y="1580200"/>
            <a:ext cx="6063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r>
              <a:rPr lang="en"/>
              <a:t>→</a:t>
            </a:r>
            <a:endParaRPr/>
          </a:p>
        </p:txBody>
      </p:sp>
      <p:sp>
        <p:nvSpPr>
          <p:cNvPr id="242" name="Google Shape;242;p24"/>
          <p:cNvSpPr txBox="1"/>
          <p:nvPr>
            <p:ph idx="2" type="title"/>
          </p:nvPr>
        </p:nvSpPr>
        <p:spPr>
          <a:xfrm>
            <a:off x="1019900" y="916000"/>
            <a:ext cx="66204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3" name="Google Shape;243;p24"/>
          <p:cNvSpPr txBox="1"/>
          <p:nvPr>
            <p:ph idx="3" type="title"/>
          </p:nvPr>
        </p:nvSpPr>
        <p:spPr>
          <a:xfrm>
            <a:off x="1019900" y="2104000"/>
            <a:ext cx="5571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4" name="Google Shape;244;p24"/>
          <p:cNvSpPr txBox="1"/>
          <p:nvPr>
            <p:ph idx="4" type="subTitle"/>
          </p:nvPr>
        </p:nvSpPr>
        <p:spPr>
          <a:xfrm>
            <a:off x="1577049" y="2104000"/>
            <a:ext cx="6063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Solution →</a:t>
            </a:r>
            <a:endParaRPr/>
          </a:p>
        </p:txBody>
      </p:sp>
      <p:sp>
        <p:nvSpPr>
          <p:cNvPr id="245" name="Google Shape;245;p24"/>
          <p:cNvSpPr txBox="1"/>
          <p:nvPr>
            <p:ph idx="5" type="title"/>
          </p:nvPr>
        </p:nvSpPr>
        <p:spPr>
          <a:xfrm>
            <a:off x="1019900" y="2627800"/>
            <a:ext cx="5571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6" name="Google Shape;246;p24"/>
          <p:cNvSpPr txBox="1"/>
          <p:nvPr>
            <p:ph idx="6" type="subTitle"/>
          </p:nvPr>
        </p:nvSpPr>
        <p:spPr>
          <a:xfrm>
            <a:off x="1577049" y="2627800"/>
            <a:ext cx="6063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</a:t>
            </a:r>
            <a:r>
              <a:rPr lang="en"/>
              <a:t>pportunity →</a:t>
            </a:r>
            <a:endParaRPr/>
          </a:p>
        </p:txBody>
      </p:sp>
      <p:sp>
        <p:nvSpPr>
          <p:cNvPr id="247" name="Google Shape;247;p24"/>
          <p:cNvSpPr txBox="1"/>
          <p:nvPr>
            <p:ph idx="7" type="title"/>
          </p:nvPr>
        </p:nvSpPr>
        <p:spPr>
          <a:xfrm>
            <a:off x="1019900" y="3151600"/>
            <a:ext cx="5571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8" name="Google Shape;248;p24"/>
          <p:cNvSpPr txBox="1"/>
          <p:nvPr>
            <p:ph idx="8" type="subTitle"/>
          </p:nvPr>
        </p:nvSpPr>
        <p:spPr>
          <a:xfrm>
            <a:off x="1577049" y="3151600"/>
            <a:ext cx="6063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Demo →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6767632" y="3176735"/>
            <a:ext cx="689100" cy="6891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7051639" y="3331368"/>
            <a:ext cx="1036584" cy="1036525"/>
            <a:chOff x="7774163" y="804325"/>
            <a:chExt cx="587100" cy="587100"/>
          </a:xfrm>
        </p:grpSpPr>
        <p:sp>
          <p:nvSpPr>
            <p:cNvPr id="251" name="Google Shape;251;p24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4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254" name="Google Shape;254;p24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rect b="b" l="l" r="r" t="t"/>
                <a:pathLst>
                  <a:path extrusionOk="0" h="3498" w="4915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rect b="b" l="l" r="r" t="t"/>
                <a:pathLst>
                  <a:path extrusionOk="0" h="2774" w="6365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rect b="b" l="l" r="r" t="t"/>
                <a:pathLst>
                  <a:path extrusionOk="0" h="6365" w="10587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9" name="Google Shape;259;p24"/>
          <p:cNvSpPr/>
          <p:nvPr/>
        </p:nvSpPr>
        <p:spPr>
          <a:xfrm>
            <a:off x="6586550" y="2306508"/>
            <a:ext cx="351600" cy="3516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6818360" y="2513930"/>
            <a:ext cx="187800" cy="1878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24"/>
          <p:cNvGrpSpPr/>
          <p:nvPr/>
        </p:nvGrpSpPr>
        <p:grpSpPr>
          <a:xfrm>
            <a:off x="7399849" y="2085023"/>
            <a:ext cx="688140" cy="688140"/>
            <a:chOff x="5724800" y="2169125"/>
            <a:chExt cx="587100" cy="587100"/>
          </a:xfrm>
        </p:grpSpPr>
        <p:sp>
          <p:nvSpPr>
            <p:cNvPr id="262" name="Google Shape;262;p24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4"/>
          <p:cNvSpPr/>
          <p:nvPr/>
        </p:nvSpPr>
        <p:spPr>
          <a:xfrm>
            <a:off x="8087828" y="3065265"/>
            <a:ext cx="131400" cy="1314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→</a:t>
            </a:r>
            <a:endParaRPr/>
          </a:p>
        </p:txBody>
      </p:sp>
      <p:sp>
        <p:nvSpPr>
          <p:cNvPr id="271" name="Google Shape;271;p25"/>
          <p:cNvSpPr txBox="1"/>
          <p:nvPr>
            <p:ph idx="2" type="title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5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276" name="Google Shape;276;p25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5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5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281" name="Google Shape;281;p25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25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84" name="Google Shape;284;p25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rect b="b" l="l" r="r" t="t"/>
                <a:pathLst>
                  <a:path extrusionOk="0" h="4916" w="5073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rect b="b" l="l" r="r" t="t"/>
                <a:pathLst>
                  <a:path extrusionOk="0" h="9958" w="9925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928875" y="1039600"/>
            <a:ext cx="37953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Emoji </a:t>
            </a:r>
            <a:r>
              <a:rPr lang="en" sz="2200"/>
              <a:t>+ Energize = </a:t>
            </a:r>
            <a:br>
              <a:rPr lang="en" sz="2500"/>
            </a:br>
            <a:r>
              <a:rPr lang="en" sz="4000">
                <a:solidFill>
                  <a:schemeClr val="accent2"/>
                </a:solidFill>
              </a:rPr>
              <a:t>Emojize</a:t>
            </a:r>
            <a:endParaRPr sz="4000">
              <a:solidFill>
                <a:schemeClr val="accent2"/>
              </a:solidFill>
            </a:endParaRPr>
          </a:p>
        </p:txBody>
      </p:sp>
      <p:pic>
        <p:nvPicPr>
          <p:cNvPr id="291" name="Google Shape;291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4894575" y="966150"/>
            <a:ext cx="3211200" cy="3211200"/>
          </a:xfrm>
          <a:prstGeom prst="ellipse">
            <a:avLst/>
          </a:prstGeom>
        </p:spPr>
      </p:pic>
      <p:sp>
        <p:nvSpPr>
          <p:cNvPr id="292" name="Google Shape;292;p26"/>
          <p:cNvSpPr/>
          <p:nvPr/>
        </p:nvSpPr>
        <p:spPr>
          <a:xfrm>
            <a:off x="8064975" y="129180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5173900" y="3552650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7325900" y="109020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5173900" y="380557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 txBox="1"/>
          <p:nvPr/>
        </p:nvSpPr>
        <p:spPr>
          <a:xfrm>
            <a:off x="928875" y="2897500"/>
            <a:ext cx="3308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Using semantic analysis to ensure a safe space for people struggling with their mental health to recharge without stress.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827100" y="729725"/>
            <a:ext cx="7489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Emojize</a:t>
            </a:r>
            <a:r>
              <a:rPr lang="en"/>
              <a:t>?</a:t>
            </a:r>
            <a:endParaRPr/>
          </a:p>
        </p:txBody>
      </p:sp>
      <p:sp>
        <p:nvSpPr>
          <p:cNvPr id="302" name="Google Shape;302;p27"/>
          <p:cNvSpPr txBox="1"/>
          <p:nvPr>
            <p:ph idx="1" type="subTitle"/>
          </p:nvPr>
        </p:nvSpPr>
        <p:spPr>
          <a:xfrm>
            <a:off x="1574700" y="1609675"/>
            <a:ext cx="59946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Negative Effects of Social Media</a:t>
            </a:r>
            <a:endParaRPr/>
          </a:p>
        </p:txBody>
      </p:sp>
      <p:sp>
        <p:nvSpPr>
          <p:cNvPr id="303" name="Google Shape;303;p27"/>
          <p:cNvSpPr txBox="1"/>
          <p:nvPr>
            <p:ph idx="2" type="subTitle"/>
          </p:nvPr>
        </p:nvSpPr>
        <p:spPr>
          <a:xfrm>
            <a:off x="1574700" y="1949563"/>
            <a:ext cx="5994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researchers conclude that there is a positive correlation between social media usage and depression. Approximately 9.5% of American adults ages 18 and over will suffer from a depressive illness each year.</a:t>
            </a:r>
            <a:endParaRPr/>
          </a:p>
        </p:txBody>
      </p:sp>
      <p:sp>
        <p:nvSpPr>
          <p:cNvPr id="304" name="Google Shape;304;p27"/>
          <p:cNvSpPr txBox="1"/>
          <p:nvPr>
            <p:ph idx="3" type="subTitle"/>
          </p:nvPr>
        </p:nvSpPr>
        <p:spPr>
          <a:xfrm>
            <a:off x="1574700" y="2770975"/>
            <a:ext cx="59946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Positive Effects of Social Media</a:t>
            </a:r>
            <a:endParaRPr sz="1800"/>
          </a:p>
        </p:txBody>
      </p:sp>
      <p:sp>
        <p:nvSpPr>
          <p:cNvPr id="305" name="Google Shape;305;p27"/>
          <p:cNvSpPr txBox="1"/>
          <p:nvPr>
            <p:ph idx="4" type="subTitle"/>
          </p:nvPr>
        </p:nvSpPr>
        <p:spPr>
          <a:xfrm>
            <a:off x="1574700" y="3187075"/>
            <a:ext cx="59946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individuals struggling with depression, social media serves a much-needed outlet for emotional expression and support. It offers a safe haven for those too fatigued to socialize in person, helps them manage their intense emotions, and provides a discreet refuge when guilt or fear of judgment keeps them from confiding in offline friends or seeking costly professional help.</a:t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28750" y="12416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852900" y="8188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7039800" y="9860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478435" y="935779"/>
            <a:ext cx="835711" cy="835711"/>
            <a:chOff x="1221094" y="2847175"/>
            <a:chExt cx="554700" cy="554700"/>
          </a:xfrm>
        </p:grpSpPr>
        <p:sp>
          <p:nvSpPr>
            <p:cNvPr id="310" name="Google Shape;310;p27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13" name="Google Shape;313;p27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7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</a:t>
            </a:r>
            <a:r>
              <a:rPr lang="en"/>
              <a:t>→</a:t>
            </a:r>
            <a:endParaRPr/>
          </a:p>
        </p:txBody>
      </p:sp>
      <p:sp>
        <p:nvSpPr>
          <p:cNvPr id="321" name="Google Shape;321;p28"/>
          <p:cNvSpPr txBox="1"/>
          <p:nvPr>
            <p:ph idx="2" type="title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>
            <a:off x="7125139" y="2016949"/>
            <a:ext cx="554809" cy="554809"/>
            <a:chOff x="5724800" y="2169125"/>
            <a:chExt cx="587100" cy="587100"/>
          </a:xfrm>
        </p:grpSpPr>
        <p:sp>
          <p:nvSpPr>
            <p:cNvPr id="326" name="Google Shape;326;p28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28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28"/>
          <p:cNvGrpSpPr/>
          <p:nvPr/>
        </p:nvGrpSpPr>
        <p:grpSpPr>
          <a:xfrm>
            <a:off x="7125145" y="772239"/>
            <a:ext cx="835737" cy="835737"/>
            <a:chOff x="6810900" y="2169125"/>
            <a:chExt cx="587100" cy="587100"/>
          </a:xfrm>
        </p:grpSpPr>
        <p:sp>
          <p:nvSpPr>
            <p:cNvPr id="331" name="Google Shape;331;p28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8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334" name="Google Shape;334;p28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rect b="b" l="l" r="r" t="t"/>
                <a:pathLst>
                  <a:path extrusionOk="0" h="4916" w="5073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8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rect b="b" l="l" r="r" t="t"/>
                <a:pathLst>
                  <a:path extrusionOk="0" h="9958" w="9925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827100" y="729725"/>
            <a:ext cx="7489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Emojize</a:t>
            </a:r>
            <a:r>
              <a:rPr lang="en"/>
              <a:t>?</a:t>
            </a:r>
            <a:endParaRPr/>
          </a:p>
        </p:txBody>
      </p:sp>
      <p:sp>
        <p:nvSpPr>
          <p:cNvPr id="341" name="Google Shape;341;p29"/>
          <p:cNvSpPr txBox="1"/>
          <p:nvPr>
            <p:ph idx="1" type="subTitle"/>
          </p:nvPr>
        </p:nvSpPr>
        <p:spPr>
          <a:xfrm>
            <a:off x="1574700" y="1857775"/>
            <a:ext cx="5994600" cy="7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Emojize</a:t>
            </a:r>
            <a:r>
              <a:rPr lang="en" sz="1800"/>
              <a:t> provides a fully anonymous, communicative, toxicity free safe space.</a:t>
            </a:r>
            <a:endParaRPr/>
          </a:p>
        </p:txBody>
      </p:sp>
      <p:sp>
        <p:nvSpPr>
          <p:cNvPr id="342" name="Google Shape;342;p29"/>
          <p:cNvSpPr txBox="1"/>
          <p:nvPr>
            <p:ph idx="2" type="subTitle"/>
          </p:nvPr>
        </p:nvSpPr>
        <p:spPr>
          <a:xfrm>
            <a:off x="1574700" y="2646700"/>
            <a:ext cx="59946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Emojis instead of usernames for </a:t>
            </a:r>
            <a:r>
              <a:rPr b="1" lang="en" sz="1400"/>
              <a:t>anonymity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“Emoji Lobbies”</a:t>
            </a:r>
            <a:r>
              <a:rPr lang="en" sz="1400"/>
              <a:t> - Chat rooms themed around different emotions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 learning network LSTM hides </a:t>
            </a:r>
            <a:r>
              <a:rPr lang="en" sz="1400"/>
              <a:t>inappropriate</a:t>
            </a:r>
            <a:r>
              <a:rPr lang="en" sz="1400"/>
              <a:t> posts and recommends Emoji Lobbies based on the connotation of a post</a:t>
            </a:r>
            <a:endParaRPr sz="1400"/>
          </a:p>
        </p:txBody>
      </p:sp>
      <p:sp>
        <p:nvSpPr>
          <p:cNvPr id="343" name="Google Shape;343;p29"/>
          <p:cNvSpPr/>
          <p:nvPr/>
        </p:nvSpPr>
        <p:spPr>
          <a:xfrm>
            <a:off x="7228750" y="12416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6852900" y="8188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7039800" y="9860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29"/>
          <p:cNvGrpSpPr/>
          <p:nvPr/>
        </p:nvGrpSpPr>
        <p:grpSpPr>
          <a:xfrm>
            <a:off x="7478435" y="935779"/>
            <a:ext cx="835711" cy="835711"/>
            <a:chOff x="1221094" y="2847175"/>
            <a:chExt cx="554700" cy="554700"/>
          </a:xfrm>
        </p:grpSpPr>
        <p:sp>
          <p:nvSpPr>
            <p:cNvPr id="347" name="Google Shape;347;p29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" name="Google Shape;349;p29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50" name="Google Shape;350;p29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/>
          <p:nvPr/>
        </p:nvSpPr>
        <p:spPr>
          <a:xfrm>
            <a:off x="5552125" y="1854425"/>
            <a:ext cx="2453400" cy="215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6">
                  <a:alpha val="32280"/>
                </a:schemeClr>
              </a:gs>
              <a:gs pos="100000">
                <a:schemeClr val="accent1">
                  <a:alpha val="3228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58" name="Google Shape;358;p30"/>
          <p:cNvCxnSpPr/>
          <p:nvPr/>
        </p:nvCxnSpPr>
        <p:spPr>
          <a:xfrm flipH="1">
            <a:off x="7747200" y="2112675"/>
            <a:ext cx="11700" cy="174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0"/>
          <p:cNvCxnSpPr/>
          <p:nvPr/>
        </p:nvCxnSpPr>
        <p:spPr>
          <a:xfrm>
            <a:off x="5305625" y="2112675"/>
            <a:ext cx="298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0"/>
          <p:cNvCxnSpPr/>
          <p:nvPr/>
        </p:nvCxnSpPr>
        <p:spPr>
          <a:xfrm flipH="1" rot="10800000">
            <a:off x="6797900" y="2081675"/>
            <a:ext cx="11700" cy="177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0"/>
          <p:cNvCxnSpPr/>
          <p:nvPr/>
        </p:nvCxnSpPr>
        <p:spPr>
          <a:xfrm rot="-5400000">
            <a:off x="5970400" y="3026675"/>
            <a:ext cx="1267800" cy="363900"/>
          </a:xfrm>
          <a:prstGeom prst="bentConnector3">
            <a:avLst>
              <a:gd fmla="val 9999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0"/>
          <p:cNvCxnSpPr/>
          <p:nvPr/>
        </p:nvCxnSpPr>
        <p:spPr>
          <a:xfrm rot="10800000">
            <a:off x="5974725" y="2077325"/>
            <a:ext cx="7200" cy="178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0"/>
          <p:cNvCxnSpPr/>
          <p:nvPr/>
        </p:nvCxnSpPr>
        <p:spPr>
          <a:xfrm flipH="1" rot="10800000">
            <a:off x="5329100" y="3342900"/>
            <a:ext cx="1880700" cy="507000"/>
          </a:xfrm>
          <a:prstGeom prst="bentConnector3">
            <a:avLst>
              <a:gd fmla="val 1004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0"/>
          <p:cNvSpPr txBox="1"/>
          <p:nvPr>
            <p:ph type="title"/>
          </p:nvPr>
        </p:nvSpPr>
        <p:spPr>
          <a:xfrm>
            <a:off x="827100" y="729725"/>
            <a:ext cx="7489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Emojize</a:t>
            </a:r>
            <a:r>
              <a:rPr lang="en"/>
              <a:t> Works</a:t>
            </a:r>
            <a:endParaRPr/>
          </a:p>
        </p:txBody>
      </p:sp>
      <p:sp>
        <p:nvSpPr>
          <p:cNvPr id="365" name="Google Shape;365;p30"/>
          <p:cNvSpPr txBox="1"/>
          <p:nvPr>
            <p:ph idx="1" type="subTitle"/>
          </p:nvPr>
        </p:nvSpPr>
        <p:spPr>
          <a:xfrm>
            <a:off x="905625" y="1476775"/>
            <a:ext cx="59946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Long Short-Term Memory</a:t>
            </a:r>
            <a:endParaRPr/>
          </a:p>
        </p:txBody>
      </p:sp>
      <p:sp>
        <p:nvSpPr>
          <p:cNvPr id="366" name="Google Shape;366;p30"/>
          <p:cNvSpPr txBox="1"/>
          <p:nvPr>
            <p:ph idx="2" type="subTitle"/>
          </p:nvPr>
        </p:nvSpPr>
        <p:spPr>
          <a:xfrm>
            <a:off x="905625" y="1896425"/>
            <a:ext cx="43884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RNNs are unable to process longer text sequences due to a vanishing gradient problem.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LSTMs (Long Short-Term Memory) are designed to overcome these limitations. </a:t>
            </a:r>
            <a:r>
              <a:rPr b="1" lang="en"/>
              <a:t>U</a:t>
            </a:r>
            <a:r>
              <a:rPr b="1" lang="en"/>
              <a:t>sing an LSTM with a word vector embedding, we analyze and interpret patterns in user language.</a:t>
            </a: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7228750" y="1394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6852900" y="9712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7039800" y="11384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0"/>
          <p:cNvGrpSpPr/>
          <p:nvPr/>
        </p:nvGrpSpPr>
        <p:grpSpPr>
          <a:xfrm>
            <a:off x="7478435" y="1088179"/>
            <a:ext cx="835711" cy="835711"/>
            <a:chOff x="1221094" y="2847175"/>
            <a:chExt cx="554700" cy="554700"/>
          </a:xfrm>
        </p:grpSpPr>
        <p:sp>
          <p:nvSpPr>
            <p:cNvPr id="371" name="Google Shape;371;p30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30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74" name="Google Shape;374;p30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30"/>
          <p:cNvSpPr/>
          <p:nvPr/>
        </p:nvSpPr>
        <p:spPr>
          <a:xfrm>
            <a:off x="5845575" y="3059375"/>
            <a:ext cx="283500" cy="28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σ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6244475" y="3059375"/>
            <a:ext cx="283500" cy="28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σ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6680625" y="3059375"/>
            <a:ext cx="283500" cy="283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7079525" y="3059375"/>
            <a:ext cx="283500" cy="28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σ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81" name="Google Shape;381;p30"/>
          <p:cNvCxnSpPr>
            <a:stCxn id="380" idx="6"/>
            <a:endCxn id="382" idx="1"/>
          </p:cNvCxnSpPr>
          <p:nvPr/>
        </p:nvCxnSpPr>
        <p:spPr>
          <a:xfrm>
            <a:off x="7363025" y="3201125"/>
            <a:ext cx="27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0"/>
          <p:cNvSpPr/>
          <p:nvPr/>
        </p:nvSpPr>
        <p:spPr>
          <a:xfrm>
            <a:off x="5843325" y="1949625"/>
            <a:ext cx="270000" cy="28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FAFF"/>
                </a:solidFill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>
              <a:solidFill>
                <a:srgbClr val="F1FAF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6662625" y="1953125"/>
            <a:ext cx="270000" cy="28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lbert Sans"/>
                <a:ea typeface="Albert Sans"/>
                <a:cs typeface="Albert Sans"/>
                <a:sym typeface="Albert Sans"/>
              </a:rPr>
              <a:t>+</a:t>
            </a:r>
            <a:endParaRPr>
              <a:solidFill>
                <a:schemeClr val="accent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6662625" y="2441925"/>
            <a:ext cx="270000" cy="28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>
              <a:solidFill>
                <a:schemeClr val="accent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86" name="Google Shape;386;p30"/>
          <p:cNvCxnSpPr/>
          <p:nvPr/>
        </p:nvCxnSpPr>
        <p:spPr>
          <a:xfrm flipH="1" rot="10800000">
            <a:off x="6432500" y="2575625"/>
            <a:ext cx="282600" cy="1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0"/>
          <p:cNvSpPr/>
          <p:nvPr/>
        </p:nvSpPr>
        <p:spPr>
          <a:xfrm>
            <a:off x="7625575" y="2433625"/>
            <a:ext cx="283500" cy="283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7632950" y="3066875"/>
            <a:ext cx="270000" cy="28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>
              <a:solidFill>
                <a:schemeClr val="accent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88" name="Google Shape;388;p30"/>
          <p:cNvCxnSpPr/>
          <p:nvPr/>
        </p:nvCxnSpPr>
        <p:spPr>
          <a:xfrm>
            <a:off x="7758900" y="3849900"/>
            <a:ext cx="50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0"/>
          <p:cNvSpPr txBox="1"/>
          <p:nvPr/>
        </p:nvSpPr>
        <p:spPr>
          <a:xfrm>
            <a:off x="6603200" y="2970625"/>
            <a:ext cx="55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tanh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7490150" y="2405125"/>
            <a:ext cx="55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tanh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4883050" y="1713575"/>
            <a:ext cx="36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5246950" y="1563325"/>
            <a:ext cx="12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bert Sans"/>
                <a:ea typeface="Albert Sans"/>
                <a:cs typeface="Albert Sans"/>
                <a:sym typeface="Albert Sans"/>
              </a:rPr>
              <a:t>Cell state</a:t>
            </a:r>
            <a:endParaRPr sz="11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5246950" y="3861675"/>
            <a:ext cx="12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lbert Sans"/>
                <a:ea typeface="Albert Sans"/>
                <a:cs typeface="Albert Sans"/>
                <a:sym typeface="Albert Sans"/>
              </a:rPr>
              <a:t>Hidden state</a:t>
            </a:r>
            <a:endParaRPr sz="11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94" name="Google Shape;3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450" y="3339925"/>
            <a:ext cx="3951649" cy="73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idx="2" type="subTitle"/>
          </p:nvPr>
        </p:nvSpPr>
        <p:spPr>
          <a:xfrm>
            <a:off x="903300" y="1866975"/>
            <a:ext cx="36312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Every word is a vector.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Word vectors</a:t>
            </a:r>
            <a:r>
              <a:rPr lang="en" sz="1400"/>
              <a:t> capture the relationships and contexts of words based on their usage within a large corpus of text.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vector encoding of “Word” is closer to “Meaning” than to “Nakikiuso”.</a:t>
            </a:r>
            <a:endParaRPr sz="1400"/>
          </a:p>
        </p:txBody>
      </p:sp>
      <p:sp>
        <p:nvSpPr>
          <p:cNvPr id="400" name="Google Shape;400;p31"/>
          <p:cNvSpPr txBox="1"/>
          <p:nvPr>
            <p:ph type="title"/>
          </p:nvPr>
        </p:nvSpPr>
        <p:spPr>
          <a:xfrm>
            <a:off x="827100" y="729725"/>
            <a:ext cx="7489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  <p:pic>
        <p:nvPicPr>
          <p:cNvPr id="401" name="Google Shape;4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622" y="1598275"/>
            <a:ext cx="3379450" cy="24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